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ink/ink1.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ink/ink43.xml" ContentType="application/inkml+xml"/>
  <Override PartName="/ppt/ink/ink44.xml" ContentType="application/inkml+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362.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958"/>
  </p:notesMasterIdLst>
  <p:sldIdLst>
    <p:sldId id="803" r:id="rId2"/>
    <p:sldId id="510" r:id="rId3"/>
    <p:sldId id="487" r:id="rId4"/>
    <p:sldId id="483" r:id="rId5"/>
    <p:sldId id="482" r:id="rId6"/>
    <p:sldId id="481" r:id="rId7"/>
    <p:sldId id="480" r:id="rId8"/>
    <p:sldId id="470" r:id="rId9"/>
    <p:sldId id="472" r:id="rId10"/>
    <p:sldId id="473" r:id="rId11"/>
    <p:sldId id="469" r:id="rId12"/>
    <p:sldId id="477" r:id="rId13"/>
    <p:sldId id="438" r:id="rId14"/>
    <p:sldId id="437" r:id="rId15"/>
    <p:sldId id="433" r:id="rId16"/>
    <p:sldId id="431" r:id="rId17"/>
    <p:sldId id="432" r:id="rId18"/>
    <p:sldId id="407" r:id="rId19"/>
    <p:sldId id="352" r:id="rId20"/>
    <p:sldId id="420" r:id="rId21"/>
    <p:sldId id="276" r:id="rId22"/>
    <p:sldId id="348" r:id="rId23"/>
    <p:sldId id="347" r:id="rId24"/>
    <p:sldId id="378" r:id="rId25"/>
    <p:sldId id="1037" r:id="rId26"/>
    <p:sldId id="1030" r:id="rId27"/>
    <p:sldId id="845"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04" r:id="rId44"/>
    <p:sldId id="506" r:id="rId45"/>
    <p:sldId id="490" r:id="rId46"/>
    <p:sldId id="484" r:id="rId47"/>
    <p:sldId id="474" r:id="rId48"/>
    <p:sldId id="328" r:id="rId49"/>
    <p:sldId id="353" r:id="rId50"/>
    <p:sldId id="370" r:id="rId51"/>
    <p:sldId id="1032" r:id="rId52"/>
    <p:sldId id="1028" r:id="rId53"/>
    <p:sldId id="841" r:id="rId54"/>
    <p:sldId id="926" r:id="rId55"/>
    <p:sldId id="927" r:id="rId56"/>
    <p:sldId id="928" r:id="rId57"/>
    <p:sldId id="929" r:id="rId58"/>
    <p:sldId id="505" r:id="rId59"/>
    <p:sldId id="503" r:id="rId60"/>
    <p:sldId id="500" r:id="rId61"/>
    <p:sldId id="495" r:id="rId62"/>
    <p:sldId id="485" r:id="rId63"/>
    <p:sldId id="475" r:id="rId64"/>
    <p:sldId id="891" r:id="rId65"/>
    <p:sldId id="358" r:id="rId66"/>
    <p:sldId id="418" r:id="rId67"/>
    <p:sldId id="419" r:id="rId68"/>
    <p:sldId id="365" r:id="rId69"/>
    <p:sldId id="359" r:id="rId70"/>
    <p:sldId id="361" r:id="rId71"/>
    <p:sldId id="366" r:id="rId72"/>
    <p:sldId id="562" r:id="rId73"/>
    <p:sldId id="1070" r:id="rId74"/>
    <p:sldId id="1056" r:id="rId75"/>
    <p:sldId id="1055" r:id="rId76"/>
    <p:sldId id="1054" r:id="rId77"/>
    <p:sldId id="1053" r:id="rId78"/>
    <p:sldId id="1052" r:id="rId79"/>
    <p:sldId id="1051" r:id="rId80"/>
    <p:sldId id="1050" r:id="rId81"/>
    <p:sldId id="1049" r:id="rId82"/>
    <p:sldId id="1048" r:id="rId83"/>
    <p:sldId id="1038" r:id="rId84"/>
    <p:sldId id="1039" r:id="rId85"/>
    <p:sldId id="1040" r:id="rId86"/>
    <p:sldId id="1041" r:id="rId87"/>
    <p:sldId id="1042" r:id="rId88"/>
    <p:sldId id="1043" r:id="rId89"/>
    <p:sldId id="1036" r:id="rId90"/>
    <p:sldId id="1034" r:id="rId91"/>
    <p:sldId id="1025" r:id="rId92"/>
    <p:sldId id="1026" r:id="rId93"/>
    <p:sldId id="1027" r:id="rId94"/>
    <p:sldId id="1022" r:id="rId95"/>
    <p:sldId id="1023" r:id="rId96"/>
    <p:sldId id="1024" r:id="rId97"/>
    <p:sldId id="848" r:id="rId98"/>
    <p:sldId id="847" r:id="rId99"/>
    <p:sldId id="846" r:id="rId100"/>
    <p:sldId id="844" r:id="rId101"/>
    <p:sldId id="843" r:id="rId102"/>
    <p:sldId id="842" r:id="rId103"/>
    <p:sldId id="552" r:id="rId104"/>
    <p:sldId id="513" r:id="rId105"/>
    <p:sldId id="491" r:id="rId106"/>
    <p:sldId id="488" r:id="rId107"/>
    <p:sldId id="478" r:id="rId108"/>
    <p:sldId id="321" r:id="rId109"/>
    <p:sldId id="357" r:id="rId110"/>
    <p:sldId id="355" r:id="rId111"/>
    <p:sldId id="262" r:id="rId112"/>
    <p:sldId id="354" r:id="rId113"/>
    <p:sldId id="388" r:id="rId114"/>
    <p:sldId id="351" r:id="rId115"/>
    <p:sldId id="349" r:id="rId116"/>
    <p:sldId id="367" r:id="rId117"/>
    <p:sldId id="504" r:id="rId118"/>
    <p:sldId id="499" r:id="rId119"/>
    <p:sldId id="303" r:id="rId120"/>
    <p:sldId id="368" r:id="rId121"/>
    <p:sldId id="369" r:id="rId122"/>
    <p:sldId id="258" r:id="rId123"/>
    <p:sldId id="1868" r:id="rId124"/>
    <p:sldId id="1751" r:id="rId125"/>
    <p:sldId id="1752" r:id="rId126"/>
    <p:sldId id="1753" r:id="rId127"/>
    <p:sldId id="1754" r:id="rId128"/>
    <p:sldId id="1755" r:id="rId129"/>
    <p:sldId id="1756" r:id="rId130"/>
    <p:sldId id="1757" r:id="rId131"/>
    <p:sldId id="1758" r:id="rId132"/>
    <p:sldId id="1759" r:id="rId133"/>
    <p:sldId id="1760" r:id="rId134"/>
    <p:sldId id="1761" r:id="rId135"/>
    <p:sldId id="1762" r:id="rId136"/>
    <p:sldId id="1763" r:id="rId137"/>
    <p:sldId id="1764" r:id="rId138"/>
    <p:sldId id="1765" r:id="rId139"/>
    <p:sldId id="1766" r:id="rId140"/>
    <p:sldId id="1767" r:id="rId141"/>
    <p:sldId id="1768" r:id="rId142"/>
    <p:sldId id="1769" r:id="rId143"/>
    <p:sldId id="1770" r:id="rId144"/>
    <p:sldId id="1771" r:id="rId145"/>
    <p:sldId id="1772" r:id="rId146"/>
    <p:sldId id="1773" r:id="rId147"/>
    <p:sldId id="1774" r:id="rId148"/>
    <p:sldId id="1775" r:id="rId149"/>
    <p:sldId id="1776" r:id="rId150"/>
    <p:sldId id="1777" r:id="rId151"/>
    <p:sldId id="1778" r:id="rId152"/>
    <p:sldId id="1678" r:id="rId153"/>
    <p:sldId id="1679" r:id="rId154"/>
    <p:sldId id="1680" r:id="rId155"/>
    <p:sldId id="1681" r:id="rId156"/>
    <p:sldId id="1682" r:id="rId157"/>
    <p:sldId id="1683" r:id="rId158"/>
    <p:sldId id="1684" r:id="rId159"/>
    <p:sldId id="1685" r:id="rId160"/>
    <p:sldId id="1686" r:id="rId161"/>
    <p:sldId id="1687" r:id="rId162"/>
    <p:sldId id="1688" r:id="rId163"/>
    <p:sldId id="1689" r:id="rId164"/>
    <p:sldId id="1690" r:id="rId165"/>
    <p:sldId id="1691" r:id="rId166"/>
    <p:sldId id="1692" r:id="rId167"/>
    <p:sldId id="1693" r:id="rId168"/>
    <p:sldId id="1694" r:id="rId169"/>
    <p:sldId id="1695" r:id="rId170"/>
    <p:sldId id="1696" r:id="rId171"/>
    <p:sldId id="1697" r:id="rId172"/>
    <p:sldId id="1698" r:id="rId173"/>
    <p:sldId id="1153" r:id="rId174"/>
    <p:sldId id="1154" r:id="rId175"/>
    <p:sldId id="1155" r:id="rId176"/>
    <p:sldId id="1156" r:id="rId177"/>
    <p:sldId id="1666" r:id="rId178"/>
    <p:sldId id="1667" r:id="rId179"/>
    <p:sldId id="1668" r:id="rId180"/>
    <p:sldId id="1669" r:id="rId181"/>
    <p:sldId id="1670" r:id="rId182"/>
    <p:sldId id="1671" r:id="rId183"/>
    <p:sldId id="1672" r:id="rId184"/>
    <p:sldId id="1673" r:id="rId185"/>
    <p:sldId id="1674" r:id="rId186"/>
    <p:sldId id="1675" r:id="rId187"/>
    <p:sldId id="1676" r:id="rId188"/>
    <p:sldId id="1677" r:id="rId189"/>
    <p:sldId id="1128" r:id="rId190"/>
    <p:sldId id="1664" r:id="rId191"/>
    <p:sldId id="1665" r:id="rId192"/>
    <p:sldId id="1130" r:id="rId193"/>
    <p:sldId id="1131" r:id="rId194"/>
    <p:sldId id="1132" r:id="rId195"/>
    <p:sldId id="1133" r:id="rId196"/>
    <p:sldId id="1134" r:id="rId197"/>
    <p:sldId id="1660" r:id="rId198"/>
    <p:sldId id="1661" r:id="rId199"/>
    <p:sldId id="1662" r:id="rId200"/>
    <p:sldId id="1663" r:id="rId201"/>
    <p:sldId id="646" r:id="rId202"/>
    <p:sldId id="643" r:id="rId203"/>
    <p:sldId id="640" r:id="rId204"/>
    <p:sldId id="550" r:id="rId205"/>
    <p:sldId id="542" r:id="rId206"/>
    <p:sldId id="535" r:id="rId207"/>
    <p:sldId id="536" r:id="rId208"/>
    <p:sldId id="537" r:id="rId209"/>
    <p:sldId id="538" r:id="rId210"/>
    <p:sldId id="539" r:id="rId211"/>
    <p:sldId id="534" r:id="rId212"/>
    <p:sldId id="527" r:id="rId213"/>
    <p:sldId id="528" r:id="rId214"/>
    <p:sldId id="529" r:id="rId215"/>
    <p:sldId id="530" r:id="rId216"/>
    <p:sldId id="531" r:id="rId217"/>
    <p:sldId id="532" r:id="rId218"/>
    <p:sldId id="533" r:id="rId219"/>
    <p:sldId id="519" r:id="rId220"/>
    <p:sldId id="520" r:id="rId221"/>
    <p:sldId id="521" r:id="rId222"/>
    <p:sldId id="522" r:id="rId223"/>
    <p:sldId id="523" r:id="rId224"/>
    <p:sldId id="524" r:id="rId225"/>
    <p:sldId id="525" r:id="rId226"/>
    <p:sldId id="526" r:id="rId227"/>
    <p:sldId id="514" r:id="rId228"/>
    <p:sldId id="515" r:id="rId229"/>
    <p:sldId id="516" r:id="rId230"/>
    <p:sldId id="517" r:id="rId231"/>
    <p:sldId id="518" r:id="rId232"/>
    <p:sldId id="512" r:id="rId233"/>
    <p:sldId id="509" r:id="rId234"/>
    <p:sldId id="494" r:id="rId235"/>
    <p:sldId id="492" r:id="rId236"/>
    <p:sldId id="409" r:id="rId237"/>
    <p:sldId id="375" r:id="rId238"/>
    <p:sldId id="373" r:id="rId239"/>
    <p:sldId id="362" r:id="rId240"/>
    <p:sldId id="360" r:id="rId241"/>
    <p:sldId id="263" r:id="rId242"/>
    <p:sldId id="363" r:id="rId243"/>
    <p:sldId id="364" r:id="rId244"/>
    <p:sldId id="386" r:id="rId245"/>
    <p:sldId id="266" r:id="rId246"/>
    <p:sldId id="1250" r:id="rId247"/>
    <p:sldId id="1159" r:id="rId248"/>
    <p:sldId id="1110" r:id="rId249"/>
    <p:sldId id="1111" r:id="rId250"/>
    <p:sldId id="1112" r:id="rId251"/>
    <p:sldId id="1113" r:id="rId252"/>
    <p:sldId id="1114" r:id="rId253"/>
    <p:sldId id="1109" r:id="rId254"/>
    <p:sldId id="1115" r:id="rId255"/>
    <p:sldId id="1116" r:id="rId256"/>
    <p:sldId id="1097" r:id="rId257"/>
    <p:sldId id="1649" r:id="rId258"/>
    <p:sldId id="1650" r:id="rId259"/>
    <p:sldId id="1651" r:id="rId260"/>
    <p:sldId id="1652" r:id="rId261"/>
    <p:sldId id="1653" r:id="rId262"/>
    <p:sldId id="1654" r:id="rId263"/>
    <p:sldId id="1655" r:id="rId264"/>
    <p:sldId id="1656" r:id="rId265"/>
    <p:sldId id="1657" r:id="rId266"/>
    <p:sldId id="1658" r:id="rId267"/>
    <p:sldId id="1659" r:id="rId268"/>
    <p:sldId id="1073" r:id="rId269"/>
    <p:sldId id="336" r:id="rId270"/>
    <p:sldId id="335" r:id="rId271"/>
    <p:sldId id="334" r:id="rId272"/>
    <p:sldId id="333" r:id="rId273"/>
    <p:sldId id="330" r:id="rId274"/>
    <p:sldId id="329" r:id="rId275"/>
    <p:sldId id="327" r:id="rId276"/>
    <p:sldId id="326" r:id="rId277"/>
    <p:sldId id="325" r:id="rId278"/>
    <p:sldId id="324" r:id="rId279"/>
    <p:sldId id="322" r:id="rId280"/>
    <p:sldId id="320" r:id="rId281"/>
    <p:sldId id="1221" r:id="rId282"/>
    <p:sldId id="1699" r:id="rId283"/>
    <p:sldId id="1700" r:id="rId284"/>
    <p:sldId id="1701" r:id="rId285"/>
    <p:sldId id="1702" r:id="rId286"/>
    <p:sldId id="1703" r:id="rId287"/>
    <p:sldId id="1704" r:id="rId288"/>
    <p:sldId id="1705" r:id="rId289"/>
    <p:sldId id="1706" r:id="rId290"/>
    <p:sldId id="1707" r:id="rId291"/>
    <p:sldId id="1708" r:id="rId292"/>
    <p:sldId id="1709" r:id="rId293"/>
    <p:sldId id="1710" r:id="rId294"/>
    <p:sldId id="1089" r:id="rId295"/>
    <p:sldId id="1090" r:id="rId296"/>
    <p:sldId id="1091" r:id="rId297"/>
    <p:sldId id="1092" r:id="rId298"/>
    <p:sldId id="1093" r:id="rId299"/>
    <p:sldId id="1094" r:id="rId300"/>
    <p:sldId id="1095" r:id="rId301"/>
    <p:sldId id="1096" r:id="rId302"/>
    <p:sldId id="1076" r:id="rId303"/>
    <p:sldId id="1077" r:id="rId304"/>
    <p:sldId id="1075" r:id="rId305"/>
    <p:sldId id="1074" r:id="rId306"/>
    <p:sldId id="1063" r:id="rId307"/>
    <p:sldId id="1064" r:id="rId308"/>
    <p:sldId id="1065" r:id="rId309"/>
    <p:sldId id="1066" r:id="rId310"/>
    <p:sldId id="1067" r:id="rId311"/>
    <p:sldId id="1068" r:id="rId312"/>
    <p:sldId id="1069" r:id="rId313"/>
    <p:sldId id="1157" r:id="rId314"/>
    <p:sldId id="892" r:id="rId315"/>
    <p:sldId id="893" r:id="rId316"/>
    <p:sldId id="894" r:id="rId317"/>
    <p:sldId id="895" r:id="rId318"/>
    <p:sldId id="896" r:id="rId319"/>
    <p:sldId id="897" r:id="rId320"/>
    <p:sldId id="898" r:id="rId321"/>
    <p:sldId id="899" r:id="rId322"/>
    <p:sldId id="900" r:id="rId323"/>
    <p:sldId id="901" r:id="rId324"/>
    <p:sldId id="902" r:id="rId325"/>
    <p:sldId id="903" r:id="rId326"/>
    <p:sldId id="904" r:id="rId327"/>
    <p:sldId id="905" r:id="rId328"/>
    <p:sldId id="906" r:id="rId329"/>
    <p:sldId id="907" r:id="rId330"/>
    <p:sldId id="908" r:id="rId331"/>
    <p:sldId id="909" r:id="rId332"/>
    <p:sldId id="910" r:id="rId333"/>
    <p:sldId id="911" r:id="rId334"/>
    <p:sldId id="912" r:id="rId335"/>
    <p:sldId id="913" r:id="rId336"/>
    <p:sldId id="914" r:id="rId337"/>
    <p:sldId id="915" r:id="rId338"/>
    <p:sldId id="916" r:id="rId339"/>
    <p:sldId id="917" r:id="rId340"/>
    <p:sldId id="918" r:id="rId341"/>
    <p:sldId id="919" r:id="rId342"/>
    <p:sldId id="920" r:id="rId343"/>
    <p:sldId id="921" r:id="rId344"/>
    <p:sldId id="922" r:id="rId345"/>
    <p:sldId id="923" r:id="rId346"/>
    <p:sldId id="924" r:id="rId347"/>
    <p:sldId id="925" r:id="rId348"/>
    <p:sldId id="1046" r:id="rId349"/>
    <p:sldId id="555" r:id="rId350"/>
    <p:sldId id="554" r:id="rId351"/>
    <p:sldId id="553" r:id="rId352"/>
    <p:sldId id="278" r:id="rId353"/>
    <p:sldId id="277" r:id="rId354"/>
    <p:sldId id="411" r:id="rId355"/>
    <p:sldId id="413" r:id="rId356"/>
    <p:sldId id="414" r:id="rId357"/>
    <p:sldId id="410" r:id="rId358"/>
    <p:sldId id="371" r:id="rId359"/>
    <p:sldId id="387" r:id="rId360"/>
    <p:sldId id="1193" r:id="rId361"/>
    <p:sldId id="1194" r:id="rId362"/>
    <p:sldId id="1195" r:id="rId363"/>
    <p:sldId id="1196" r:id="rId364"/>
    <p:sldId id="1197" r:id="rId365"/>
    <p:sldId id="1863" r:id="rId366"/>
    <p:sldId id="1864" r:id="rId367"/>
    <p:sldId id="1865" r:id="rId368"/>
    <p:sldId id="1183" r:id="rId369"/>
    <p:sldId id="1184" r:id="rId370"/>
    <p:sldId id="1185" r:id="rId371"/>
    <p:sldId id="1186" r:id="rId372"/>
    <p:sldId id="389" r:id="rId373"/>
    <p:sldId id="374" r:id="rId374"/>
    <p:sldId id="380" r:id="rId375"/>
    <p:sldId id="382" r:id="rId376"/>
    <p:sldId id="376" r:id="rId377"/>
    <p:sldId id="377" r:id="rId378"/>
    <p:sldId id="381" r:id="rId379"/>
    <p:sldId id="383" r:id="rId380"/>
    <p:sldId id="384" r:id="rId381"/>
    <p:sldId id="385" r:id="rId382"/>
    <p:sldId id="890" r:id="rId383"/>
    <p:sldId id="1862" r:id="rId384"/>
    <p:sldId id="1869" r:id="rId385"/>
    <p:sldId id="1870" r:id="rId386"/>
    <p:sldId id="1866" r:id="rId387"/>
    <p:sldId id="1861" r:id="rId388"/>
    <p:sldId id="1855" r:id="rId389"/>
    <p:sldId id="1867" r:id="rId390"/>
    <p:sldId id="1856" r:id="rId391"/>
    <p:sldId id="1857" r:id="rId392"/>
    <p:sldId id="1858" r:id="rId393"/>
    <p:sldId id="1278" r:id="rId394"/>
    <p:sldId id="1277" r:id="rId395"/>
    <p:sldId id="1417" r:id="rId396"/>
    <p:sldId id="1415" r:id="rId397"/>
    <p:sldId id="1405" r:id="rId398"/>
    <p:sldId id="1406" r:id="rId399"/>
    <p:sldId id="1336" r:id="rId400"/>
    <p:sldId id="1289" r:id="rId401"/>
    <p:sldId id="1290" r:id="rId402"/>
    <p:sldId id="1291" r:id="rId403"/>
    <p:sldId id="1292" r:id="rId404"/>
    <p:sldId id="1293" r:id="rId405"/>
    <p:sldId id="1276" r:id="rId406"/>
    <p:sldId id="1275" r:id="rId407"/>
    <p:sldId id="1712" r:id="rId408"/>
    <p:sldId id="1713" r:id="rId409"/>
    <p:sldId id="1714" r:id="rId410"/>
    <p:sldId id="1715" r:id="rId411"/>
    <p:sldId id="1716" r:id="rId412"/>
    <p:sldId id="1717" r:id="rId413"/>
    <p:sldId id="1718" r:id="rId414"/>
    <p:sldId id="1719" r:id="rId415"/>
    <p:sldId id="1720" r:id="rId416"/>
    <p:sldId id="1721" r:id="rId417"/>
    <p:sldId id="1722" r:id="rId418"/>
    <p:sldId id="1723" r:id="rId419"/>
    <p:sldId id="1724" r:id="rId420"/>
    <p:sldId id="1711" r:id="rId421"/>
    <p:sldId id="1015" r:id="rId422"/>
    <p:sldId id="730" r:id="rId423"/>
    <p:sldId id="731" r:id="rId424"/>
    <p:sldId id="729" r:id="rId425"/>
    <p:sldId id="695" r:id="rId426"/>
    <p:sldId id="696" r:id="rId427"/>
    <p:sldId id="697" r:id="rId428"/>
    <p:sldId id="685" r:id="rId429"/>
    <p:sldId id="684" r:id="rId430"/>
    <p:sldId id="683" r:id="rId431"/>
    <p:sldId id="682" r:id="rId432"/>
    <p:sldId id="681" r:id="rId433"/>
    <p:sldId id="674" r:id="rId434"/>
    <p:sldId id="675" r:id="rId435"/>
    <p:sldId id="676" r:id="rId436"/>
    <p:sldId id="677" r:id="rId437"/>
    <p:sldId id="678" r:id="rId438"/>
    <p:sldId id="679" r:id="rId439"/>
    <p:sldId id="561" r:id="rId440"/>
    <p:sldId id="299" r:id="rId441"/>
    <p:sldId id="298" r:id="rId442"/>
    <p:sldId id="290" r:id="rId443"/>
    <p:sldId id="289" r:id="rId444"/>
    <p:sldId id="285" r:id="rId445"/>
    <p:sldId id="284" r:id="rId446"/>
    <p:sldId id="282" r:id="rId447"/>
    <p:sldId id="279" r:id="rId448"/>
    <p:sldId id="281" r:id="rId449"/>
    <p:sldId id="280" r:id="rId450"/>
    <p:sldId id="271" r:id="rId451"/>
    <p:sldId id="272" r:id="rId452"/>
    <p:sldId id="273" r:id="rId453"/>
    <p:sldId id="274" r:id="rId454"/>
    <p:sldId id="275" r:id="rId455"/>
    <p:sldId id="270" r:id="rId456"/>
    <p:sldId id="269" r:id="rId457"/>
    <p:sldId id="268" r:id="rId458"/>
    <p:sldId id="430" r:id="rId459"/>
    <p:sldId id="421" r:id="rId460"/>
    <p:sldId id="428" r:id="rId461"/>
    <p:sldId id="427" r:id="rId462"/>
    <p:sldId id="426" r:id="rId463"/>
    <p:sldId id="425" r:id="rId464"/>
    <p:sldId id="424" r:id="rId465"/>
    <p:sldId id="423" r:id="rId466"/>
    <p:sldId id="422" r:id="rId467"/>
    <p:sldId id="401" r:id="rId468"/>
    <p:sldId id="416" r:id="rId469"/>
    <p:sldId id="417" r:id="rId470"/>
    <p:sldId id="415" r:id="rId471"/>
    <p:sldId id="408" r:id="rId472"/>
    <p:sldId id="402" r:id="rId473"/>
    <p:sldId id="404" r:id="rId474"/>
    <p:sldId id="405" r:id="rId475"/>
    <p:sldId id="406" r:id="rId476"/>
    <p:sldId id="400" r:id="rId477"/>
    <p:sldId id="397" r:id="rId478"/>
    <p:sldId id="395" r:id="rId479"/>
    <p:sldId id="403" r:id="rId480"/>
    <p:sldId id="398" r:id="rId481"/>
    <p:sldId id="396" r:id="rId482"/>
    <p:sldId id="393" r:id="rId483"/>
    <p:sldId id="392" r:id="rId484"/>
    <p:sldId id="391" r:id="rId485"/>
    <p:sldId id="390" r:id="rId486"/>
    <p:sldId id="267" r:id="rId487"/>
    <p:sldId id="261" r:id="rId488"/>
    <p:sldId id="265" r:id="rId489"/>
    <p:sldId id="372" r:id="rId490"/>
    <p:sldId id="350" r:id="rId491"/>
    <p:sldId id="259" r:id="rId492"/>
    <p:sldId id="302" r:id="rId493"/>
    <p:sldId id="301" r:id="rId494"/>
    <p:sldId id="293" r:id="rId495"/>
    <p:sldId id="294" r:id="rId496"/>
    <p:sldId id="295" r:id="rId497"/>
    <p:sldId id="1449" r:id="rId498"/>
    <p:sldId id="1450" r:id="rId499"/>
    <p:sldId id="1343" r:id="rId500"/>
    <p:sldId id="1346" r:id="rId501"/>
    <p:sldId id="1347" r:id="rId502"/>
    <p:sldId id="1348" r:id="rId503"/>
    <p:sldId id="1349" r:id="rId504"/>
    <p:sldId id="1350" r:id="rId505"/>
    <p:sldId id="1351" r:id="rId506"/>
    <p:sldId id="1352" r:id="rId507"/>
    <p:sldId id="1353" r:id="rId508"/>
    <p:sldId id="1354" r:id="rId509"/>
    <p:sldId id="1355" r:id="rId510"/>
    <p:sldId id="1356" r:id="rId511"/>
    <p:sldId id="1357" r:id="rId512"/>
    <p:sldId id="1358" r:id="rId513"/>
    <p:sldId id="1359" r:id="rId514"/>
    <p:sldId id="1360" r:id="rId515"/>
    <p:sldId id="1337" r:id="rId516"/>
    <p:sldId id="1338" r:id="rId517"/>
    <p:sldId id="1340" r:id="rId518"/>
    <p:sldId id="1321" r:id="rId519"/>
    <p:sldId id="1320" r:id="rId520"/>
    <p:sldId id="1297" r:id="rId521"/>
    <p:sldId id="1266" r:id="rId522"/>
    <p:sldId id="1267" r:id="rId523"/>
    <p:sldId id="1268" r:id="rId524"/>
    <p:sldId id="1269" r:id="rId525"/>
    <p:sldId id="1270" r:id="rId526"/>
    <p:sldId id="1271" r:id="rId527"/>
    <p:sldId id="1272" r:id="rId528"/>
    <p:sldId id="1264" r:id="rId529"/>
    <p:sldId id="990" r:id="rId530"/>
    <p:sldId id="991" r:id="rId531"/>
    <p:sldId id="992" r:id="rId532"/>
    <p:sldId id="993" r:id="rId533"/>
    <p:sldId id="994" r:id="rId534"/>
    <p:sldId id="995" r:id="rId535"/>
    <p:sldId id="996" r:id="rId536"/>
    <p:sldId id="997" r:id="rId537"/>
    <p:sldId id="998" r:id="rId538"/>
    <p:sldId id="999" r:id="rId539"/>
    <p:sldId id="1000" r:id="rId540"/>
    <p:sldId id="1001" r:id="rId541"/>
    <p:sldId id="1002" r:id="rId542"/>
    <p:sldId id="1003" r:id="rId543"/>
    <p:sldId id="1004" r:id="rId544"/>
    <p:sldId id="1005" r:id="rId545"/>
    <p:sldId id="1006" r:id="rId546"/>
    <p:sldId id="1007" r:id="rId547"/>
    <p:sldId id="1008" r:id="rId548"/>
    <p:sldId id="1009" r:id="rId549"/>
    <p:sldId id="1010" r:id="rId550"/>
    <p:sldId id="1011" r:id="rId551"/>
    <p:sldId id="1012" r:id="rId552"/>
    <p:sldId id="1013" r:id="rId553"/>
    <p:sldId id="775" r:id="rId554"/>
    <p:sldId id="776" r:id="rId555"/>
    <p:sldId id="777" r:id="rId556"/>
    <p:sldId id="707" r:id="rId557"/>
    <p:sldId id="708" r:id="rId558"/>
    <p:sldId id="709" r:id="rId559"/>
    <p:sldId id="710" r:id="rId560"/>
    <p:sldId id="703" r:id="rId561"/>
    <p:sldId id="704" r:id="rId562"/>
    <p:sldId id="705" r:id="rId563"/>
    <p:sldId id="706" r:id="rId564"/>
    <p:sldId id="345" r:id="rId565"/>
    <p:sldId id="344" r:id="rId566"/>
    <p:sldId id="343" r:id="rId567"/>
    <p:sldId id="338" r:id="rId568"/>
    <p:sldId id="337" r:id="rId569"/>
    <p:sldId id="332" r:id="rId570"/>
    <p:sldId id="331" r:id="rId571"/>
    <p:sldId id="323" r:id="rId572"/>
    <p:sldId id="319" r:id="rId573"/>
    <p:sldId id="318" r:id="rId574"/>
    <p:sldId id="317" r:id="rId575"/>
    <p:sldId id="316" r:id="rId576"/>
    <p:sldId id="315" r:id="rId577"/>
    <p:sldId id="311" r:id="rId578"/>
    <p:sldId id="310" r:id="rId579"/>
    <p:sldId id="314" r:id="rId580"/>
    <p:sldId id="309" r:id="rId581"/>
    <p:sldId id="308" r:id="rId582"/>
    <p:sldId id="307" r:id="rId583"/>
    <p:sldId id="306" r:id="rId584"/>
    <p:sldId id="305" r:id="rId585"/>
    <p:sldId id="304" r:id="rId586"/>
    <p:sldId id="300" r:id="rId587"/>
    <p:sldId id="297" r:id="rId588"/>
    <p:sldId id="1342" r:id="rId589"/>
    <p:sldId id="1738" r:id="rId590"/>
    <p:sldId id="1739" r:id="rId591"/>
    <p:sldId id="1740" r:id="rId592"/>
    <p:sldId id="1741" r:id="rId593"/>
    <p:sldId id="1742" r:id="rId594"/>
    <p:sldId id="1743" r:id="rId595"/>
    <p:sldId id="1744" r:id="rId596"/>
    <p:sldId id="1745" r:id="rId597"/>
    <p:sldId id="1746" r:id="rId598"/>
    <p:sldId id="1747" r:id="rId599"/>
    <p:sldId id="1748" r:id="rId600"/>
    <p:sldId id="1749" r:id="rId601"/>
    <p:sldId id="1750" r:id="rId602"/>
    <p:sldId id="1319" r:id="rId603"/>
    <p:sldId id="1726" r:id="rId604"/>
    <p:sldId id="1727" r:id="rId605"/>
    <p:sldId id="1728" r:id="rId606"/>
    <p:sldId id="1729" r:id="rId607"/>
    <p:sldId id="1730" r:id="rId608"/>
    <p:sldId id="1731" r:id="rId609"/>
    <p:sldId id="1732" r:id="rId610"/>
    <p:sldId id="1733" r:id="rId611"/>
    <p:sldId id="1734" r:id="rId612"/>
    <p:sldId id="1735" r:id="rId613"/>
    <p:sldId id="1736" r:id="rId614"/>
    <p:sldId id="1737" r:id="rId615"/>
    <p:sldId id="1725" r:id="rId616"/>
    <p:sldId id="1304" r:id="rId617"/>
    <p:sldId id="339" r:id="rId618"/>
    <p:sldId id="340" r:id="rId619"/>
    <p:sldId id="341" r:id="rId620"/>
    <p:sldId id="342" r:id="rId621"/>
    <p:sldId id="1057" r:id="rId622"/>
    <p:sldId id="1058" r:id="rId623"/>
    <p:sldId id="1059" r:id="rId624"/>
    <p:sldId id="1060" r:id="rId625"/>
    <p:sldId id="1061" r:id="rId626"/>
    <p:sldId id="1062" r:id="rId627"/>
    <p:sldId id="1859" r:id="rId628"/>
    <p:sldId id="1860" r:id="rId629"/>
    <p:sldId id="930" r:id="rId630"/>
    <p:sldId id="931" r:id="rId631"/>
    <p:sldId id="932" r:id="rId632"/>
    <p:sldId id="933" r:id="rId633"/>
    <p:sldId id="934" r:id="rId634"/>
    <p:sldId id="935" r:id="rId635"/>
    <p:sldId id="936" r:id="rId636"/>
    <p:sldId id="1187" r:id="rId637"/>
    <p:sldId id="1188" r:id="rId638"/>
    <p:sldId id="1189" r:id="rId639"/>
    <p:sldId id="1190" r:id="rId640"/>
    <p:sldId id="1191" r:id="rId641"/>
    <p:sldId id="937" r:id="rId642"/>
    <p:sldId id="938" r:id="rId643"/>
    <p:sldId id="939" r:id="rId644"/>
    <p:sldId id="940" r:id="rId645"/>
    <p:sldId id="941" r:id="rId646"/>
    <p:sldId id="942" r:id="rId647"/>
    <p:sldId id="943" r:id="rId648"/>
    <p:sldId id="944" r:id="rId649"/>
    <p:sldId id="945" r:id="rId650"/>
    <p:sldId id="946" r:id="rId651"/>
    <p:sldId id="947" r:id="rId652"/>
    <p:sldId id="948" r:id="rId653"/>
    <p:sldId id="949" r:id="rId654"/>
    <p:sldId id="950" r:id="rId655"/>
    <p:sldId id="951" r:id="rId656"/>
    <p:sldId id="952" r:id="rId657"/>
    <p:sldId id="953" r:id="rId658"/>
    <p:sldId id="954" r:id="rId659"/>
    <p:sldId id="955" r:id="rId660"/>
    <p:sldId id="956" r:id="rId661"/>
    <p:sldId id="957" r:id="rId662"/>
    <p:sldId id="958" r:id="rId663"/>
    <p:sldId id="959" r:id="rId664"/>
    <p:sldId id="960" r:id="rId665"/>
    <p:sldId id="961" r:id="rId666"/>
    <p:sldId id="962" r:id="rId667"/>
    <p:sldId id="963" r:id="rId668"/>
    <p:sldId id="964" r:id="rId669"/>
    <p:sldId id="965" r:id="rId670"/>
    <p:sldId id="966" r:id="rId671"/>
    <p:sldId id="967" r:id="rId672"/>
    <p:sldId id="968" r:id="rId673"/>
    <p:sldId id="969" r:id="rId674"/>
    <p:sldId id="970" r:id="rId675"/>
    <p:sldId id="971" r:id="rId676"/>
    <p:sldId id="972" r:id="rId677"/>
    <p:sldId id="973" r:id="rId678"/>
    <p:sldId id="974" r:id="rId679"/>
    <p:sldId id="975" r:id="rId680"/>
    <p:sldId id="976" r:id="rId681"/>
    <p:sldId id="977" r:id="rId682"/>
    <p:sldId id="978" r:id="rId683"/>
    <p:sldId id="979" r:id="rId684"/>
    <p:sldId id="627" r:id="rId685"/>
    <p:sldId id="628" r:id="rId686"/>
    <p:sldId id="629" r:id="rId687"/>
    <p:sldId id="1363" r:id="rId688"/>
    <p:sldId id="1364" r:id="rId689"/>
    <p:sldId id="1365" r:id="rId690"/>
    <p:sldId id="1366" r:id="rId691"/>
    <p:sldId id="1367" r:id="rId692"/>
    <p:sldId id="1368" r:id="rId693"/>
    <p:sldId id="1369" r:id="rId694"/>
    <p:sldId id="1370" r:id="rId695"/>
    <p:sldId id="1371" r:id="rId696"/>
    <p:sldId id="1372" r:id="rId697"/>
    <p:sldId id="1362" r:id="rId698"/>
    <p:sldId id="1361" r:id="rId699"/>
    <p:sldId id="641" r:id="rId700"/>
    <p:sldId id="630" r:id="rId701"/>
    <p:sldId id="631" r:id="rId702"/>
    <p:sldId id="632" r:id="rId703"/>
    <p:sldId id="633" r:id="rId704"/>
    <p:sldId id="634" r:id="rId705"/>
    <p:sldId id="635" r:id="rId706"/>
    <p:sldId id="636" r:id="rId707"/>
    <p:sldId id="637" r:id="rId708"/>
    <p:sldId id="638" r:id="rId709"/>
    <p:sldId id="639" r:id="rId710"/>
    <p:sldId id="1552" r:id="rId711"/>
    <p:sldId id="1553" r:id="rId712"/>
    <p:sldId id="1554" r:id="rId713"/>
    <p:sldId id="1555" r:id="rId714"/>
    <p:sldId id="1551" r:id="rId715"/>
    <p:sldId id="1496" r:id="rId716"/>
    <p:sldId id="1497" r:id="rId717"/>
    <p:sldId id="1498" r:id="rId718"/>
    <p:sldId id="1499" r:id="rId719"/>
    <p:sldId id="1500" r:id="rId720"/>
    <p:sldId id="1501" r:id="rId721"/>
    <p:sldId id="1495" r:id="rId722"/>
    <p:sldId id="1486" r:id="rId723"/>
    <p:sldId id="1487" r:id="rId724"/>
    <p:sldId id="1488" r:id="rId725"/>
    <p:sldId id="1489" r:id="rId726"/>
    <p:sldId id="1490" r:id="rId727"/>
    <p:sldId id="1491" r:id="rId728"/>
    <p:sldId id="1485" r:id="rId729"/>
    <p:sldId id="1484" r:id="rId730"/>
    <p:sldId id="1779" r:id="rId731"/>
    <p:sldId id="1780" r:id="rId732"/>
    <p:sldId id="1781" r:id="rId733"/>
    <p:sldId id="1782" r:id="rId734"/>
    <p:sldId id="1783" r:id="rId735"/>
    <p:sldId id="1784" r:id="rId736"/>
    <p:sldId id="1785" r:id="rId737"/>
    <p:sldId id="1786" r:id="rId738"/>
    <p:sldId id="1787" r:id="rId739"/>
    <p:sldId id="1788" r:id="rId740"/>
    <p:sldId id="1789" r:id="rId741"/>
    <p:sldId id="1790" r:id="rId742"/>
    <p:sldId id="1791" r:id="rId743"/>
    <p:sldId id="1792" r:id="rId744"/>
    <p:sldId id="1793" r:id="rId745"/>
    <p:sldId id="1794" r:id="rId746"/>
    <p:sldId id="1795" r:id="rId747"/>
    <p:sldId id="1796" r:id="rId748"/>
    <p:sldId id="1797" r:id="rId749"/>
    <p:sldId id="1798" r:id="rId750"/>
    <p:sldId id="1799" r:id="rId751"/>
    <p:sldId id="1800" r:id="rId752"/>
    <p:sldId id="1801" r:id="rId753"/>
    <p:sldId id="1802" r:id="rId754"/>
    <p:sldId id="1803" r:id="rId755"/>
    <p:sldId id="1804" r:id="rId756"/>
    <p:sldId id="1805" r:id="rId757"/>
    <p:sldId id="1806" r:id="rId758"/>
    <p:sldId id="1807" r:id="rId759"/>
    <p:sldId id="1808" r:id="rId760"/>
    <p:sldId id="1809" r:id="rId761"/>
    <p:sldId id="1433" r:id="rId762"/>
    <p:sldId id="1434" r:id="rId763"/>
    <p:sldId id="1435" r:id="rId764"/>
    <p:sldId id="1436" r:id="rId765"/>
    <p:sldId id="1437" r:id="rId766"/>
    <p:sldId id="1438" r:id="rId767"/>
    <p:sldId id="1439" r:id="rId768"/>
    <p:sldId id="1440" r:id="rId769"/>
    <p:sldId id="1441" r:id="rId770"/>
    <p:sldId id="1442" r:id="rId771"/>
    <p:sldId id="1443" r:id="rId772"/>
    <p:sldId id="1444" r:id="rId773"/>
    <p:sldId id="1445" r:id="rId774"/>
    <p:sldId id="1446" r:id="rId775"/>
    <p:sldId id="1447" r:id="rId776"/>
    <p:sldId id="1427" r:id="rId777"/>
    <p:sldId id="1428" r:id="rId778"/>
    <p:sldId id="1429" r:id="rId779"/>
    <p:sldId id="1430" r:id="rId780"/>
    <p:sldId id="1431" r:id="rId781"/>
    <p:sldId id="1426" r:id="rId782"/>
    <p:sldId id="1424" r:id="rId783"/>
    <p:sldId id="1422" r:id="rId784"/>
    <p:sldId id="756" r:id="rId785"/>
    <p:sldId id="757" r:id="rId786"/>
    <p:sldId id="755" r:id="rId787"/>
    <p:sldId id="753" r:id="rId788"/>
    <p:sldId id="754" r:id="rId789"/>
    <p:sldId id="712" r:id="rId790"/>
    <p:sldId id="713" r:id="rId791"/>
    <p:sldId id="714" r:id="rId792"/>
    <p:sldId id="715" r:id="rId793"/>
    <p:sldId id="716" r:id="rId794"/>
    <p:sldId id="717" r:id="rId795"/>
    <p:sldId id="718" r:id="rId796"/>
    <p:sldId id="719" r:id="rId797"/>
    <p:sldId id="720" r:id="rId798"/>
    <p:sldId id="721" r:id="rId799"/>
    <p:sldId id="722" r:id="rId800"/>
    <p:sldId id="700" r:id="rId801"/>
    <p:sldId id="701" r:id="rId802"/>
    <p:sldId id="699" r:id="rId803"/>
    <p:sldId id="698" r:id="rId804"/>
    <p:sldId id="686" r:id="rId805"/>
    <p:sldId id="687" r:id="rId806"/>
    <p:sldId id="688" r:id="rId807"/>
    <p:sldId id="689" r:id="rId808"/>
    <p:sldId id="1567" r:id="rId809"/>
    <p:sldId id="1568" r:id="rId810"/>
    <p:sldId id="1569" r:id="rId811"/>
    <p:sldId id="1570" r:id="rId812"/>
    <p:sldId id="1560" r:id="rId813"/>
    <p:sldId id="1561" r:id="rId814"/>
    <p:sldId id="1562" r:id="rId815"/>
    <p:sldId id="1563" r:id="rId816"/>
    <p:sldId id="1564" r:id="rId817"/>
    <p:sldId id="1565" r:id="rId818"/>
    <p:sldId id="1566" r:id="rId819"/>
    <p:sldId id="1559" r:id="rId820"/>
    <p:sldId id="1558" r:id="rId821"/>
    <p:sldId id="1557" r:id="rId822"/>
    <p:sldId id="1556" r:id="rId823"/>
    <p:sldId id="1825" r:id="rId824"/>
    <p:sldId id="1826" r:id="rId825"/>
    <p:sldId id="1827" r:id="rId826"/>
    <p:sldId id="1828" r:id="rId827"/>
    <p:sldId id="1829" r:id="rId828"/>
    <p:sldId id="1830" r:id="rId829"/>
    <p:sldId id="1831" r:id="rId830"/>
    <p:sldId id="1832" r:id="rId831"/>
    <p:sldId id="1833" r:id="rId832"/>
    <p:sldId id="1834" r:id="rId833"/>
    <p:sldId id="1835" r:id="rId834"/>
    <p:sldId id="1836" r:id="rId835"/>
    <p:sldId id="1837" r:id="rId836"/>
    <p:sldId id="1838" r:id="rId837"/>
    <p:sldId id="1839" r:id="rId838"/>
    <p:sldId id="1840" r:id="rId839"/>
    <p:sldId id="1841" r:id="rId840"/>
    <p:sldId id="1842" r:id="rId841"/>
    <p:sldId id="1843" r:id="rId842"/>
    <p:sldId id="1844" r:id="rId843"/>
    <p:sldId id="1845" r:id="rId844"/>
    <p:sldId id="1846" r:id="rId845"/>
    <p:sldId id="1847" r:id="rId846"/>
    <p:sldId id="1848" r:id="rId847"/>
    <p:sldId id="1849" r:id="rId848"/>
    <p:sldId id="1850" r:id="rId849"/>
    <p:sldId id="1851" r:id="rId850"/>
    <p:sldId id="1852" r:id="rId851"/>
    <p:sldId id="1853" r:id="rId852"/>
    <p:sldId id="1854" r:id="rId853"/>
    <p:sldId id="774" r:id="rId854"/>
    <p:sldId id="758" r:id="rId855"/>
    <p:sldId id="759" r:id="rId856"/>
    <p:sldId id="760" r:id="rId857"/>
    <p:sldId id="761" r:id="rId858"/>
    <p:sldId id="762" r:id="rId859"/>
    <p:sldId id="733" r:id="rId860"/>
    <p:sldId id="737" r:id="rId861"/>
    <p:sldId id="738" r:id="rId862"/>
    <p:sldId id="739" r:id="rId863"/>
    <p:sldId id="740" r:id="rId864"/>
    <p:sldId id="741" r:id="rId865"/>
    <p:sldId id="742" r:id="rId866"/>
    <p:sldId id="743" r:id="rId867"/>
    <p:sldId id="744" r:id="rId868"/>
    <p:sldId id="745" r:id="rId869"/>
    <p:sldId id="746" r:id="rId870"/>
    <p:sldId id="747" r:id="rId871"/>
    <p:sldId id="748" r:id="rId872"/>
    <p:sldId id="749" r:id="rId873"/>
    <p:sldId id="750" r:id="rId874"/>
    <p:sldId id="751" r:id="rId875"/>
    <p:sldId id="752" r:id="rId876"/>
    <p:sldId id="1622" r:id="rId877"/>
    <p:sldId id="1623" r:id="rId878"/>
    <p:sldId id="1624" r:id="rId879"/>
    <p:sldId id="1625" r:id="rId880"/>
    <p:sldId id="1626" r:id="rId881"/>
    <p:sldId id="1627" r:id="rId882"/>
    <p:sldId id="1628" r:id="rId883"/>
    <p:sldId id="1629" r:id="rId884"/>
    <p:sldId id="1630" r:id="rId885"/>
    <p:sldId id="1631" r:id="rId886"/>
    <p:sldId id="1632" r:id="rId887"/>
    <p:sldId id="1633" r:id="rId888"/>
    <p:sldId id="1634" r:id="rId889"/>
    <p:sldId id="1635" r:id="rId890"/>
    <p:sldId id="1636" r:id="rId891"/>
    <p:sldId id="1637" r:id="rId892"/>
    <p:sldId id="1638" r:id="rId893"/>
    <p:sldId id="1639" r:id="rId894"/>
    <p:sldId id="1640" r:id="rId895"/>
    <p:sldId id="1641" r:id="rId896"/>
    <p:sldId id="1642" r:id="rId897"/>
    <p:sldId id="1643" r:id="rId898"/>
    <p:sldId id="1644" r:id="rId899"/>
    <p:sldId id="1645" r:id="rId900"/>
    <p:sldId id="1646" r:id="rId901"/>
    <p:sldId id="1647" r:id="rId902"/>
    <p:sldId id="1648" r:id="rId903"/>
    <p:sldId id="1612" r:id="rId904"/>
    <p:sldId id="1613" r:id="rId905"/>
    <p:sldId id="1614" r:id="rId906"/>
    <p:sldId id="1615" r:id="rId907"/>
    <p:sldId id="1616" r:id="rId908"/>
    <p:sldId id="1617" r:id="rId909"/>
    <p:sldId id="1619" r:id="rId910"/>
    <p:sldId id="1620" r:id="rId911"/>
    <p:sldId id="1590" r:id="rId912"/>
    <p:sldId id="1589" r:id="rId913"/>
    <p:sldId id="1571" r:id="rId914"/>
    <p:sldId id="1572" r:id="rId915"/>
    <p:sldId id="1573" r:id="rId916"/>
    <p:sldId id="1574" r:id="rId917"/>
    <p:sldId id="1575" r:id="rId918"/>
    <p:sldId id="1576" r:id="rId919"/>
    <p:sldId id="1577" r:id="rId920"/>
    <p:sldId id="1578" r:id="rId921"/>
    <p:sldId id="1579" r:id="rId922"/>
    <p:sldId id="1580" r:id="rId923"/>
    <p:sldId id="1581" r:id="rId924"/>
    <p:sldId id="1582" r:id="rId925"/>
    <p:sldId id="1583" r:id="rId926"/>
    <p:sldId id="1584" r:id="rId927"/>
    <p:sldId id="1585" r:id="rId928"/>
    <p:sldId id="1586" r:id="rId929"/>
    <p:sldId id="1587" r:id="rId930"/>
    <p:sldId id="1810" r:id="rId931"/>
    <p:sldId id="1811" r:id="rId932"/>
    <p:sldId id="1812" r:id="rId933"/>
    <p:sldId id="1813" r:id="rId934"/>
    <p:sldId id="1814" r:id="rId935"/>
    <p:sldId id="1815" r:id="rId936"/>
    <p:sldId id="1816" r:id="rId937"/>
    <p:sldId id="1817" r:id="rId938"/>
    <p:sldId id="1818" r:id="rId939"/>
    <p:sldId id="1819" r:id="rId940"/>
    <p:sldId id="1820" r:id="rId941"/>
    <p:sldId id="1821" r:id="rId942"/>
    <p:sldId id="1822" r:id="rId943"/>
    <p:sldId id="1823" r:id="rId944"/>
    <p:sldId id="1824" r:id="rId945"/>
    <p:sldId id="1502" r:id="rId946"/>
    <p:sldId id="773" r:id="rId947"/>
    <p:sldId id="980" r:id="rId948"/>
    <p:sldId id="981" r:id="rId949"/>
    <p:sldId id="982" r:id="rId950"/>
    <p:sldId id="983" r:id="rId951"/>
    <p:sldId id="984" r:id="rId952"/>
    <p:sldId id="985" r:id="rId953"/>
    <p:sldId id="986" r:id="rId954"/>
    <p:sldId id="987" r:id="rId955"/>
    <p:sldId id="988" r:id="rId956"/>
    <p:sldId id="989" r:id="rId9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ket" id="{0EB558A3-4C4E-4C5B-A58F-575CFDD0E826}">
          <p14:sldIdLst>
            <p14:sldId id="803"/>
            <p14:sldId id="510"/>
            <p14:sldId id="487"/>
            <p14:sldId id="483"/>
            <p14:sldId id="482"/>
            <p14:sldId id="481"/>
            <p14:sldId id="480"/>
            <p14:sldId id="470"/>
            <p14:sldId id="472"/>
            <p14:sldId id="473"/>
            <p14:sldId id="469"/>
            <p14:sldId id="477"/>
            <p14:sldId id="438"/>
            <p14:sldId id="437"/>
            <p14:sldId id="433"/>
            <p14:sldId id="431"/>
            <p14:sldId id="432"/>
            <p14:sldId id="407"/>
            <p14:sldId id="352"/>
            <p14:sldId id="420"/>
            <p14:sldId id="276"/>
            <p14:sldId id="348"/>
            <p14:sldId id="347"/>
            <p14:sldId id="378"/>
          </p14:sldIdLst>
        </p14:section>
        <p14:section name="Types of Data" id="{58736C81-4449-4656-8910-AF65DB4CA7F6}">
          <p14:sldIdLst>
            <p14:sldId id="1037"/>
            <p14:sldId id="1030"/>
            <p14:sldId id="845"/>
            <p14:sldId id="805"/>
            <p14:sldId id="806"/>
            <p14:sldId id="807"/>
            <p14:sldId id="808"/>
            <p14:sldId id="809"/>
            <p14:sldId id="810"/>
            <p14:sldId id="811"/>
            <p14:sldId id="812"/>
            <p14:sldId id="813"/>
            <p14:sldId id="814"/>
            <p14:sldId id="815"/>
            <p14:sldId id="816"/>
            <p14:sldId id="817"/>
            <p14:sldId id="818"/>
            <p14:sldId id="819"/>
            <p14:sldId id="804"/>
            <p14:sldId id="506"/>
            <p14:sldId id="490"/>
            <p14:sldId id="484"/>
            <p14:sldId id="474"/>
            <p14:sldId id="328"/>
            <p14:sldId id="353"/>
            <p14:sldId id="370"/>
          </p14:sldIdLst>
        </p14:section>
        <p14:section name="Contracts" id="{F132F4FC-E0FB-4019-BCA7-1C802DFA2452}">
          <p14:sldIdLst>
            <p14:sldId id="1032"/>
            <p14:sldId id="1028"/>
            <p14:sldId id="841"/>
            <p14:sldId id="926"/>
            <p14:sldId id="927"/>
            <p14:sldId id="928"/>
            <p14:sldId id="929"/>
            <p14:sldId id="505"/>
            <p14:sldId id="503"/>
            <p14:sldId id="500"/>
            <p14:sldId id="495"/>
            <p14:sldId id="485"/>
            <p14:sldId id="475"/>
            <p14:sldId id="891"/>
            <p14:sldId id="358"/>
            <p14:sldId id="418"/>
            <p14:sldId id="419"/>
            <p14:sldId id="365"/>
            <p14:sldId id="359"/>
            <p14:sldId id="361"/>
            <p14:sldId id="366"/>
            <p14:sldId id="562"/>
          </p14:sldIdLst>
        </p14:section>
        <p14:section name="Expressions" id="{7D7F14AF-934B-4B98-86FF-D1D4E2B2FDA5}">
          <p14:sldIdLst>
            <p14:sldId id="1070"/>
            <p14:sldId id="1056"/>
            <p14:sldId id="1055"/>
            <p14:sldId id="1054"/>
            <p14:sldId id="1053"/>
            <p14:sldId id="1052"/>
            <p14:sldId id="1051"/>
            <p14:sldId id="1050"/>
            <p14:sldId id="1049"/>
            <p14:sldId id="1048"/>
            <p14:sldId id="1038"/>
            <p14:sldId id="1039"/>
            <p14:sldId id="1040"/>
            <p14:sldId id="1041"/>
            <p14:sldId id="1042"/>
            <p14:sldId id="1043"/>
            <p14:sldId id="1036"/>
            <p14:sldId id="1034"/>
            <p14:sldId id="1025"/>
            <p14:sldId id="1026"/>
            <p14:sldId id="1027"/>
            <p14:sldId id="1022"/>
            <p14:sldId id="1023"/>
            <p14:sldId id="1024"/>
            <p14:sldId id="848"/>
            <p14:sldId id="847"/>
            <p14:sldId id="846"/>
            <p14:sldId id="844"/>
            <p14:sldId id="843"/>
            <p14:sldId id="842"/>
            <p14:sldId id="552"/>
            <p14:sldId id="513"/>
            <p14:sldId id="491"/>
            <p14:sldId id="488"/>
            <p14:sldId id="478"/>
            <p14:sldId id="321"/>
            <p14:sldId id="357"/>
            <p14:sldId id="355"/>
            <p14:sldId id="262"/>
            <p14:sldId id="354"/>
            <p14:sldId id="388"/>
            <p14:sldId id="351"/>
            <p14:sldId id="349"/>
            <p14:sldId id="367"/>
          </p14:sldIdLst>
        </p14:section>
        <p14:section name="Errors" id="{558D4441-1114-453E-9D0D-113A73CD07C5}">
          <p14:sldIdLst>
            <p14:sldId id="504"/>
            <p14:sldId id="499"/>
            <p14:sldId id="303"/>
            <p14:sldId id="368"/>
            <p14:sldId id="369"/>
            <p14:sldId id="258"/>
          </p14:sldIdLst>
        </p14:section>
        <p14:section name="Images" id="{0B1D1C1E-B82D-42A1-96E9-ADE7FC6630C6}">
          <p14:sldIdLst>
            <p14:sldId id="1868"/>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153"/>
            <p14:sldId id="1154"/>
            <p14:sldId id="1155"/>
            <p14:sldId id="1156"/>
            <p14:sldId id="1666"/>
            <p14:sldId id="1667"/>
            <p14:sldId id="1668"/>
            <p14:sldId id="1669"/>
            <p14:sldId id="1670"/>
            <p14:sldId id="1671"/>
            <p14:sldId id="1672"/>
            <p14:sldId id="1673"/>
            <p14:sldId id="1674"/>
            <p14:sldId id="1675"/>
            <p14:sldId id="1676"/>
            <p14:sldId id="1677"/>
            <p14:sldId id="1128"/>
            <p14:sldId id="1664"/>
            <p14:sldId id="1665"/>
            <p14:sldId id="1130"/>
            <p14:sldId id="1131"/>
            <p14:sldId id="1132"/>
            <p14:sldId id="1133"/>
            <p14:sldId id="1134"/>
            <p14:sldId id="1660"/>
            <p14:sldId id="1661"/>
            <p14:sldId id="1662"/>
            <p14:sldId id="1663"/>
            <p14:sldId id="646"/>
            <p14:sldId id="643"/>
            <p14:sldId id="640"/>
            <p14:sldId id="550"/>
            <p14:sldId id="542"/>
            <p14:sldId id="535"/>
            <p14:sldId id="536"/>
            <p14:sldId id="537"/>
            <p14:sldId id="538"/>
            <p14:sldId id="539"/>
            <p14:sldId id="534"/>
            <p14:sldId id="527"/>
            <p14:sldId id="528"/>
            <p14:sldId id="529"/>
            <p14:sldId id="530"/>
            <p14:sldId id="531"/>
            <p14:sldId id="532"/>
            <p14:sldId id="533"/>
            <p14:sldId id="519"/>
            <p14:sldId id="520"/>
            <p14:sldId id="521"/>
            <p14:sldId id="522"/>
            <p14:sldId id="523"/>
            <p14:sldId id="524"/>
            <p14:sldId id="525"/>
            <p14:sldId id="526"/>
            <p14:sldId id="514"/>
            <p14:sldId id="515"/>
            <p14:sldId id="516"/>
            <p14:sldId id="517"/>
            <p14:sldId id="518"/>
            <p14:sldId id="512"/>
            <p14:sldId id="509"/>
            <p14:sldId id="494"/>
            <p14:sldId id="492"/>
            <p14:sldId id="409"/>
            <p14:sldId id="375"/>
            <p14:sldId id="373"/>
            <p14:sldId id="362"/>
            <p14:sldId id="360"/>
            <p14:sldId id="263"/>
            <p14:sldId id="363"/>
            <p14:sldId id="364"/>
            <p14:sldId id="386"/>
            <p14:sldId id="266"/>
          </p14:sldIdLst>
        </p14:section>
        <p14:section name="Booleans" id="{5C40643D-52CF-42D7-B0D2-80F3319AA423}">
          <p14:sldIdLst>
            <p14:sldId id="1250"/>
            <p14:sldId id="1159"/>
            <p14:sldId id="1110"/>
            <p14:sldId id="1111"/>
            <p14:sldId id="1112"/>
            <p14:sldId id="1113"/>
            <p14:sldId id="1114"/>
            <p14:sldId id="1109"/>
            <p14:sldId id="1115"/>
            <p14:sldId id="1116"/>
            <p14:sldId id="1097"/>
            <p14:sldId id="1649"/>
            <p14:sldId id="1650"/>
            <p14:sldId id="1651"/>
            <p14:sldId id="1652"/>
            <p14:sldId id="1653"/>
            <p14:sldId id="1654"/>
            <p14:sldId id="1655"/>
            <p14:sldId id="1656"/>
            <p14:sldId id="1657"/>
            <p14:sldId id="1658"/>
            <p14:sldId id="1659"/>
            <p14:sldId id="1073"/>
            <p14:sldId id="336"/>
            <p14:sldId id="335"/>
            <p14:sldId id="334"/>
            <p14:sldId id="333"/>
            <p14:sldId id="330"/>
            <p14:sldId id="329"/>
            <p14:sldId id="327"/>
            <p14:sldId id="326"/>
            <p14:sldId id="325"/>
            <p14:sldId id="324"/>
            <p14:sldId id="322"/>
            <p14:sldId id="320"/>
          </p14:sldIdLst>
        </p14:section>
        <p14:section name="Strings" id="{F08345A7-888B-459D-87B1-AEDD82EB2468}">
          <p14:sldIdLst>
            <p14:sldId id="1221"/>
            <p14:sldId id="1699"/>
            <p14:sldId id="1700"/>
            <p14:sldId id="1701"/>
            <p14:sldId id="1702"/>
            <p14:sldId id="1703"/>
            <p14:sldId id="1704"/>
            <p14:sldId id="1705"/>
            <p14:sldId id="1706"/>
            <p14:sldId id="1707"/>
            <p14:sldId id="1708"/>
            <p14:sldId id="1709"/>
            <p14:sldId id="1710"/>
            <p14:sldId id="1089"/>
            <p14:sldId id="1090"/>
            <p14:sldId id="1091"/>
            <p14:sldId id="1092"/>
            <p14:sldId id="1093"/>
            <p14:sldId id="1094"/>
            <p14:sldId id="1095"/>
            <p14:sldId id="1096"/>
            <p14:sldId id="1076"/>
            <p14:sldId id="1077"/>
            <p14:sldId id="1075"/>
            <p14:sldId id="1074"/>
            <p14:sldId id="1063"/>
            <p14:sldId id="1064"/>
            <p14:sldId id="1065"/>
            <p14:sldId id="1066"/>
            <p14:sldId id="1067"/>
            <p14:sldId id="1068"/>
            <p14:sldId id="1069"/>
          </p14:sldIdLst>
        </p14:section>
        <p14:section name="Image Problems with Pair Programming" id="{1455B6B4-3986-4212-8376-2A6F0708C82E}">
          <p14:sldIdLst>
            <p14:sldId id="1157"/>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Lst>
        </p14:section>
        <p14:section name="Definitions" id="{51D678E5-0A41-4070-AE47-C6C90BF387CA}">
          <p14:sldIdLst>
            <p14:sldId id="1046"/>
            <p14:sldId id="555"/>
            <p14:sldId id="554"/>
            <p14:sldId id="553"/>
            <p14:sldId id="278"/>
            <p14:sldId id="277"/>
            <p14:sldId id="411"/>
            <p14:sldId id="413"/>
            <p14:sldId id="414"/>
            <p14:sldId id="410"/>
            <p14:sldId id="371"/>
            <p14:sldId id="387"/>
          </p14:sldIdLst>
        </p14:section>
        <p14:section name="Flags" id="{720D483F-0A23-4412-BAE2-FA1D4ACE6296}">
          <p14:sldIdLst>
            <p14:sldId id="1193"/>
            <p14:sldId id="1194"/>
            <p14:sldId id="1195"/>
            <p14:sldId id="1196"/>
            <p14:sldId id="1197"/>
            <p14:sldId id="1863"/>
            <p14:sldId id="1864"/>
            <p14:sldId id="1865"/>
            <p14:sldId id="1183"/>
            <p14:sldId id="1184"/>
            <p14:sldId id="1185"/>
            <p14:sldId id="1186"/>
            <p14:sldId id="389"/>
            <p14:sldId id="374"/>
            <p14:sldId id="380"/>
            <p14:sldId id="382"/>
            <p14:sldId id="376"/>
            <p14:sldId id="377"/>
            <p14:sldId id="381"/>
            <p14:sldId id="383"/>
            <p14:sldId id="384"/>
            <p14:sldId id="385"/>
            <p14:sldId id="890"/>
            <p14:sldId id="1862"/>
            <p14:sldId id="1869"/>
            <p14:sldId id="1870"/>
          </p14:sldIdLst>
        </p14:section>
        <p14:section name="Functions" id="{4054D1C2-1533-4F88-93CB-1DC5929D0FA9}">
          <p14:sldIdLst>
            <p14:sldId id="1866"/>
            <p14:sldId id="1861"/>
            <p14:sldId id="1855"/>
            <p14:sldId id="1867"/>
            <p14:sldId id="1856"/>
            <p14:sldId id="1857"/>
            <p14:sldId id="1858"/>
            <p14:sldId id="1278"/>
            <p14:sldId id="1277"/>
            <p14:sldId id="1417"/>
            <p14:sldId id="1415"/>
            <p14:sldId id="1405"/>
            <p14:sldId id="1406"/>
            <p14:sldId id="1336"/>
            <p14:sldId id="1289"/>
            <p14:sldId id="1290"/>
            <p14:sldId id="1291"/>
            <p14:sldId id="1292"/>
            <p14:sldId id="1293"/>
            <p14:sldId id="1276"/>
            <p14:sldId id="1275"/>
            <p14:sldId id="1712"/>
            <p14:sldId id="1713"/>
            <p14:sldId id="1714"/>
            <p14:sldId id="1715"/>
            <p14:sldId id="1716"/>
            <p14:sldId id="1717"/>
            <p14:sldId id="1718"/>
            <p14:sldId id="1719"/>
            <p14:sldId id="1720"/>
            <p14:sldId id="1721"/>
            <p14:sldId id="1722"/>
            <p14:sldId id="1723"/>
            <p14:sldId id="1724"/>
            <p14:sldId id="1711"/>
            <p14:sldId id="1015"/>
            <p14:sldId id="730"/>
            <p14:sldId id="731"/>
            <p14:sldId id="729"/>
            <p14:sldId id="695"/>
            <p14:sldId id="696"/>
            <p14:sldId id="697"/>
            <p14:sldId id="685"/>
            <p14:sldId id="684"/>
            <p14:sldId id="683"/>
            <p14:sldId id="682"/>
            <p14:sldId id="681"/>
            <p14:sldId id="674"/>
            <p14:sldId id="675"/>
            <p14:sldId id="676"/>
            <p14:sldId id="677"/>
            <p14:sldId id="678"/>
            <p14:sldId id="679"/>
            <p14:sldId id="561"/>
            <p14:sldId id="299"/>
            <p14:sldId id="298"/>
            <p14:sldId id="290"/>
            <p14:sldId id="289"/>
            <p14:sldId id="285"/>
            <p14:sldId id="284"/>
            <p14:sldId id="282"/>
            <p14:sldId id="279"/>
            <p14:sldId id="281"/>
            <p14:sldId id="280"/>
            <p14:sldId id="271"/>
            <p14:sldId id="272"/>
            <p14:sldId id="273"/>
            <p14:sldId id="274"/>
            <p14:sldId id="275"/>
            <p14:sldId id="270"/>
            <p14:sldId id="269"/>
            <p14:sldId id="268"/>
            <p14:sldId id="430"/>
            <p14:sldId id="421"/>
            <p14:sldId id="428"/>
            <p14:sldId id="427"/>
            <p14:sldId id="426"/>
            <p14:sldId id="425"/>
            <p14:sldId id="424"/>
            <p14:sldId id="423"/>
            <p14:sldId id="422"/>
            <p14:sldId id="401"/>
            <p14:sldId id="416"/>
            <p14:sldId id="417"/>
            <p14:sldId id="415"/>
            <p14:sldId id="408"/>
            <p14:sldId id="402"/>
            <p14:sldId id="404"/>
            <p14:sldId id="405"/>
            <p14:sldId id="406"/>
            <p14:sldId id="400"/>
            <p14:sldId id="397"/>
            <p14:sldId id="395"/>
            <p14:sldId id="403"/>
            <p14:sldId id="398"/>
            <p14:sldId id="396"/>
            <p14:sldId id="393"/>
            <p14:sldId id="392"/>
            <p14:sldId id="391"/>
            <p14:sldId id="390"/>
            <p14:sldId id="267"/>
            <p14:sldId id="261"/>
            <p14:sldId id="265"/>
            <p14:sldId id="372"/>
            <p14:sldId id="350"/>
            <p14:sldId id="259"/>
          </p14:sldIdLst>
        </p14:section>
        <p14:section name="Grace Hopper History of Computing" id="{C14B5199-7144-4F66-B9DF-73965E9E4446}">
          <p14:sldIdLst>
            <p14:sldId id="302"/>
            <p14:sldId id="301"/>
            <p14:sldId id="293"/>
            <p14:sldId id="294"/>
            <p14:sldId id="295"/>
          </p14:sldIdLst>
        </p14:section>
        <p14:section name="World Programs" id="{9E439E93-3C89-456D-A3AC-9FDDF769D88B}">
          <p14:sldIdLst>
            <p14:sldId id="1449"/>
            <p14:sldId id="1450"/>
            <p14:sldId id="1343"/>
            <p14:sldId id="1346"/>
            <p14:sldId id="1347"/>
            <p14:sldId id="1348"/>
            <p14:sldId id="1349"/>
            <p14:sldId id="1350"/>
            <p14:sldId id="1351"/>
            <p14:sldId id="1352"/>
            <p14:sldId id="1353"/>
            <p14:sldId id="1354"/>
            <p14:sldId id="1355"/>
            <p14:sldId id="1356"/>
            <p14:sldId id="1357"/>
            <p14:sldId id="1358"/>
            <p14:sldId id="1359"/>
            <p14:sldId id="1360"/>
            <p14:sldId id="1337"/>
            <p14:sldId id="1338"/>
            <p14:sldId id="1340"/>
            <p14:sldId id="1321"/>
            <p14:sldId id="1320"/>
            <p14:sldId id="1297"/>
            <p14:sldId id="1266"/>
            <p14:sldId id="1267"/>
            <p14:sldId id="1268"/>
            <p14:sldId id="1269"/>
            <p14:sldId id="1270"/>
            <p14:sldId id="1271"/>
            <p14:sldId id="1272"/>
            <p14:sldId id="1264"/>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775"/>
            <p14:sldId id="776"/>
            <p14:sldId id="777"/>
            <p14:sldId id="707"/>
            <p14:sldId id="708"/>
            <p14:sldId id="709"/>
            <p14:sldId id="710"/>
            <p14:sldId id="703"/>
            <p14:sldId id="704"/>
            <p14:sldId id="705"/>
            <p14:sldId id="706"/>
            <p14:sldId id="345"/>
            <p14:sldId id="344"/>
            <p14:sldId id="343"/>
            <p14:sldId id="338"/>
            <p14:sldId id="337"/>
            <p14:sldId id="332"/>
            <p14:sldId id="331"/>
            <p14:sldId id="323"/>
            <p14:sldId id="319"/>
            <p14:sldId id="318"/>
            <p14:sldId id="317"/>
            <p14:sldId id="316"/>
            <p14:sldId id="315"/>
            <p14:sldId id="311"/>
            <p14:sldId id="310"/>
            <p14:sldId id="314"/>
            <p14:sldId id="309"/>
            <p14:sldId id="308"/>
            <p14:sldId id="307"/>
            <p14:sldId id="306"/>
            <p14:sldId id="305"/>
            <p14:sldId id="304"/>
            <p14:sldId id="300"/>
            <p14:sldId id="297"/>
          </p14:sldIdLst>
        </p14:section>
        <p14:section name="Conditionals" id="{D219A485-EACF-4B64-975D-B5D6A7107A23}">
          <p14:sldIdLst>
            <p14:sldId id="1342"/>
            <p14:sldId id="1738"/>
            <p14:sldId id="1739"/>
            <p14:sldId id="1740"/>
            <p14:sldId id="1741"/>
            <p14:sldId id="1742"/>
            <p14:sldId id="1743"/>
            <p14:sldId id="1744"/>
            <p14:sldId id="1745"/>
            <p14:sldId id="1746"/>
            <p14:sldId id="1747"/>
            <p14:sldId id="1748"/>
            <p14:sldId id="1749"/>
            <p14:sldId id="1750"/>
            <p14:sldId id="1319"/>
            <p14:sldId id="1726"/>
            <p14:sldId id="1727"/>
            <p14:sldId id="1728"/>
            <p14:sldId id="1729"/>
            <p14:sldId id="1730"/>
            <p14:sldId id="1731"/>
            <p14:sldId id="1732"/>
            <p14:sldId id="1733"/>
            <p14:sldId id="1734"/>
            <p14:sldId id="1735"/>
            <p14:sldId id="1736"/>
            <p14:sldId id="1737"/>
            <p14:sldId id="1725"/>
            <p14:sldId id="1304"/>
            <p14:sldId id="339"/>
            <p14:sldId id="340"/>
            <p14:sldId id="341"/>
            <p14:sldId id="342"/>
          </p14:sldIdLst>
        </p14:section>
        <p14:section name="Pythagorean Theorem" id="{F3763799-71A3-4113-997A-8ACBABAF315A}">
          <p14:sldIdLst>
            <p14:sldId id="1057"/>
            <p14:sldId id="1058"/>
            <p14:sldId id="1059"/>
            <p14:sldId id="1060"/>
            <p14:sldId id="1061"/>
            <p14:sldId id="1062"/>
          </p14:sldIdLst>
        </p14:section>
        <p14:section name="Data" id="{37F5A0AC-E6E6-4466-B056-D32E4CBE44B1}">
          <p14:sldIdLst>
            <p14:sldId id="1859"/>
            <p14:sldId id="1860"/>
          </p14:sldIdLst>
        </p14:section>
        <p14:section name="Packet Sending Activity" id="{1DF04BA8-6CD2-42A5-9715-4788CA00535F}">
          <p14:sldIdLst>
            <p14:sldId id="930"/>
            <p14:sldId id="931"/>
            <p14:sldId id="932"/>
            <p14:sldId id="933"/>
            <p14:sldId id="934"/>
            <p14:sldId id="935"/>
            <p14:sldId id="936"/>
          </p14:sldIdLst>
        </p14:section>
        <p14:section name="Binary" id="{040341A6-1AE3-4775-BAC6-3922AA1E491C}">
          <p14:sldIdLst>
            <p14:sldId id="1187"/>
            <p14:sldId id="1188"/>
            <p14:sldId id="1189"/>
            <p14:sldId id="1190"/>
            <p14:sldId id="1191"/>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Lst>
        </p14:section>
        <p14:section name="Encryption" id="{EDEAA877-7A98-446B-BC45-E8E57285CAD8}">
          <p14:sldIdLst>
            <p14:sldId id="978"/>
            <p14:sldId id="979"/>
          </p14:sldIdLst>
        </p14:section>
        <p14:section name="Explore Task" id="{0A7AFDC0-42E6-44CC-A9DB-0C630079539C}">
          <p14:sldIdLst>
            <p14:sldId id="627"/>
            <p14:sldId id="628"/>
            <p14:sldId id="629"/>
          </p14:sldIdLst>
        </p14:section>
        <p14:section name="Pyret" id="{B716900A-94BD-4E00-89DF-55CDD3FBA9A5}">
          <p14:sldIdLst>
            <p14:sldId id="1363"/>
            <p14:sldId id="1364"/>
            <p14:sldId id="1365"/>
            <p14:sldId id="1366"/>
            <p14:sldId id="1367"/>
            <p14:sldId id="1368"/>
            <p14:sldId id="1369"/>
            <p14:sldId id="1370"/>
            <p14:sldId id="1371"/>
            <p14:sldId id="1372"/>
            <p14:sldId id="1362"/>
            <p14:sldId id="1361"/>
            <p14:sldId id="641"/>
            <p14:sldId id="630"/>
            <p14:sldId id="631"/>
            <p14:sldId id="632"/>
            <p14:sldId id="633"/>
            <p14:sldId id="634"/>
            <p14:sldId id="635"/>
            <p14:sldId id="636"/>
            <p14:sldId id="637"/>
            <p14:sldId id="638"/>
            <p14:sldId id="639"/>
          </p14:sldIdLst>
        </p14:section>
        <p14:section name="Compund Data" id="{00CEF1FE-7295-43DA-B286-C2B79ECC6BB1}">
          <p14:sldIdLst>
            <p14:sldId id="1552"/>
            <p14:sldId id="1553"/>
            <p14:sldId id="1554"/>
            <p14:sldId id="1555"/>
            <p14:sldId id="1551"/>
            <p14:sldId id="1496"/>
            <p14:sldId id="1497"/>
            <p14:sldId id="1498"/>
            <p14:sldId id="1499"/>
            <p14:sldId id="1500"/>
            <p14:sldId id="1501"/>
            <p14:sldId id="1495"/>
            <p14:sldId id="1486"/>
            <p14:sldId id="1487"/>
            <p14:sldId id="1488"/>
            <p14:sldId id="1489"/>
            <p14:sldId id="1490"/>
            <p14:sldId id="1491"/>
            <p14:sldId id="1485"/>
            <p14:sldId id="1484"/>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433"/>
            <p14:sldId id="1434"/>
            <p14:sldId id="1435"/>
            <p14:sldId id="1436"/>
            <p14:sldId id="1437"/>
            <p14:sldId id="1438"/>
            <p14:sldId id="1439"/>
            <p14:sldId id="1440"/>
            <p14:sldId id="1441"/>
            <p14:sldId id="1442"/>
            <p14:sldId id="1443"/>
            <p14:sldId id="1444"/>
            <p14:sldId id="1445"/>
            <p14:sldId id="1446"/>
            <p14:sldId id="1447"/>
            <p14:sldId id="1427"/>
            <p14:sldId id="1428"/>
            <p14:sldId id="1429"/>
            <p14:sldId id="1430"/>
            <p14:sldId id="1431"/>
            <p14:sldId id="1426"/>
            <p14:sldId id="1424"/>
            <p14:sldId id="1422"/>
            <p14:sldId id="756"/>
            <p14:sldId id="757"/>
            <p14:sldId id="755"/>
            <p14:sldId id="753"/>
            <p14:sldId id="754"/>
            <p14:sldId id="712"/>
            <p14:sldId id="713"/>
            <p14:sldId id="714"/>
            <p14:sldId id="715"/>
            <p14:sldId id="716"/>
            <p14:sldId id="717"/>
            <p14:sldId id="718"/>
            <p14:sldId id="719"/>
            <p14:sldId id="720"/>
            <p14:sldId id="721"/>
            <p14:sldId id="722"/>
            <p14:sldId id="700"/>
            <p14:sldId id="701"/>
            <p14:sldId id="699"/>
            <p14:sldId id="698"/>
            <p14:sldId id="686"/>
            <p14:sldId id="687"/>
            <p14:sldId id="688"/>
            <p14:sldId id="689"/>
          </p14:sldIdLst>
        </p14:section>
        <p14:section name="Functions with Compound Data" id="{94E70D21-76D8-418F-8E26-DBBF74C0056C}">
          <p14:sldIdLst>
            <p14:sldId id="1567"/>
            <p14:sldId id="1568"/>
            <p14:sldId id="1569"/>
            <p14:sldId id="1570"/>
            <p14:sldId id="1560"/>
            <p14:sldId id="1561"/>
            <p14:sldId id="1562"/>
            <p14:sldId id="1563"/>
            <p14:sldId id="1564"/>
            <p14:sldId id="1565"/>
            <p14:sldId id="1566"/>
            <p14:sldId id="1559"/>
            <p14:sldId id="1558"/>
            <p14:sldId id="1557"/>
            <p14:sldId id="1556"/>
          </p14:sldIdLst>
        </p14:section>
        <p14:section name="Lists" id="{1CE25BEF-B629-407E-8C0F-31FA349FB0B9}">
          <p14:sldIdLst>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774"/>
            <p14:sldId id="758"/>
            <p14:sldId id="759"/>
            <p14:sldId id="760"/>
            <p14:sldId id="761"/>
            <p14:sldId id="762"/>
            <p14:sldId id="733"/>
            <p14:sldId id="737"/>
            <p14:sldId id="738"/>
            <p14:sldId id="739"/>
            <p14:sldId id="740"/>
            <p14:sldId id="741"/>
            <p14:sldId id="742"/>
            <p14:sldId id="743"/>
            <p14:sldId id="744"/>
            <p14:sldId id="745"/>
            <p14:sldId id="746"/>
            <p14:sldId id="747"/>
            <p14:sldId id="748"/>
            <p14:sldId id="749"/>
            <p14:sldId id="750"/>
            <p14:sldId id="751"/>
            <p14:sldId id="752"/>
          </p14:sldIdLst>
        </p14:section>
        <p14:section name="List Functions and Recursion" id="{F69EFDA8-A13A-4993-8FDC-3EC02D494207}">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12"/>
            <p14:sldId id="1613"/>
            <p14:sldId id="1614"/>
            <p14:sldId id="1615"/>
            <p14:sldId id="1616"/>
            <p14:sldId id="1617"/>
            <p14:sldId id="1619"/>
            <p14:sldId id="1620"/>
            <p14:sldId id="1590"/>
            <p14:sldId id="1589"/>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810"/>
            <p14:sldId id="1811"/>
            <p14:sldId id="1812"/>
            <p14:sldId id="1813"/>
            <p14:sldId id="1814"/>
            <p14:sldId id="1815"/>
            <p14:sldId id="1816"/>
            <p14:sldId id="1817"/>
            <p14:sldId id="1818"/>
            <p14:sldId id="1819"/>
            <p14:sldId id="1820"/>
            <p14:sldId id="1821"/>
            <p14:sldId id="1822"/>
            <p14:sldId id="1823"/>
            <p14:sldId id="1824"/>
            <p14:sldId id="1502"/>
            <p14:sldId id="773"/>
            <p14:sldId id="980"/>
            <p14:sldId id="981"/>
            <p14:sldId id="982"/>
            <p14:sldId id="983"/>
            <p14:sldId id="984"/>
            <p14:sldId id="985"/>
            <p14:sldId id="986"/>
            <p14:sldId id="987"/>
            <p14:sldId id="988"/>
            <p14:sldId id="989"/>
          </p14:sldIdLst>
        </p14:section>
        <p14:section name="REST" id="{E0795F15-F121-4C89-B38B-3054D7E88C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85820" autoAdjust="0"/>
  </p:normalViewPr>
  <p:slideViewPr>
    <p:cSldViewPr snapToGrid="0">
      <p:cViewPr varScale="1">
        <p:scale>
          <a:sx n="83" d="100"/>
          <a:sy n="83" d="100"/>
        </p:scale>
        <p:origin x="102" y="39"/>
      </p:cViewPr>
      <p:guideLst/>
    </p:cSldViewPr>
  </p:slideViewPr>
  <p:notesTextViewPr>
    <p:cViewPr>
      <p:scale>
        <a:sx n="3" d="2"/>
        <a:sy n="3" d="2"/>
      </p:scale>
      <p:origin x="0" y="0"/>
    </p:cViewPr>
  </p:notesTextViewPr>
  <p:sorterViewPr>
    <p:cViewPr varScale="1">
      <p:scale>
        <a:sx n="1" d="1"/>
        <a:sy n="1" d="1"/>
      </p:scale>
      <p:origin x="0" y="-1452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notesMaster" Target="notesMasters/notesMaster1.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viewProps" Target="viewProps.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62" Type="http://schemas.openxmlformats.org/officeDocument/2006/relationships/tableStyles" Target="tableStyle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slide" Target="slides/slide95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61"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AB935-A938-439F-8F81-5C367F54B15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B6641778-6AC8-4F2A-8627-20BAEAB03DE6}">
      <dgm:prSet phldrT="[Text]"/>
      <dgm:spPr/>
      <dgm:t>
        <a:bodyPr/>
        <a:lstStyle/>
        <a:p>
          <a:r>
            <a:rPr lang="en-US" dirty="0"/>
            <a:t>2nd</a:t>
          </a:r>
        </a:p>
      </dgm:t>
    </dgm:pt>
    <dgm:pt modelId="{191E8ABE-72AC-4ABD-AE6F-A63D4E29F219}" type="parTrans" cxnId="{E7C7D1E3-B258-4657-97F4-0A345893E5B5}">
      <dgm:prSet/>
      <dgm:spPr/>
      <dgm:t>
        <a:bodyPr/>
        <a:lstStyle/>
        <a:p>
          <a:endParaRPr lang="en-US"/>
        </a:p>
      </dgm:t>
    </dgm:pt>
    <dgm:pt modelId="{68C04D40-DF38-4951-BF39-F39A9F67083B}" type="sibTrans" cxnId="{E7C7D1E3-B258-4657-97F4-0A345893E5B5}">
      <dgm:prSet/>
      <dgm:spPr/>
      <dgm:t>
        <a:bodyPr/>
        <a:lstStyle/>
        <a:p>
          <a:endParaRPr lang="en-US"/>
        </a:p>
      </dgm:t>
    </dgm:pt>
    <dgm:pt modelId="{EC0107DE-D577-4A7A-858B-716FE3E4BC8A}">
      <dgm:prSet phldrT="[Text]"/>
      <dgm:spPr/>
      <dgm:t>
        <a:bodyPr/>
        <a:lstStyle/>
        <a:p>
          <a:r>
            <a:rPr lang="en-US" dirty="0"/>
            <a:t>1st</a:t>
          </a:r>
        </a:p>
      </dgm:t>
    </dgm:pt>
    <dgm:pt modelId="{5A729ADC-0E2F-4064-8E85-1516DB0793C6}" type="parTrans" cxnId="{3DB94A15-92FE-465B-BEC5-FA6EBA1660AA}">
      <dgm:prSet/>
      <dgm:spPr/>
      <dgm:t>
        <a:bodyPr/>
        <a:lstStyle/>
        <a:p>
          <a:endParaRPr lang="en-US"/>
        </a:p>
      </dgm:t>
    </dgm:pt>
    <dgm:pt modelId="{0CA1212D-E350-44BC-9E9A-F83275055FB1}" type="sibTrans" cxnId="{3DB94A15-92FE-465B-BEC5-FA6EBA1660AA}">
      <dgm:prSet/>
      <dgm:spPr/>
      <dgm:t>
        <a:bodyPr/>
        <a:lstStyle/>
        <a:p>
          <a:endParaRPr lang="en-US"/>
        </a:p>
      </dgm:t>
    </dgm:pt>
    <dgm:pt modelId="{1C7B6CF6-3E0C-4CD8-B592-68175F374DDB}">
      <dgm:prSet phldrT="[Text]"/>
      <dgm:spPr/>
      <dgm:t>
        <a:bodyPr/>
        <a:lstStyle/>
        <a:p>
          <a:r>
            <a:rPr lang="en-US" dirty="0"/>
            <a:t>3rd</a:t>
          </a:r>
        </a:p>
      </dgm:t>
    </dgm:pt>
    <dgm:pt modelId="{344AE655-70E3-49D6-A596-BCA4FD1B811D}" type="parTrans" cxnId="{E1DFFFA2-5B3F-43A9-AB60-E573E49F2B36}">
      <dgm:prSet/>
      <dgm:spPr/>
      <dgm:t>
        <a:bodyPr/>
        <a:lstStyle/>
        <a:p>
          <a:endParaRPr lang="en-US"/>
        </a:p>
      </dgm:t>
    </dgm:pt>
    <dgm:pt modelId="{59CD1EEF-7C0D-4559-9D57-C5BBC11930A3}" type="sibTrans" cxnId="{E1DFFFA2-5B3F-43A9-AB60-E573E49F2B36}">
      <dgm:prSet/>
      <dgm:spPr/>
      <dgm:t>
        <a:bodyPr/>
        <a:lstStyle/>
        <a:p>
          <a:endParaRPr lang="en-US"/>
        </a:p>
      </dgm:t>
    </dgm:pt>
    <dgm:pt modelId="{39E93BEA-FB87-46CA-8946-CD0D4E365EBE}">
      <dgm:prSet phldrT="[Text]"/>
      <dgm:spPr/>
      <dgm:t>
        <a:bodyPr/>
        <a:lstStyle/>
        <a:p>
          <a:r>
            <a:rPr lang="en-US" dirty="0"/>
            <a:t>4th</a:t>
          </a:r>
        </a:p>
      </dgm:t>
    </dgm:pt>
    <dgm:pt modelId="{27265E11-A733-4970-B166-6602635A8252}" type="parTrans" cxnId="{1BD0F452-5C09-419B-96E6-73F143F0C896}">
      <dgm:prSet/>
      <dgm:spPr/>
      <dgm:t>
        <a:bodyPr/>
        <a:lstStyle/>
        <a:p>
          <a:endParaRPr lang="en-US"/>
        </a:p>
      </dgm:t>
    </dgm:pt>
    <dgm:pt modelId="{99409364-CE32-463F-BFCD-B04E34BEE190}" type="sibTrans" cxnId="{1BD0F452-5C09-419B-96E6-73F143F0C896}">
      <dgm:prSet/>
      <dgm:spPr/>
      <dgm:t>
        <a:bodyPr/>
        <a:lstStyle/>
        <a:p>
          <a:endParaRPr lang="en-US"/>
        </a:p>
      </dgm:t>
    </dgm:pt>
    <dgm:pt modelId="{0A7CEE2A-408A-4031-A02B-B114A9952E10}" type="pres">
      <dgm:prSet presAssocID="{FACAB935-A938-439F-8F81-5C367F54B157}" presName="matrix" presStyleCnt="0">
        <dgm:presLayoutVars>
          <dgm:chMax val="1"/>
          <dgm:dir/>
          <dgm:resizeHandles val="exact"/>
        </dgm:presLayoutVars>
      </dgm:prSet>
      <dgm:spPr/>
    </dgm:pt>
    <dgm:pt modelId="{C673F0DA-D89D-4CFC-9EE7-3C8031AB6FD9}" type="pres">
      <dgm:prSet presAssocID="{FACAB935-A938-439F-8F81-5C367F54B157}" presName="axisShape" presStyleLbl="bgShp" presStyleIdx="0" presStyleCnt="1"/>
      <dgm:spPr/>
    </dgm:pt>
    <dgm:pt modelId="{E7E1522C-A766-4530-BEBB-EC056DC297C0}" type="pres">
      <dgm:prSet presAssocID="{FACAB935-A938-439F-8F81-5C367F54B157}" presName="rect1" presStyleLbl="node1" presStyleIdx="0" presStyleCnt="4">
        <dgm:presLayoutVars>
          <dgm:chMax val="0"/>
          <dgm:chPref val="0"/>
          <dgm:bulletEnabled val="1"/>
        </dgm:presLayoutVars>
      </dgm:prSet>
      <dgm:spPr/>
    </dgm:pt>
    <dgm:pt modelId="{24691367-1D83-4A55-8A85-4C5B616F520E}" type="pres">
      <dgm:prSet presAssocID="{FACAB935-A938-439F-8F81-5C367F54B157}" presName="rect2" presStyleLbl="node1" presStyleIdx="1" presStyleCnt="4">
        <dgm:presLayoutVars>
          <dgm:chMax val="0"/>
          <dgm:chPref val="0"/>
          <dgm:bulletEnabled val="1"/>
        </dgm:presLayoutVars>
      </dgm:prSet>
      <dgm:spPr/>
    </dgm:pt>
    <dgm:pt modelId="{FDB91EA8-A84D-4A5E-8EDE-79FE1ED07371}" type="pres">
      <dgm:prSet presAssocID="{FACAB935-A938-439F-8F81-5C367F54B157}" presName="rect3" presStyleLbl="node1" presStyleIdx="2" presStyleCnt="4">
        <dgm:presLayoutVars>
          <dgm:chMax val="0"/>
          <dgm:chPref val="0"/>
          <dgm:bulletEnabled val="1"/>
        </dgm:presLayoutVars>
      </dgm:prSet>
      <dgm:spPr/>
    </dgm:pt>
    <dgm:pt modelId="{4256678A-2B87-4902-9D66-5DD8905DB0A2}" type="pres">
      <dgm:prSet presAssocID="{FACAB935-A938-439F-8F81-5C367F54B157}" presName="rect4" presStyleLbl="node1" presStyleIdx="3" presStyleCnt="4">
        <dgm:presLayoutVars>
          <dgm:chMax val="0"/>
          <dgm:chPref val="0"/>
          <dgm:bulletEnabled val="1"/>
        </dgm:presLayoutVars>
      </dgm:prSet>
      <dgm:spPr/>
    </dgm:pt>
  </dgm:ptLst>
  <dgm:cxnLst>
    <dgm:cxn modelId="{E1DFFFA2-5B3F-43A9-AB60-E573E49F2B36}" srcId="{FACAB935-A938-439F-8F81-5C367F54B157}" destId="{1C7B6CF6-3E0C-4CD8-B592-68175F374DDB}" srcOrd="2" destOrd="0" parTransId="{344AE655-70E3-49D6-A596-BCA4FD1B811D}" sibTransId="{59CD1EEF-7C0D-4559-9D57-C5BBC11930A3}"/>
    <dgm:cxn modelId="{6D64DD39-AB32-406A-B394-9E21501700FC}" type="presOf" srcId="{1C7B6CF6-3E0C-4CD8-B592-68175F374DDB}" destId="{FDB91EA8-A84D-4A5E-8EDE-79FE1ED07371}" srcOrd="0" destOrd="0" presId="urn:microsoft.com/office/officeart/2005/8/layout/matrix2"/>
    <dgm:cxn modelId="{862E3A97-06C2-4B47-A229-11464A123233}" type="presOf" srcId="{EC0107DE-D577-4A7A-858B-716FE3E4BC8A}" destId="{24691367-1D83-4A55-8A85-4C5B616F520E}" srcOrd="0" destOrd="0" presId="urn:microsoft.com/office/officeart/2005/8/layout/matrix2"/>
    <dgm:cxn modelId="{35F91BE1-9629-4B29-9BFD-A6E26F2CB9D3}" type="presOf" srcId="{39E93BEA-FB87-46CA-8946-CD0D4E365EBE}" destId="{4256678A-2B87-4902-9D66-5DD8905DB0A2}" srcOrd="0" destOrd="0" presId="urn:microsoft.com/office/officeart/2005/8/layout/matrix2"/>
    <dgm:cxn modelId="{A91A29D9-CF9D-4C92-AED8-55360108FA2D}" type="presOf" srcId="{FACAB935-A938-439F-8F81-5C367F54B157}" destId="{0A7CEE2A-408A-4031-A02B-B114A9952E10}" srcOrd="0" destOrd="0" presId="urn:microsoft.com/office/officeart/2005/8/layout/matrix2"/>
    <dgm:cxn modelId="{3DB94A15-92FE-465B-BEC5-FA6EBA1660AA}" srcId="{FACAB935-A938-439F-8F81-5C367F54B157}" destId="{EC0107DE-D577-4A7A-858B-716FE3E4BC8A}" srcOrd="1" destOrd="0" parTransId="{5A729ADC-0E2F-4064-8E85-1516DB0793C6}" sibTransId="{0CA1212D-E350-44BC-9E9A-F83275055FB1}"/>
    <dgm:cxn modelId="{6C6BD3F0-2217-42FA-997E-C5F6448EBFEE}" type="presOf" srcId="{B6641778-6AC8-4F2A-8627-20BAEAB03DE6}" destId="{E7E1522C-A766-4530-BEBB-EC056DC297C0}" srcOrd="0" destOrd="0" presId="urn:microsoft.com/office/officeart/2005/8/layout/matrix2"/>
    <dgm:cxn modelId="{E7C7D1E3-B258-4657-97F4-0A345893E5B5}" srcId="{FACAB935-A938-439F-8F81-5C367F54B157}" destId="{B6641778-6AC8-4F2A-8627-20BAEAB03DE6}" srcOrd="0" destOrd="0" parTransId="{191E8ABE-72AC-4ABD-AE6F-A63D4E29F219}" sibTransId="{68C04D40-DF38-4951-BF39-F39A9F67083B}"/>
    <dgm:cxn modelId="{1BD0F452-5C09-419B-96E6-73F143F0C896}" srcId="{FACAB935-A938-439F-8F81-5C367F54B157}" destId="{39E93BEA-FB87-46CA-8946-CD0D4E365EBE}" srcOrd="3" destOrd="0" parTransId="{27265E11-A733-4970-B166-6602635A8252}" sibTransId="{99409364-CE32-463F-BFCD-B04E34BEE190}"/>
    <dgm:cxn modelId="{9A53C262-73C5-42A0-850C-9D9EACFD3DE2}" type="presParOf" srcId="{0A7CEE2A-408A-4031-A02B-B114A9952E10}" destId="{C673F0DA-D89D-4CFC-9EE7-3C8031AB6FD9}" srcOrd="0" destOrd="0" presId="urn:microsoft.com/office/officeart/2005/8/layout/matrix2"/>
    <dgm:cxn modelId="{DFD25321-C70E-4EC6-B5CB-3797FC5246F0}" type="presParOf" srcId="{0A7CEE2A-408A-4031-A02B-B114A9952E10}" destId="{E7E1522C-A766-4530-BEBB-EC056DC297C0}" srcOrd="1" destOrd="0" presId="urn:microsoft.com/office/officeart/2005/8/layout/matrix2"/>
    <dgm:cxn modelId="{C880235B-A157-4A5B-BA9C-30A1E5856786}" type="presParOf" srcId="{0A7CEE2A-408A-4031-A02B-B114A9952E10}" destId="{24691367-1D83-4A55-8A85-4C5B616F520E}" srcOrd="2" destOrd="0" presId="urn:microsoft.com/office/officeart/2005/8/layout/matrix2"/>
    <dgm:cxn modelId="{8F729B3D-9B49-4D3F-BEBA-4307E83532FB}" type="presParOf" srcId="{0A7CEE2A-408A-4031-A02B-B114A9952E10}" destId="{FDB91EA8-A84D-4A5E-8EDE-79FE1ED07371}" srcOrd="3" destOrd="0" presId="urn:microsoft.com/office/officeart/2005/8/layout/matrix2"/>
    <dgm:cxn modelId="{C93BD0E8-332F-4D30-9F4F-D37B4C20C1AF}" type="presParOf" srcId="{0A7CEE2A-408A-4031-A02B-B114A9952E10}" destId="{4256678A-2B87-4902-9D66-5DD8905DB0A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F0DA-D89D-4CFC-9EE7-3C8031AB6FD9}">
      <dsp:nvSpPr>
        <dsp:cNvPr id="0" name=""/>
        <dsp:cNvSpPr/>
      </dsp:nvSpPr>
      <dsp:spPr>
        <a:xfrm>
          <a:off x="1767680"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1522C-A766-4530-BEBB-EC056DC297C0}">
      <dsp:nvSpPr>
        <dsp:cNvPr id="0" name=""/>
        <dsp:cNvSpPr/>
      </dsp:nvSpPr>
      <dsp:spPr>
        <a:xfrm>
          <a:off x="2050517"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2nd</a:t>
          </a:r>
        </a:p>
      </dsp:txBody>
      <dsp:txXfrm>
        <a:off x="2135483" y="367802"/>
        <a:ext cx="1570603" cy="1570603"/>
      </dsp:txXfrm>
    </dsp:sp>
    <dsp:sp modelId="{24691367-1D83-4A55-8A85-4C5B616F520E}">
      <dsp:nvSpPr>
        <dsp:cNvPr id="0" name=""/>
        <dsp:cNvSpPr/>
      </dsp:nvSpPr>
      <dsp:spPr>
        <a:xfrm>
          <a:off x="4095646"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1st</a:t>
          </a:r>
        </a:p>
      </dsp:txBody>
      <dsp:txXfrm>
        <a:off x="4180612" y="367802"/>
        <a:ext cx="1570603" cy="1570603"/>
      </dsp:txXfrm>
    </dsp:sp>
    <dsp:sp modelId="{FDB91EA8-A84D-4A5E-8EDE-79FE1ED07371}">
      <dsp:nvSpPr>
        <dsp:cNvPr id="0" name=""/>
        <dsp:cNvSpPr/>
      </dsp:nvSpPr>
      <dsp:spPr>
        <a:xfrm>
          <a:off x="2050517"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3rd</a:t>
          </a:r>
        </a:p>
      </dsp:txBody>
      <dsp:txXfrm>
        <a:off x="2135483" y="2412931"/>
        <a:ext cx="1570603" cy="1570603"/>
      </dsp:txXfrm>
    </dsp:sp>
    <dsp:sp modelId="{4256678A-2B87-4902-9D66-5DD8905DB0A2}">
      <dsp:nvSpPr>
        <dsp:cNvPr id="0" name=""/>
        <dsp:cNvSpPr/>
      </dsp:nvSpPr>
      <dsp:spPr>
        <a:xfrm>
          <a:off x="4095646"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4th</a:t>
          </a:r>
        </a:p>
      </dsp:txBody>
      <dsp:txXfrm>
        <a:off x="4180612"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2EC86439-5C7D-4396-8F82-D52BA663418A}" emma:medium="tactile" emma:mode="ink">
          <msink:context xmlns:msink="http://schemas.microsoft.com/ink/2010/main" type="writingRegion" rotatedBoundingBox="11421,8091 11649,8091 11649,8190 11421,8190"/>
        </emma:interpretation>
      </emma:emma>
    </inkml:annotationXML>
    <inkml:traceGroup>
      <inkml:annotationXML>
        <emma:emma xmlns:emma="http://www.w3.org/2003/04/emma" version="1.0">
          <emma:interpretation id="{AC182560-CC30-478B-9F57-62F27B663A4F}" emma:medium="tactile" emma:mode="ink">
            <msink:context xmlns:msink="http://schemas.microsoft.com/ink/2010/main" type="paragraph" rotatedBoundingBox="11421,8091 11649,8091 11649,8190 11421,8190" alignmentLevel="1"/>
          </emma:interpretation>
        </emma:emma>
      </inkml:annotationXML>
      <inkml:traceGroup>
        <inkml:annotationXML>
          <emma:emma xmlns:emma="http://www.w3.org/2003/04/emma" version="1.0">
            <emma:interpretation id="{8A38045E-CF73-4E30-9BDD-9C329A9EA88A}" emma:medium="tactile" emma:mode="ink">
              <msink:context xmlns:msink="http://schemas.microsoft.com/ink/2010/main" type="line" rotatedBoundingBox="11421,8091 11649,8091 11649,8190 11421,8190"/>
            </emma:interpretation>
          </emma:emma>
        </inkml:annotationXML>
        <inkml:traceGroup>
          <inkml:annotationXML>
            <emma:emma xmlns:emma="http://www.w3.org/2003/04/emma" version="1.0">
              <emma:interpretation id="{F784237A-5ACC-4984-A86E-CA56CAF74CFD}" emma:medium="tactile" emma:mode="ink">
                <msink:context xmlns:msink="http://schemas.microsoft.com/ink/2010/main" type="inkWord" rotatedBoundingBox="11421,8091 11649,8091 11649,8190 11421,819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392"/>
    </inkml:context>
    <inkml:brush xml:id="br0">
      <inkml:brushProperty name="width" value="0.025" units="cm"/>
      <inkml:brushProperty name="height" value="0.025" units="cm"/>
    </inkml:brush>
  </inkml:definitions>
  <inkml:traceGroup>
    <inkml:annotationXML>
      <emma:emma xmlns:emma="http://www.w3.org/2003/04/emma" version="1.0">
        <emma:interpretation id="{1B70BA7F-73D6-4CA4-BCE4-2D7FF456CA79}" emma:medium="tactile" emma:mode="ink">
          <msink:context xmlns:msink="http://schemas.microsoft.com/ink/2010/main" type="inkDrawing" rotatedBoundingBox="2419,15984 2554,14533 2639,14541 2503,15992" shapeName="Other">
            <msink:destinationLink direction="with" ref="{3E454604-3F29-498F-AF84-303CA3BA3F29}"/>
          </msink:context>
        </emma:interpretation>
      </emma:emma>
    </inkml:annotationXML>
    <inkml:trace contextRef="#ctx0" brushRef="#br0">2708 13854 7168,'-68'37'2720,"57"4"-1472,-4 28-896,10-21 736,-2 17-512,-6 38-128,2 31-384,-1 19-32,1 8-32,0 0-448,3-20-96,0-9-1536,4-11-736,1-40-96</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092"/>
    </inkml:context>
    <inkml:brush xml:id="br0">
      <inkml:brushProperty name="width" value="0.025" units="cm"/>
      <inkml:brushProperty name="height" value="0.025" units="cm"/>
    </inkml:brush>
  </inkml:definitions>
  <inkml:traceGroup>
    <inkml:annotationXML>
      <emma:emma xmlns:emma="http://www.w3.org/2003/04/emma" version="1.0">
        <emma:interpretation id="{6300D505-1D00-4BA6-9853-842EFAF9F52E}" emma:medium="tactile" emma:mode="ink">
          <msink:context xmlns:msink="http://schemas.microsoft.com/ink/2010/main" type="inkDrawing" rotatedBoundingBox="3715,11592 8721,11938 8666,12735 3660,12389" semanticType="callout" shapeName="Other">
            <msink:sourceLink direction="to" ref="{09E24873-7025-4FB1-B68E-8B90CE20C804}"/>
            <msink:sourceLink direction="from" ref="{C47AE91B-4D0D-4235-AAA2-6F8C265538AB}"/>
          </msink:context>
        </emma:interpretation>
      </emma:emma>
    </inkml:annotationXML>
    <inkml:trace contextRef="#ctx0" brushRef="#br0">3768 11438 4352,'-16'-8'1664,"12"1"-896,4 7-544,0 0 480,0 0-416,8 0-64,4 0-32,2 0 96,10 0-128,6 0-32,6 0 64,2 0 32,4 5 32,12-5-64,0 0 32,4 2 0,4 1 96,14 4-32,1-2 64,4 0 0,5 10 32,-2-1-192,4 3-64,16-7-64,1 0-64,6 0 32,-1-3 32,8-3-32,8-8 64,-2 1-64,-6-1 64,-2 1 0,0-1 96,6 1-32,-5 3 64,-2 0-64,-4 0 0,2 7-96,9-7 32,-10 0-64,-4 7-32,-8 0-64,0-4 32,-8 0 32,9-3 64,-12 4-32,-5 3 64,-4-1-128,2 1 0,-10 0 32,-2 0 64,0 3-32,10 4-32,4-1 32,-10 4-32,-5 0 0,-6-2 0,5-5 0,-6 0 0,-5-3 0,4-3 0,2-4 0,-9 0 64,11-4-32,-11 4 64,-8 0-64,-8 0-32,-6 0 32,-5 0 32,-4 4-32,-7-1-32,-6 0 224,-2-3 160,-8 0 0,0 7 96,-3 0-128,-6 0-33,-6 3-63,-20 0 0,-7 0-64,-4 14 32,-8 7-64,-4-4 64,-3-2-128,2 2 0,9-3-96,5-3-96,6-4 64,9 0 0,2-4-64,10-3 64,5-3-32,6 0-64,7-7 0,7 0 0,6-3 96,9-4 0,8 0 32,6-3 0,2 0-160,5-4 32,2 0 0,3 1-32,2 2 32,4-6 96,-9-1 0,-6 6 32,-5 2 0,-3-7 64,-4 2-32,-4 1 64,-4 1-64,-3-1-32,-8-6 96,-2-4 0,-6-3 160,-2-4 160,-7-3-96,-2-5 64,-19-1 64,-8-1 32,-5 3-192,-7 3-96,-9 1-96,-6 0-96,-4-3-1120,-13-4-512,-22 0-1791,0 2-769,-15 2 512</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9.585"/>
    </inkml:context>
    <inkml:brush xml:id="br0">
      <inkml:brushProperty name="width" value="0.025" units="cm"/>
      <inkml:brushProperty name="height" value="0.025" units="cm"/>
    </inkml:brush>
  </inkml:definitions>
  <inkml:traceGroup>
    <inkml:annotationXML>
      <emma:emma xmlns:emma="http://www.w3.org/2003/04/emma" version="1.0">
        <emma:interpretation id="{C3F814B8-DBC1-4371-BA8D-5E7D8BF5CB3B}" emma:medium="tactile" emma:mode="ink">
          <msink:context xmlns:msink="http://schemas.microsoft.com/ink/2010/main" type="inkDrawing" rotatedBoundingBox="12079,6138 12491,9450 11517,9572 11105,6260" semanticType="callout" shapeName="Other">
            <msink:sourceLink direction="to" ref="{09E24873-7025-4FB1-B68E-8B90CE20C804}"/>
            <msink:sourceLink direction="from" ref="{EDF81695-705D-48D8-9BF2-AC5E9E164489}"/>
          </msink:context>
        </emma:interpretation>
      </emma:emma>
    </inkml:annotationXML>
    <inkml:trace contextRef="#ctx0" brushRef="#br0">11950 8838 3968,'-8'-40'1472,"8"20"-768,0-8-416,0 14 512,0-6-384,0-11-64,4 0-160,2-6 32,4-24-128,-4-5 0,3-6 32,-2-4 64,0-2 32,2-4 96,-5-11 128,-4 4-64,-4 0 32,0 8-96,-4-5-32,0 7 96,-4 0 96,1-10-256,0 8-64,-1 1-32,1 5 64,0 4-96,2-5-64,2 8-96,-1 0 32,4-15 32,0 8 0,-7 3 64,0 3 32,2 8 32,-6-7 64,0 2 32,0 2 96,-1 6-96,0-4 32,4 0-160,2 4-64,-2 6-96,4 6 32,0-3 32,4 5 0,1 5 0,-1-2 0,-1 0 0,3 1 64,-2-6-96,-1 10 0,-2 2 32,3 2 64,-4 5-32,4 3-32,0-1-64,0 9 32,1-8 96,-1 4-96,4 2 0,-5 8 160,3 6-64,-7 18 32,-2 6-96,-12 12-32,-8 4 32,-3 20 0,-5 2 0,0 10 64,1 11-96,2 0 0,7-10-32,2-10 0,0-13 64,7-8 64,4-8-192,9-8-32,0-5-96,14-22-64,5-11 32,8-18 0,2-18 32,10-2 64,-2-4 64,5 6 64,10-3 32,-2 4 32,0-1 0,-9 8 0,4 4 0,-4 5-96,-2 1 64,-5 3 96,0 11 32,-5 6-128,-6 6 32,0 6 192,-9 12 192,2 4 0,-7 10 32,10 20-160,0 0 0,0 8-160,6 6-64,10 10 0,10 4-32,12-8-352,15-5-160,0-8-1376,1-9-512,0-21-832</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068"/>
    </inkml:context>
    <inkml:brush xml:id="br0">
      <inkml:brushProperty name="width" value="0.025" units="cm"/>
      <inkml:brushProperty name="height" value="0.025" units="cm"/>
    </inkml:brush>
  </inkml:definitions>
  <inkml:traceGroup>
    <inkml:annotationXML>
      <emma:emma xmlns:emma="http://www.w3.org/2003/04/emma" version="1.0">
        <emma:interpretation id="{FBDC51FE-2FCD-421A-9D24-7B8C20E2FDAB}" emma:medium="tactile" emma:mode="ink">
          <msink:context xmlns:msink="http://schemas.microsoft.com/ink/2010/main" type="inkDrawing" rotatedBoundingBox="4809,7684 7726,7368 7793,7989 4877,8305" semanticType="callout" shapeName="Other">
            <msink:sourceLink direction="to" ref="{3AD00929-8854-4521-9746-437AE6A6AD0C}"/>
            <msink:sourceLink direction="from" ref="{1D3E237B-A7F0-4BB5-AE31-B8FCDC7D4DF8}"/>
          </msink:context>
        </emma:interpretation>
      </emma:emma>
    </inkml:annotationXML>
    <inkml:trace contextRef="#ctx0" brushRef="#br0">4934 7331 4224,'-19'0'1568,"19"0"-832,4 5-736,4-5 320,3 0-128,5-5-32,6 2-32,14-4 64,2-3-96,4-7-64,0 0 64,12-7 128,5 7 128,6-1-128,12 2 32,11-2-96,-2 2 64,5-2-64,5-2 64,1 4-64,14-2 0,-7 4-96,8 4 32,-8-1-128,0 1 0,16 0 32,-12 3 64,-9-1-32,1 8-32,-8-2-64,-3-1 32,3-2 96,1-1 32,-8 2-32,-8 2-64,-12-2 32,1 4 32,-8 0-96,-12 0 0,-4 0 96,-8 0 32,-2 0 96,-5 0 32,-4 0-96,-5 0-32,2 0-32,-4 0 32,-1 0 0,-3 0 32,-5-4 128,1 4 96,-5 0 64,-3-4 96,0 4-160,-3-2-32,-5 2-192,-4-3-32,-3-2 160,-15-5 96,-1 0-64,-4-6 0,-3 2-96,-2-4-32,-5-2-96,-1-1 32,3 1-128,1-1-64,3 3 128,5 2 32,7-2-96,3 6 32,5 0-64,4 2 0,3 3 0,5 7-64,3 7 96,8 7-64,8 0-32,6 2 0,9 2 96,7 0 0,6 2 32,-1 0 0,2 1 0,2-1-96,3 1 64,-7-3 32,-5-2 64,-3-2-96,-1 0 0,-3-4 32,-4 0 64,1-4-32,-5 2 64,-8 2-64,-2-3 64,-9 3 224,-5 0 96,-6 4-192,0 3-64,-9 10-96,-14 7 32,-1 1-352,-3 3-128,-2-4-736,-1-2-256,-2-6-480,9-2-192</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167"/>
    </inkml:context>
    <inkml:brush xml:id="br0">
      <inkml:brushProperty name="width" value="0.025" units="cm"/>
      <inkml:brushProperty name="height" value="0.025" units="cm"/>
    </inkml:brush>
  </inkml:definitions>
  <inkml:traceGroup>
    <inkml:annotationXML>
      <emma:emma xmlns:emma="http://www.w3.org/2003/04/emma" version="1.0">
        <emma:interpretation id="{9C148424-57E1-4967-9064-22A09A14842C}" emma:medium="tactile" emma:mode="ink">
          <msink:context xmlns:msink="http://schemas.microsoft.com/ink/2010/main" type="inkDrawing" rotatedBoundingBox="12551,9242 16918,8956 16959,9578 12592,9864" semanticType="callout" shapeName="Other">
            <msink:sourceLink direction="from" ref="{9D928CC8-4D94-4CC2-875F-260B96470CC9}"/>
            <msink:sourceLink direction="to" ref="{9EA32CB5-434D-4ABA-BDE3-8FC7D847B98E}"/>
          </msink:context>
        </emma:interpretation>
      </emma:emma>
    </inkml:annotationXML>
    <inkml:trace contextRef="#ctx0" brushRef="#br0">12654 8829 4736,'-16'2'1824,"16"3"-960,7-5-1024,2 0 320,9-5-160,14 3 0,-6-6 0,2-2 0,3 0 0,-2 1 64,-1-3 96,8 5 224,2 1 128,0-1-256,4 0-64,8 0-128,16 0 32,2 4 64,2 0 128,11-1 0,3-3 0,6 1-96,17-5-32,-7 8-96,-4 0-64,-4-1 32,-2 1-32,-2-1 0,12 1 64,-4 3-96,-3 0-64,2-7 64,-2 7 64,4-7 0,7 1-32,-8-1 32,-4 3-32,4 1 0,-6-7 64,-2-2-96,-4 7 0,12 0 32,-3 3 0,-9-3 0,13 0 64,-12-3-96,4 4 0,-1 1 32,0 0 0,-3-1 64,-8 1 96,-5-1 0,-6 4 64,-8-3-128,-4 3 0,-4 0-32,0 0 32,-3 0-64,-2 0-32,-6 0 96,-4 3 64,4 1-128,-9-1-96,1 1 32,-4-1 64,-8 0 0,1-3 64,-5 0-128,-4 0 0,1 0 32,-5 4 64,2-4-32,-3 0-32,-6 0 32,0 0 32,0 0-32,0 0 64,-2 0-64,-2-4-32,0 1 32,-4-4 32,-8-3-32,-4-4 64,-2-3-64,-5-3-32,-8-11 32,-3-3 32,0 4 256,0 1 160,-10 5-288,6 4-128,4 3 32,8 7 0,2 0-192,6 3 0,2 3-128,4 1 64,5 3 32,6 0 64,3 3 32,2 8 32,2-1-96,7 7 64,6 0-128,13 3 32,-2-3-224,4 0-96,5-5 160,4 1 96,7-4-32,0-1 64,0-1 160,-2-4 64,-6 4 0,-4-3-64,-3-1 32,-1 0-32,-3 1-96,-7 3 64,-4-1 160,0 1 160,-10 0 384,-2 7 224,-8 6-192,-7 1-64,-4 6-384,-13 3-96,-6 9-256,-4 2 0,-5 0-960,0 3-416,5 10-1920,-4-15-1152,-12-12 2112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723"/>
    </inkml:context>
    <inkml:brush xml:id="br0">
      <inkml:brushProperty name="width" value="0.025" units="cm"/>
      <inkml:brushProperty name="height" value="0.025" units="cm"/>
    </inkml:brush>
  </inkml:definitions>
  <inkml:traceGroup>
    <inkml:annotationXML>
      <emma:emma xmlns:emma="http://www.w3.org/2003/04/emma" version="1.0">
        <emma:interpretation id="{7C3E69FD-FE71-4C7D-9B3C-84BB0A8E8ED1}" emma:medium="tactile" emma:mode="ink">
          <msink:context xmlns:msink="http://schemas.microsoft.com/ink/2010/main" type="writingRegion" rotatedBoundingBox="6264,7406 6637,7406 6637,7817 6264,7817"/>
        </emma:interpretation>
      </emma:emma>
    </inkml:annotationXML>
    <inkml:traceGroup>
      <inkml:annotationXML>
        <emma:emma xmlns:emma="http://www.w3.org/2003/04/emma" version="1.0">
          <emma:interpretation id="{85D59E0B-6674-429D-AB6A-DE3380F8920A}" emma:medium="tactile" emma:mode="ink">
            <msink:context xmlns:msink="http://schemas.microsoft.com/ink/2010/main" type="paragraph" rotatedBoundingBox="6264,7406 6637,7406 6637,7817 6264,7817" alignmentLevel="1"/>
          </emma:interpretation>
        </emma:emma>
      </inkml:annotationXML>
      <inkml:traceGroup>
        <inkml:annotationXML>
          <emma:emma xmlns:emma="http://www.w3.org/2003/04/emma" version="1.0">
            <emma:interpretation id="{645075C7-E28E-451B-984C-DCE901CF749B}" emma:medium="tactile" emma:mode="ink">
              <msink:context xmlns:msink="http://schemas.microsoft.com/ink/2010/main" type="inkBullet" rotatedBoundingBox="6264,7406 6637,7406 6637,7817 6264,7817"/>
            </emma:interpretation>
            <emma:one-of disjunction-type="recognition" id="oneOf0">
              <emma:interpretation id="interp0" emma:lang="en-US" emma:confidence="1">
                <emma:literal>x</emma:literal>
              </emma:interpretation>
              <emma:interpretation id="interp1" emma:lang="en-US" emma:confidence="0">
                <emma:literal>X</emma:literal>
              </emma:interpretation>
              <emma:interpretation id="interp2" emma:lang="en-US" emma:confidence="0">
                <emma:literal>t</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6333 6756 5376,'3'-10'2016,"1"10"-1088,7 0-960,-2 7 480,2 3-32,1 0 128,3 4-224,8 3-96,8 7-128,-4 3-96,3-3 96,2 1-64,2-6-32,-3-2-256,-1 1-160,-3-4-480,-3-4-256,-5 0-1280</inkml:trace>
        <inkml:trace contextRef="#ctx0" brushRef="#br0" timeOffset="300">6606 6719 8064,'-43'0'2976,"24"7"-1600,-1 13-1664,10-6 448,-2 10-224,0 13 0,1 7-512,-4 4-160,-1 4-1344,-7 3-576,-1 6 256,1-12 224</inkml:trace>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3.250"/>
    </inkml:context>
    <inkml:brush xml:id="br0">
      <inkml:brushProperty name="width" value="0.025" units="cm"/>
      <inkml:brushProperty name="height" value="0.025" units="cm"/>
    </inkml:brush>
  </inkml:definitions>
  <inkml:traceGroup>
    <inkml:annotationXML>
      <emma:emma xmlns:emma="http://www.w3.org/2003/04/emma" version="1.0">
        <emma:interpretation id="{17FDC79D-20BE-4CCF-96E2-EFF4038C0B46}" emma:medium="tactile" emma:mode="ink">
          <msink:context xmlns:msink="http://schemas.microsoft.com/ink/2010/main" type="inkDrawing" rotatedBoundingBox="2054,12180 2593,12188 2586,12647 2047,12639" semanticType="enclosure" shapeName="Other"/>
        </emma:interpretation>
      </emma:emma>
    </inkml:annotationXML>
    <inkml:trace contextRef="#ctx0" brushRef="#br0">2288 11598 5120,'-26'-14'2016,"14"11"-1088,-2 3-864,5 0 384,2 3-160,-9 4 64,1 7-192,-8 4-96,3 9-32,4 10-32,5 8 0,11-6 0,11 3 64,5-4-96,4-4 0,7-7 32,0-5 0,11-10 192,1-4 128,0-8-96,6-3 32,2-4-160,-1-15 0,-4-8 32,5-1 0,-2-6 64,-11-4 32,-18-5 160,-16 10 96,-7-5-192,-12-4-96,-11 7 32,-6 8 64,-10 6-128,-4 7-32,0 10-288,0 4-64,11 9-736,-4 8-256,9 0-1760,7-1-1088,4-13 1792</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2.809"/>
    </inkml:context>
    <inkml:brush xml:id="br0">
      <inkml:brushProperty name="width" value="0.025" units="cm"/>
      <inkml:brushProperty name="height" value="0.025" units="cm"/>
    </inkml:brush>
  </inkml:definitions>
  <inkml:traceGroup>
    <inkml:annotationXML>
      <emma:emma xmlns:emma="http://www.w3.org/2003/04/emma" version="1.0">
        <emma:interpretation id="{5CDDD2B3-FA69-4349-8CF9-19655B11CB0F}" emma:medium="tactile" emma:mode="ink">
          <msink:context xmlns:msink="http://schemas.microsoft.com/ink/2010/main" type="inkDrawing" rotatedBoundingBox="5542,6089 5547,8098 4637,8100 4633,6091" semanticType="callout" shapeName="Other">
            <msink:sourceLink direction="with" ref="{1D3E237B-A7F0-4BB5-AE31-B8FCDC7D4DF8}"/>
          </msink:context>
        </emma:interpretation>
      </emma:emma>
    </inkml:annotationXML>
    <inkml:trace contextRef="#ctx0" brushRef="#br0">4985 7413 5632,'-4'-2'2112,"11"-3"-1152,4 0-1056,-2 0 416,-2-2-224,4-6-64,-11-4 0,0-21-32,-3 1 0,-1-7 64,-3-5 96,-2 1 224,2-6 64,-1-2-32,5-2 0,3 4-224,0-18-64,3-4-64,1 5-64,0 3 96,-1-8 0,6 8 32,-5-5 64,-1 2-32,1-4 64,7 2-64,-3 5 0,0 4-32,-1 6 64,-3-1-160,1 4-32,-2 1 64,1 10 96,-4-2 0,0 9 64,0 3-128,0 0-64,0 2 0,0 8-32,-4-3 0,4 7 0,-3-1 0,-2 4 0,1 3 64,-3 4-32,3 0-32,-3 0 32,-2 0 32,2-2-96,0 7-64,-2-2 64,2 0 0,-1-1 96,1 6 96,-5-3 0,1 5 64,-1 0-128,-3 7-64,-5 1 64,1 9 64,-1 10-128,2 0-32,-6 1-64,-3 2 0,4 1 64,5 3 0,-2-2 0,4-2 0,5-6-96,3-3 64,4-4-32,4-7 0,4-7 64,12-10 0,3-3-96,1-3 64,7-8-128,0 1 32,2-1 0,-2 1-32,1-7 128,-6 5 64,-2-2 0,-1 4 64,-4 3-64,8 3-32,4 4-64,-3 7 32,-1 3-32,0 7 0,0 3 256,4 3 192,4 4-192,12 4-96,2-1 0,5 4 64,8-4-128,8 2-32,-1-5-1408,-6-3-576,-10-4-1696</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412"/>
    </inkml:context>
    <inkml:brush xml:id="br0">
      <inkml:brushProperty name="width" value="0.025" units="cm"/>
      <inkml:brushProperty name="height" value="0.025" units="cm"/>
    </inkml:brush>
  </inkml:definitions>
  <inkml:traceGroup>
    <inkml:annotationXML>
      <emma:emma xmlns:emma="http://www.w3.org/2003/04/emma" version="1.0">
        <emma:interpretation id="{41649A3E-5BD2-4969-8C67-4EEB4D5BD0A2}" emma:medium="tactile" emma:mode="ink">
          <msink:context xmlns:msink="http://schemas.microsoft.com/ink/2010/main" type="inkDrawing" rotatedBoundingBox="5301,6698 5381,7041 5364,7045 5284,6702" semanticType="callout" shapeName="Other"/>
        </emma:interpretation>
      </emma:emma>
    </inkml:annotationXML>
    <inkml:trace contextRef="#ctx0" brushRef="#br0">5378 6045 5120,'-8'-27'1920,"-8"27"-1024,24-5-544,-8 5 480,0 0-256,0 0 0,0 0-160,0 0 0,8 29-96,-4-2-32,3 4-160,2 3-96,-2 0-96,2 3 32,-3 2-128,2-5 32,4-4-1056,-4-6-512,-2 0-1088</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759"/>
    </inkml:context>
    <inkml:brush xml:id="br0">
      <inkml:brushProperty name="width" value="0.025" units="cm"/>
      <inkml:brushProperty name="height" value="0.025" units="cm"/>
    </inkml:brush>
  </inkml:definitions>
  <inkml:traceGroup>
    <inkml:annotationXML>
      <emma:emma xmlns:emma="http://www.w3.org/2003/04/emma" version="1.0">
        <emma:interpretation id="{138EE95B-AF75-46E6-AF23-0FD0C3C94597}" emma:medium="tactile" emma:mode="ink">
          <msink:context xmlns:msink="http://schemas.microsoft.com/ink/2010/main" type="inkDrawing" rotatedBoundingBox="5251,7192 5662,6841 5676,6857 5264,7208" semanticType="callout" shapeName="Other"/>
        </emma:interpretation>
      </emma:emma>
    </inkml:annotationXML>
    <inkml:trace contextRef="#ctx0" brushRef="#br0">5740 6164 4864,'-20'0'1824,"20"0"-960,0 7-448,0-3 608,0 2-512,-3 1-128,-8 7-160,-9-1-64,1 4-96,-5 7 96,-6 3 32,-9 2-160,1 0 0,-4 6-192,-8 3-32,3-1-1184,8 4-448,8-19-640</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5.609"/>
    </inkml:context>
    <inkml:brush xml:id="br0">
      <inkml:brushProperty name="width" value="0.025" units="cm"/>
      <inkml:brushProperty name="height" value="0.025" units="cm"/>
    </inkml:brush>
  </inkml:definitions>
  <inkml:traceGroup>
    <inkml:annotationXML>
      <emma:emma xmlns:emma="http://www.w3.org/2003/04/emma" version="1.0">
        <emma:interpretation id="{F8BAF5A1-90B3-430C-A600-A696748A0E3D}" emma:medium="tactile" emma:mode="ink">
          <msink:context xmlns:msink="http://schemas.microsoft.com/ink/2010/main" type="inkDrawing" rotatedBoundingBox="4428,5254 4656,10423 4461,10432 4234,5263" semanticType="callout" shapeName="Other">
            <msink:sourceLink direction="with" ref="{B194C1D0-7A06-4E7B-9082-27C220905BC8}"/>
            <msink:sourceLink direction="with" ref="{C47AE91B-4D0D-4235-AAA2-6F8C265538AB}"/>
          </msink:context>
        </emma:interpretation>
      </emma:emma>
    </inkml:annotationXML>
    <inkml:trace contextRef="#ctx0" brushRef="#br0">4484 4718 5888,'-66'-6'2176,"50"6"-1152,-3-4-1184,16 4 320,-6-2-160,2-2 0,0-4-96,-2 3 0,2-10 64,-1-9 128,1 8 96,-2-2 64,2 6 64,3 0-160,1 5-32,3 2-224,3 0-64,1 12 64,3 10 96,6 0-32,-2 7 0,1 10 32,3 4 0,0 24 64,12 0 32,0 3 96,-3 6 32,-1 11 96,-5 14 128,-2 18 32,-5 2 0,-2 6-32,-7 22 32,3 4-128,-5 6 32,0-3-224,0 10-32,0-7-64,4-4-64,0-6 32,-1 6 32,6-3-32,-2-10-32,0-3 160,1 6 32,-3-8 0,-2 2 32,1-2-64,0 7 64,-1-6 0,-3 4 32,0-13-64,-3-1 32,3 0-128,-8-6 0,5 22-32,-6-22 31,5-15-126,-3-5-65,0-4-32,-2-8 96,2-7 0,3-9 32,-1-9-96,3-6 64,-3-8-544,5-4-256,7-11-1472,9-12-576,4-19-512</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642"/>
    </inkml:context>
    <inkml:brush xml:id="br0">
      <inkml:brushProperty name="width" value="0.025" units="cm"/>
      <inkml:brushProperty name="height" value="0.025" units="cm"/>
    </inkml:brush>
  </inkml:definitions>
  <inkml:traceGroup>
    <inkml:annotationXML>
      <emma:emma xmlns:emma="http://www.w3.org/2003/04/emma" version="1.0">
        <emma:interpretation id="{1A28EF5D-8CD8-48D6-89FA-72780EA2F3A9}" emma:medium="tactile" emma:mode="ink">
          <msink:context xmlns:msink="http://schemas.microsoft.com/ink/2010/main" type="inkDrawing" rotatedBoundingBox="6111,11534 6802,11940 6780,11979 6088,11573" semanticType="callout" shapeName="Other">
            <msink:sourceLink direction="with" ref="{E38B41DF-AD67-48C2-BA6D-C243383B889A}"/>
            <msink:sourceLink direction="with" ref="{C47AE91B-4D0D-4235-AAA2-6F8C265538AB}"/>
          </msink:context>
        </emma:interpretation>
      </emma:emma>
    </inkml:annotationXML>
    <inkml:trace contextRef="#ctx0" brushRef="#br0">6170 10876 5376,'-4'-3'2112,"4"6"-1152,4-3-416,0 4 640,3-4-256,9 3 0,4 4-320,3 3-32,4 4-352,0 4-128,3 6-64,8 6-32,5 1 64,7 3-96,-1 0 0,6 3 32,-4-8 64,10 1-320,-4-2-128,-3-8-960,-4-6-320,-10-4-1536</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842"/>
    </inkml:context>
    <inkml:brush xml:id="br0">
      <inkml:brushProperty name="width" value="0.025" units="cm"/>
      <inkml:brushProperty name="height" value="0.025" units="cm"/>
    </inkml:brush>
  </inkml:definitions>
  <inkml:traceGroup>
    <inkml:annotationXML>
      <emma:emma xmlns:emma="http://www.w3.org/2003/04/emma" version="1.0">
        <emma:interpretation id="{BA9D1897-02B9-4BEE-84AC-EF452729647E}" emma:medium="tactile" emma:mode="ink">
          <msink:context xmlns:msink="http://schemas.microsoft.com/ink/2010/main" type="inkDrawing" rotatedBoundingBox="6173,12045 6692,11557 6737,11605 6218,12092" semanticType="callout" shapeName="Other">
            <msink:sourceLink direction="with" ref="{C47AE91B-4D0D-4235-AAA2-6F8C265538AB}"/>
          </msink:context>
        </emma:interpretation>
      </emma:emma>
    </inkml:annotationXML>
    <inkml:trace contextRef="#ctx0" brushRef="#br0">6806 10918 9344,'-105'24'3520,"66"4"-1920,-10 12-1728,19-12 672,-5 13-768,-11 14-224,-8 7-1056,-12-8-384,5 16-1568,3-10-672</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368"/>
    </inkml:context>
    <inkml:brush xml:id="br0">
      <inkml:brushProperty name="width" value="0.025" units="cm"/>
      <inkml:brushProperty name="height" value="0.025" units="cm"/>
    </inkml:brush>
  </inkml:definitions>
  <inkml:traceGroup>
    <inkml:annotationXML>
      <emma:emma xmlns:emma="http://www.w3.org/2003/04/emma" version="1.0">
        <emma:interpretation id="{E38B41DF-AD67-48C2-BA6D-C243383B889A}" emma:medium="tactile" emma:mode="ink">
          <msink:context xmlns:msink="http://schemas.microsoft.com/ink/2010/main" type="inkDrawing" rotatedBoundingBox="6458,11712 6523,11742 6520,11748 6455,11718" shapeName="Other">
            <msink:destinationLink direction="with" ref="{1A28EF5D-8CD8-48D6-89FA-72780EA2F3A9}"/>
          </msink:context>
        </emma:interpretation>
      </emma:emma>
    </inkml:annotationXML>
    <inkml:trace contextRef="#ctx0" brushRef="#br0">6590 11061 2176,'-20'-10'864,"18"3"-448,-25-3-1408,11 7-288</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6.228"/>
    </inkml:context>
    <inkml:brush xml:id="br0">
      <inkml:brushProperty name="width" value="0.025" units="cm"/>
      <inkml:brushProperty name="height" value="0.025" units="cm"/>
    </inkml:brush>
  </inkml:definitions>
  <inkml:traceGroup>
    <inkml:annotationXML>
      <emma:emma xmlns:emma="http://www.w3.org/2003/04/emma" version="1.0">
        <emma:interpretation id="{BB35C059-2308-4206-ADAC-0BED62F7447B}" emma:medium="tactile" emma:mode="ink">
          <msink:context xmlns:msink="http://schemas.microsoft.com/ink/2010/main" type="inkDrawing" rotatedBoundingBox="12043,12089 19059,10103 20083,13720 13067,15705" semanticType="callout" shapeName="Other">
            <msink:sourceLink direction="from" ref="{4EEE81AC-E206-4CAE-83B3-96DB9C45B380}"/>
            <msink:sourceLink direction="to" ref="{0A7F4B05-479A-43EC-9CC2-377D656C48F8}"/>
          </msink:context>
        </emma:interpretation>
      </emma:emma>
    </inkml:annotationXML>
    <inkml:trace contextRef="#ctx0" brushRef="#br0">13178 15005 6144,'-34'-35'2368,"21"13"-1280,-2 3-928,11 13 608,0-1-352,4-3 0,0-4-160,0-3-96,0-3-64,-4-11 192,1-10 192,-2-8-96,1 2 32,2-1-64,-2-3 96,-1-8-96,5 1 32,0 4-32,0-19 32,0 8-128,0-3 0,0-1-33,0 1 33,0-3 0,0 3 0,0-2 0,5-16 0,-1 1 64,2 0 128,2-11-192,0 11 0,0 2 0,-4-9 64,0 7-32,-4-1 0,0 7-96,-4-6 32,0 9 0,-4 1 96,0-13-160,5 2-32,-2 1-64,1 5 32,2-8 0,-2 8 32,-1 5-160,2-13 32,-1 5 0,0 5 0,0 3 64,0 2 32,-4-1 32,1 9 0,-2 6 0,2 5 0,3 6-64,-7-3-64,3 5 32,0 6 32,8 6-96,-3 6 0,3 1-32,0 2 0,7 5 64,1 3 0,0-4-96,3 8 0,5-1 64,3 0 0,5 4-64,2 0 64,4 0 32,13 3 0,2 4 0,7-1 0,-2 1 0,11 3 0,4-4-96,12 1 64,20 0-32,-5-1 0,5 1 64,7-4 0,3 0 0,9-3 64,-4 2-96,-4 6-64,0-3 64,2 2 64,2 1-64,-4 2 0,-4 0 32,8 0 64,-1 0-96,-3 0 0,7 0 32,-7 0 0,-4 0 0,4 0 0,-8 0 0,20 0 64,-5 0-96,-11 0 0,-11 2 32,3 1 0,-12 2 0,2-3 64,-6 6-32,4-1-32,-7 3-64,2-3 32,0 0 32,2-1 0,1-2 0,-2-4 0,2 3-96,-3 1 64,-5-1 96,-4 4 96,-2-4-128,2 1-96,3 2 32,-8 1 64,-2-3 64,-7-1 32,14 4-160,-8-4-32,-4 1-64,-4-1 96,2-3 0,-1 0 96,-6 0-96,5 0 0,0 0 32,1 0 64,-6 0-32,10 4-32,-10-1 32,-1 0 32,-10-3-32,4 0-32,-7 4-64,-5-1 32,5-3 32,4 0 0,-5 0-96,0 4 64,1-1 32,0 0 64,3-3-96,1 7-64,-4-7 64,10 7 64,-6-4-64,0-3-64,-4 0 128,-5 0 32,1 0-96,1 0 32,-7 0 0,6-3 0,-3 3 0,3-3 64,-8-1-32,-5-3-32,2 4 32,-4 0-32,0-1 0,-6 1 0,2-1 0,0 1 64,-6 0-32,-1 3-32,-1-4-64,-4 4-32,0-3 64,0-1 0,-4-3 32,-1 1 64,-1-1-32,-2 0-32,-4-3 96,-7-4 0,-8-3 32,5 4 0,-2-4-64,0 2-64,6 1 32,-2-3 32,-3 4-96,3-8 0,1 4 32,4 4 0,0 2-96,-4-2 64,4 3-32,3 3-64,0 3 0,4 1 96,1 6-160,2-3 0,14 7 0,-2-3 64,5 6-32,-1 0 32,4 7 0,1 0 0,3 0 96,0 0 0,0 5-64,1-3 64,7 1 32,5 2 0,-6-2 0,0-3 64,1 0-32,0 0-32,0-3 32,-2-4 32,-3 0 32,-4 1 32,-6-5-64,-4-2-64,-12 9 736,-12-1-352,-6 10-32,-21 0-128,-6 5-64,-5 4-192,-12-1 32,-6 8-224,-2 6 0,5-2-896,6-1-288,7-4-1823,2-3-737,4-17-448</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0.097"/>
    </inkml:context>
    <inkml:brush xml:id="br0">
      <inkml:brushProperty name="width" value="0.025" units="cm"/>
      <inkml:brushProperty name="height" value="0.025" units="cm"/>
    </inkml:brush>
  </inkml:definitions>
  <inkml:traceGroup>
    <inkml:annotationXML>
      <emma:emma xmlns:emma="http://www.w3.org/2003/04/emma" version="1.0">
        <emma:interpretation id="{D8837B04-C097-4765-9427-2D841383ECA2}" emma:medium="tactile" emma:mode="ink">
          <msink:context xmlns:msink="http://schemas.microsoft.com/ink/2010/main" type="writingRegion" rotatedBoundingBox="16108,11047 16627,11047 16627,11488 16108,11488"/>
        </emma:interpretation>
      </emma:emma>
    </inkml:annotationXML>
    <inkml:traceGroup>
      <inkml:annotationXML>
        <emma:emma xmlns:emma="http://www.w3.org/2003/04/emma" version="1.0">
          <emma:interpretation id="{FB39F6CC-5FE8-407D-8C18-0C50ADE502C6}" emma:medium="tactile" emma:mode="ink">
            <msink:context xmlns:msink="http://schemas.microsoft.com/ink/2010/main" type="paragraph" rotatedBoundingBox="16108,11047 16627,11047 16627,11488 16108,11488" alignmentLevel="1"/>
          </emma:interpretation>
        </emma:emma>
      </inkml:annotationXML>
      <inkml:traceGroup>
        <inkml:annotationXML>
          <emma:emma xmlns:emma="http://www.w3.org/2003/04/emma" version="1.0">
            <emma:interpretation id="{239B06ED-A524-47A6-9111-EC155EA767C4}" emma:medium="tactile" emma:mode="ink">
              <msink:context xmlns:msink="http://schemas.microsoft.com/ink/2010/main" type="line" rotatedBoundingBox="16108,11047 16627,11047 16627,11488 16108,11488"/>
            </emma:interpretation>
          </emma:emma>
        </inkml:annotationXML>
        <inkml:traceGroup>
          <inkml:annotationXML>
            <emma:emma xmlns:emma="http://www.w3.org/2003/04/emma" version="1.0">
              <emma:interpretation id="{C8E4AB9D-47A4-4068-80A9-E32F2652D39D}" emma:medium="tactile" emma:mode="ink">
                <msink:context xmlns:msink="http://schemas.microsoft.com/ink/2010/main" type="inkWord" rotatedBoundingBox="16108,11047 16627,11047 16627,11488 16108,11488"/>
              </emma:interpretation>
              <emma:one-of disjunction-type="recognition" id="oneOf0">
                <emma:interpretation id="interp0" emma:lang="en-US" emma:confidence="0">
                  <emma:literal>x</emma:literal>
                </emma:interpretation>
                <emma:interpretation id="interp1" emma:lang="en-US" emma:confidence="0">
                  <emma:literal>y</emma:literal>
                </emma:interpretation>
                <emma:interpretation id="interp2" emma:lang="en-US" emma:confidence="0">
                  <emma:literal>X</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16696 10363 7296,'-18'-4'2720,"14"4"-1472,4 4-1472,0-4 512,-4 10-64,-4 0 192,-8 4 64,-6 3 96,-16 6-320,-5 8 224,-4 3 128,-6 15-256,-5 5-96,4-3-608,-1-3-224,10 4-1056,7-8-480</inkml:trace>
          <inkml:trace contextRef="#ctx0" brushRef="#br0" timeOffset="-552">16186 10413 4224,'-9'-6'1568,"18"6"-832,-4 0-640,-5 0 608,32 0-96</inkml:trace>
          <inkml:trace contextRef="#ctx0" brushRef="#br0" timeOffset="-355">16234 10407 8768,'20'0'704,"0"0"32,-6 0-32,2 0-64,0 0-128,-5 3-64,5 2 0,-1 0 128,1 7-192,2 0 32,-2 3-256,7 2-32,-3 3-64,3 1-64,-5-1 32,-2-3-32,-5 7-576,2 0-256,-6-7-832</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9.493"/>
    </inkml:context>
    <inkml:brush xml:id="br0">
      <inkml:brushProperty name="width" value="0.025" units="cm"/>
      <inkml:brushProperty name="height" value="0.025" units="cm"/>
    </inkml:brush>
  </inkml:definitions>
  <inkml:traceGroup>
    <inkml:annotationXML>
      <emma:emma xmlns:emma="http://www.w3.org/2003/04/emma" version="1.0">
        <emma:interpretation id="{745E30F7-BACD-4BDB-8B3A-04DEB258F539}" emma:medium="tactile" emma:mode="ink">
          <msink:context xmlns:msink="http://schemas.microsoft.com/ink/2010/main" type="writingRegion" rotatedBoundingBox="10753,10301 20919,9763 21271,16434 11105,16972"/>
        </emma:interpretation>
      </emma:emma>
    </inkml:annotationXML>
    <inkml:traceGroup>
      <inkml:annotationXML>
        <emma:emma xmlns:emma="http://www.w3.org/2003/04/emma" version="1.0">
          <emma:interpretation id="{39D91E33-7FBA-4A4E-82D2-65959E81B692}" emma:medium="tactile" emma:mode="ink">
            <msink:context xmlns:msink="http://schemas.microsoft.com/ink/2010/main" type="paragraph" rotatedBoundingBox="11224,9781 13630,11639 12850,12648 10445,10790" alignmentLevel="1"/>
          </emma:interpretation>
        </emma:emma>
      </inkml:annotationXML>
      <inkml:traceGroup>
        <inkml:annotationXML>
          <emma:emma xmlns:emma="http://www.w3.org/2003/04/emma" version="1.0">
            <emma:interpretation id="{9CBD1F4D-A0A1-4709-A958-9256E44859A3}" emma:medium="tactile" emma:mode="ink">
              <msink:context xmlns:msink="http://schemas.microsoft.com/ink/2010/main" type="line" rotatedBoundingBox="11224,9781 13630,11639 12850,12648 10445,10790"/>
            </emma:interpretation>
          </emma:emma>
        </inkml:annotationXML>
        <inkml:traceGroup>
          <inkml:annotationXML>
            <emma:emma xmlns:emma="http://www.w3.org/2003/04/emma" version="1.0">
              <emma:interpretation id="{09E24873-7025-4FB1-B68E-8B90CE20C804}" emma:medium="tactile" emma:mode="ink">
                <msink:context xmlns:msink="http://schemas.microsoft.com/ink/2010/main" type="inkWord" rotatedBoundingBox="11224,9781 11983,10367 11204,11376 10445,10790">
                  <msink:destinationLink direction="to" ref="{6300D505-1D00-4BA6-9853-842EFAF9F52E}"/>
                  <msink:destinationLink direction="with" ref="{F2C2FFAC-536E-4203-9504-46421B76F7DE}"/>
                  <msink:destinationLink direction="to" ref="{C3F814B8-DBC1-4371-BA8D-5E7D8BF5CB3B}"/>
                </msink:context>
              </emma:interpretation>
              <emma:one-of disjunction-type="recognition" id="oneOf0">
                <emma:interpretation id="interp0" emma:lang="en-US" emma:confidence="0">
                  <emma:literal>☺</emma:literal>
                </emma:interpretation>
                <emma:interpretation id="interp1" emma:lang="en-US" emma:confidence="0">
                  <emma:literal>o i</emma:literal>
                </emma:interpretation>
                <emma:interpretation id="interp2" emma:lang="en-US" emma:confidence="0">
                  <emma:literal>o :</emma:literal>
                </emma:interpretation>
                <emma:interpretation id="interp3" emma:lang="en-US" emma:confidence="0">
                  <emma:literal>%</emma:literal>
                </emma:interpretation>
                <emma:interpretation id="interp4" emma:lang="en-US" emma:confidence="0">
                  <emma:literal>o Y</emma:literal>
                </emma:interpretation>
              </emma:one-of>
            </emma:emma>
          </inkml:annotationXML>
          <inkml:trace contextRef="#ctx0" brushRef="#br0">10874 9701 6400,'-20'-10'2464,"20"13"-1344,0 4-1312,0 0 448,0 3-288,-2 14 0,-2 4-32,0 0-64,-1 2 96,2 1 64,3 0 64,3-4-32,6-2 32,2-5-224,0-6 32,9-4 96,10-7 128,-3-9 96,4-5 32,-1-9-64,2-2-32,-6-12-96,-2-3-64,-9 3 96,-4-4 0,-11 1 96,-2 2 96,-14 8-64,-4-4 32,-10 7-320,-1 7 0,0 10-416,1 4-192,2 6-768,4 1-352,6 3-736</inkml:trace>
          <inkml:trace contextRef="#ctx0" brushRef="#br0" timeOffset="502">12026 9660 5120,'-27'-20'2016,"11"17"-1088,-2-4-864,9 7 384,-2 0-224,-5 3-64,-7 4-64,-8 3 0,4 4-64,0 3-96,0 10-32,4 5 128,5-2 32,2 1 0,12 0-64,4-4 96,8-3 64,7-7 128,9-7 160,-1-3-64,4-11 32,0-6-96,0-3 32,0-15-128,-5-2-64,-3-8-160,-6 4-64,-10-1-320,-6 8-160,-10-7-640,-1 20-192,-18 4-864,1 10-736,-3 10 1088</inkml:trace>
          <inkml:trace contextRef="#ctx0" brushRef="#br0" timeOffset="733">11414 10144 8704,'-32'-34'3232,"32"34"-1728,7 22-1824,2-10 512,-2 5-352,2 6-32,-6 11 96,-3 12 96,-3 0 32,-10 7-32,-6-2 32,-3 6-128,-17-2 64,1-6-672,-9-12-320,2-23-2304</inkml:trace>
        </inkml:traceGroup>
        <inkml:traceGroup>
          <inkml:annotationXML>
            <emma:emma xmlns:emma="http://www.w3.org/2003/04/emma" version="1.0">
              <emma:interpretation id="{C6CDFE13-6FA0-4747-B531-47486FD83700}" emma:medium="tactile" emma:mode="ink">
                <msink:context xmlns:msink="http://schemas.microsoft.com/ink/2010/main" type="inkWord" rotatedBoundingBox="13073,11654 13415,11918 13156,12253 12814,11989"/>
              </emma:interpretation>
              <emma:one-of disjunction-type="recognition" id="oneOf1">
                <emma:interpretation id="interp5" emma:lang="en-US" emma:confidence="0">
                  <emma:literal>do</emma:literal>
                </emma:interpretation>
                <emma:interpretation id="interp6" emma:lang="en-US" emma:confidence="0">
                  <emma:literal>dad</emma:literal>
                </emma:interpretation>
                <emma:interpretation id="interp7" emma:lang="en-US" emma:confidence="0">
                  <emma:literal>oboe</emma:literal>
                </emma:interpretation>
                <emma:interpretation id="interp8" emma:lang="en-US" emma:confidence="0">
                  <emma:literal>duo</emma:literal>
                </emma:interpretation>
                <emma:interpretation id="interp9" emma:lang="en-US" emma:confidence="0">
                  <emma:literal>deed</emma:literal>
                </emma:interpretation>
              </emma:one-of>
            </emma:emma>
          </inkml:annotationXML>
          <inkml:trace contextRef="#ctx0" brushRef="#br0" timeOffset="111794">13089 11160 1920,'3'0'768,"1"2"-384,3 6-448,-3-4 192,5-2-160,-2 2 0,0 2 576,2-6 352,-5 0-32,-1 0 32,1 0-192,0 0-128,-4-6-320,0 6-160,0-4-64,0 4 160,-4 0 128,0-2-32,1-2 0,-1 0-32,-1 0 64,-2 2 32,-1-2 32,1 0 0,-5 4 0,1 0 0,-5 4 0,-7 2-128,3 6 0,2 4-160,-2 2-64,4-1 0,1 0-32,3 0 0,5-4 0,-1 1 0,5 0 0,3-4-96,3-2 64,5-3-32,8 0 0,2-5 128,2 0 32,-4-5-32,2-8-64,-2-8 32,0 1 32,-1-5 96,-3 1 128,-5 4-64,0-4-64,-3 4 64,-4 2 64,-4 5-64,1 4 32,-5 1-160,1 4-64,-5 4 0,-3 4 32,3 4-32,-8 4 64,2 2-128,2 4-64,5-2-32,2 8 96,6-6 0,-1-1 32,4-4 0,4-2 64,3-1-96,9-3 0,0-11 32,2-6 0,6-4 0,6 1 0,2-4 64,-1-5 32,-5-4-32,5 1-64,-8 1 96,-4 4 0,-11 3 160,-4 3 96,-4 4-128,-4 0 32,-8 7-96,-3 3 64,-8 5-192,-4 13-32,-3 3 0,-1 9 63,-1 5-94,5 3-1,4-4-32,8-8 0,3-1 64,5-4 0,3-3 0,4-8 64,7-4 32,2-6 31,2-4-159,5-8 32,-1-13 0,0 1 64,0-1-32,-3 6 64,-1 2 64,-2-1 64,-9 2-32,-5 4-32,-2 10-96,-4 2 32,-1 0-64,-3 6-32,-5 2-64,1-2 32,4 8-896,3-4-319,8-20-6081,-3-14 2848</inkml:trace>
          <inkml:trace contextRef="#ctx0" brushRef="#br0" timeOffset="153545">13214 11276 3968,'0'-28'1568,"5"28"-832,-5-3-864,-5-4 1088,1 0-288,2 4-192,-7 1-96,-2-3-256,-1 12 64,1 1 96,0 8-160,-1 2 0,0-2-64,0 2-64,5-2 32,-2 4 32,7-2-96,-3-2 0,5 2-32,5-4 0,-3 0 64,7-4 64,-2-2-96,5-6 0,0-2 96,0-2 96,2-6 64,2-2 32,-5-4 0,2 0 64,-2-4 32,-4-4 32,0 0-128,2-4 0,-5 6-32,-1 1 32,-3 2-64,0 7 32,-3 0-192,-5 8-32,0 7-64,-3 16 0,-4-1 64,-1 4 64,4 4-96,1 0-64,2 2 64,3-2 64,1 0-64,5-4 0,5-8 32,1 2 0,6-8 0,4-4 64,4-6-96,2-6 0,5-4 32,-4-4 0,1-4 64,-6-2 32,-2-4 96,0 0 32,-9 0 96,2-3 32,-9 0-32,0 3 32,-14 0-128,4 2-64,-6 5-64,2 7 0,-6 3-64,-3 7-32,-4 12-64,-1 7-32,2 1 64,3 5 64,0 3-64,3-6-64,4 2 64,10-2 0,-3 5 32,9-7 0,4 4 0,7-7 0,5-9-96,4-6 64,3-8 32,0-5 64,3-2-32,6-3 64,-5-6 0,0-5 32,-9-4-160,-2-3 32,-4 4 64,-6 1 32,-1 6-32,-5 2 32,-7 4 0,-9 4 32,0 2-160,-6 11 32,-5 11-64,0 12 0,-5 5 64,6 0 64,2-2-96,6 2 0,2-4 32,8-3 0,8-4-224,12-7 0,12-7-896,10-3-384,16-13-1248,4-11-1568,-4-24 1248</inkml:trace>
        </inkml:traceGroup>
      </inkml:traceGroup>
    </inkml:traceGroup>
    <inkml:traceGroup>
      <inkml:annotationXML>
        <emma:emma xmlns:emma="http://www.w3.org/2003/04/emma" version="1.0">
          <emma:interpretation id="{4EBC3176-A20C-4739-BA53-45EF789A2890}" emma:medium="tactile" emma:mode="ink">
            <msink:context xmlns:msink="http://schemas.microsoft.com/ink/2010/main" type="paragraph" rotatedBoundingBox="13151,14000 16439,13308 16483,13517 13195,14209" alignmentLevel="2"/>
          </emma:interpretation>
        </emma:emma>
      </inkml:annotationXML>
      <inkml:traceGroup>
        <inkml:annotationXML>
          <emma:emma xmlns:emma="http://www.w3.org/2003/04/emma" version="1.0">
            <emma:interpretation id="{76A982A3-B501-41CB-917B-2155F5A9FF37}" emma:medium="tactile" emma:mode="ink">
              <msink:context xmlns:msink="http://schemas.microsoft.com/ink/2010/main" type="inkBullet" rotatedBoundingBox="13151,13996 13351,13958 13362,14015 13162,14054"/>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r</emma:literal>
              </emma:interpretation>
            </emma:one-of>
          </emma:emma>
        </inkml:annotationXML>
        <inkml:trace contextRef="#ctx0" brushRef="#br0" timeOffset="72549">13232 13366 5632,'-5'-16'2176,"10"8"-1152,5-2-1120,-2 8 352,8-2-128,4-2 0,2-2-160,-4 2-32,2-4 32,-4 2 0,0 2 96,-4 2-96,-2 0 0,-2 8-960,0 4-448,0 2-768</inkml:trace>
      </inkml:traceGroup>
      <inkml:traceGroup>
        <inkml:annotationXML>
          <emma:emma xmlns:emma="http://www.w3.org/2003/04/emma" version="1.0">
            <emma:interpretation id="{A1E6E2A3-286F-4059-9E51-16D65619DF69}" emma:medium="tactile" emma:mode="ink">
              <msink:context xmlns:msink="http://schemas.microsoft.com/ink/2010/main" type="line" rotatedBoundingBox="13861,13889 16447,13345 16483,13517 13897,14061"/>
            </emma:interpretation>
          </emma:emma>
        </inkml:annotationXML>
        <inkml:traceGroup>
          <inkml:annotationXML>
            <emma:emma xmlns:emma="http://www.w3.org/2003/04/emma" version="1.0">
              <emma:interpretation id="{1173C759-99A6-4596-A514-AD998C3C4FD8}" emma:medium="tactile" emma:mode="ink">
                <msink:context xmlns:msink="http://schemas.microsoft.com/ink/2010/main" type="inkWord" rotatedBoundingBox="13871,13935 13928,13922 13932,13940 13874,13952"/>
              </emma:interpretation>
              <emma:one-of disjunction-type="recognition" id="oneOf3">
                <emma:interpretation id="interp15" emma:lang="en-US" emma:confidence="0">
                  <emma:literal>•</emma:literal>
                </emma:interpretation>
                <emma:interpretation id="interp16" emma:lang="en-US" emma:confidence="0">
                  <emma:literal>-</emma:literal>
                </emma:interpretation>
                <emma:interpretation id="interp17" emma:lang="en-US" emma:confidence="0">
                  <emma:literal>_</emma:literal>
                </emma:interpretation>
                <emma:interpretation id="interp18" emma:lang="en-US" emma:confidence="0">
                  <emma:literal>.</emma:literal>
                </emma:interpretation>
                <emma:interpretation id="interp19" emma:lang="en-US" emma:confidence="0">
                  <emma:literal>'</emma:literal>
                </emma:interpretation>
              </emma:one-of>
            </emma:emma>
          </inkml:annotationXML>
          <inkml:trace contextRef="#ctx0" brushRef="#br0" timeOffset="72780">13946 13262 7168,'-7'-15'2720,"10"15"-1472,10 0-1728,-6 5 256,0-5-768,2 0-224,2 0-1344,0 0-576</inkml:trace>
        </inkml:traceGroup>
        <inkml:traceGroup>
          <inkml:annotationXML>
            <emma:emma xmlns:emma="http://www.w3.org/2003/04/emma" version="1.0">
              <emma:interpretation id="{43E4501F-9641-4123-8851-CAB1AD7EB481}" emma:medium="tactile" emma:mode="ink">
                <msink:context xmlns:msink="http://schemas.microsoft.com/ink/2010/main" type="inkWord" rotatedBoundingBox="14135,13855 14186,13845 14188,13856 14137,13867"/>
              </emma:interpretation>
              <emma:one-of disjunction-type="recognition" id="oneOf4">
                <emma:interpretation id="interp20" emma:lang="en-US" emma:confidence="0">
                  <emma:literal>~</emma:literal>
                </emma:interpretation>
                <emma:interpretation id="interp21" emma:lang="en-US" emma:confidence="0">
                  <emma:literal>-</emma:literal>
                </emma:interpretation>
                <emma:interpretation id="interp22" emma:lang="en-US" emma:confidence="0">
                  <emma:literal>_</emma:literal>
                </emma:interpretation>
                <emma:interpretation id="interp23" emma:lang="en-US" emma:confidence="0">
                  <emma:literal>2</emma:literal>
                </emma:interpretation>
                <emma:interpretation id="interp24" emma:lang="en-US" emma:confidence="0">
                  <emma:literal>•</emma:literal>
                </emma:interpretation>
              </emma:one-of>
            </emma:emma>
          </inkml:annotationXML>
          <inkml:trace contextRef="#ctx0" brushRef="#br0" timeOffset="73017">14208 13179 8576,'-4'-7'3232,"8"4"-1728,5-1-1952,-2 4 352,0 0-672,2 4-160,-7-4-640,-2 0-288,5-4-704,4 4-320</inkml:trace>
        </inkml:traceGroup>
        <inkml:traceGroup>
          <inkml:annotationXML>
            <emma:emma xmlns:emma="http://www.w3.org/2003/04/emma" version="1.0">
              <emma:interpretation id="{4878E743-C463-4417-9216-9FB6A06CEA2B}" emma:medium="tactile" emma:mode="ink">
                <msink:context xmlns:msink="http://schemas.microsoft.com/ink/2010/main" type="inkWord" rotatedBoundingBox="14555,13819 15158,13692 15171,13758 14568,13884">
                  <msink:destinationLink direction="with" ref="{93363E03-B996-4220-8FD5-77E427308A29}"/>
                </msink:context>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a.'</emma:literal>
                </emma:interpretation>
                <emma:interpretation id="interp28" emma:lang="en-US" emma:confidence="0">
                  <emma:literal>~&amp;,</emma:literal>
                </emma:interpretation>
                <emma:interpretation id="interp29" emma:lang="en-US" emma:confidence="0">
                  <emma:literal>~=,</emma:literal>
                </emma:interpretation>
              </emma:one-of>
            </emma:emma>
          </inkml:annotationXML>
          <inkml:trace contextRef="#ctx0" brushRef="#br0" timeOffset="73265">14628 13155 7552,'4'-7'2880,"12"7"-1536,-2 0-2144,-5 4 288,-2-4-1504,5-4-448,3 1 160,0-4 160</inkml:trace>
          <inkml:trace contextRef="#ctx0" brushRef="#br0" timeOffset="73380">14854 13086 7808,'-14'0'2976,"14"0"-1600,9 5-1824,-9-5 448,5 9-1344,4 5-384,-9-14-1088,14 6-448</inkml:trace>
          <inkml:trace contextRef="#ctx0" brushRef="#br0" timeOffset="73549">15190 13045 7296,'-4'0'2816,"4"5"-1536,8-5-1568,-1 2 448,2 6-928,2-6-384,1 2-1728,-5 0-704</inkml:trace>
        </inkml:traceGroup>
        <inkml:traceGroup>
          <inkml:annotationXML>
            <emma:emma xmlns:emma="http://www.w3.org/2003/04/emma" version="1.0">
              <emma:interpretation id="{640A88EB-1DE0-446E-8F91-017C8D4A32C1}" emma:medium="tactile" emma:mode="ink">
                <msink:context xmlns:msink="http://schemas.microsoft.com/ink/2010/main" type="inkWord" rotatedBoundingBox="15510,13612 15951,13519 15973,13624 15532,13717">
                  <msink:destinationLink direction="with" ref="{93363E03-B996-4220-8FD5-77E427308A29}"/>
                </msink:context>
              </emma:interpretation>
              <emma:one-of disjunction-type="recognition" id="oneOf6">
                <emma:interpretation id="interp30" emma:lang="en-US" emma:confidence="1">
                  <emma:literal>...</emma:literal>
                </emma:interpretation>
                <emma:interpretation id="interp31" emma:lang="en-US" emma:confidence="0">
                  <emma:literal>Z..</emma:literal>
                </emma:interpretation>
                <emma:interpretation id="interp32" emma:lang="en-US" emma:confidence="0">
                  <emma:literal>"-a</emma:literal>
                </emma:interpretation>
                <emma:interpretation id="interp33" emma:lang="en-US" emma:confidence="0">
                  <emma:literal>"-I</emma:literal>
                </emma:interpretation>
                <emma:interpretation id="interp34" emma:lang="en-US" emma:confidence="0">
                  <emma:literal>•</emma:literal>
                </emma:interpretation>
              </emma:one-of>
            </emma:emma>
          </inkml:annotationXML>
          <inkml:trace contextRef="#ctx0" brushRef="#br0" timeOffset="73780">15584 12923 6656,'-5'6'2528,"5"-6"-1344,0 0-1376,5 11-256,3-1-416,6-3-1600,-2 3-928,8-7 1632</inkml:trace>
          <inkml:trace contextRef="#ctx0" brushRef="#br0" timeOffset="73964">15829 12970 6400,'-3'0'2368,"10"4"-1280,4-4-1280,-2 0 384,-6 0-896,5 0-256</inkml:trace>
          <inkml:trace contextRef="#ctx0" brushRef="#br0" timeOffset="74080">16002 12906 6656,'-11'0'2528,"11"3"-1344,0-3-1248,0 0 448,0 0-480,7 3-96,2 1-1248,-2-4-480,5 0-512,-2-4-192</inkml:trace>
        </inkml:traceGroup>
        <inkml:traceGroup>
          <inkml:annotationXML>
            <emma:emma xmlns:emma="http://www.w3.org/2003/04/emma" version="1.0">
              <emma:interpretation id="{0751188C-38EA-44EE-ABC9-5527E6273DC3}" emma:medium="tactile" emma:mode="ink">
                <msink:context xmlns:msink="http://schemas.microsoft.com/ink/2010/main" type="inkWord" rotatedBoundingBox="16271,13382 16447,13345 16476,13479 16299,13517">
                  <msink:destinationLink direction="with" ref="{93363E03-B996-4220-8FD5-77E427308A29}"/>
                </msink:context>
              </emma:interpretation>
              <emma:one-of disjunction-type="recognition" id="oneOf7">
                <emma:interpretation id="interp35" emma:lang="en-US" emma:confidence="0">
                  <emma:literal>•</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8</emma:literal>
                </emma:interpretation>
                <emma:interpretation id="interp39" emma:lang="en-US" emma:confidence="0">
                  <emma:literal>00</emma:literal>
                </emma:interpretation>
              </emma:one-of>
            </emma:emma>
          </inkml:annotationXML>
          <inkml:trace contextRef="#ctx0" brushRef="#br0" timeOffset="51883">16461 12796 3712,'0'-7'1472,"0"3"-768,0 1-832,4 0 320,-4-1-96,0-3 96,0 1 32,0-1 96,0 0 192,-4-3 128,0 0-128,1 3-32,-1 0-288,-1 3 0,-2 8 128,-1-1-192,1 4 0,2 3-64,-2 1 32,3-1-64,1 3 64,3-2-128,0-1 0,3 0 32,1-3 0,0 0-96,4-4 64,-1-3 32,1-3 64,-1-4-32,2-3 64,-2-4-128,4 4 0,1-7 96,-4 3 32,-1 1 32,-2-5 0,-10 5 64,1 3 96,1-2 0,-1 7 64,-3 0-128,-5 10-64,0-2 0,0 7-32,1-1 128,0 3 96,-5-2-352,4 0-128,5 4 64,-1-1 0,1 1-32,2-4 64,5 0-32,5 1-64,-1-5 0,3-2 96,4-4 0,1-4 96,-1-2-96,1-5 0,8 1 32,-5 0 64,4 0-32,1-7 64,-5-4 64,-12 4 64,-3 4 96,-7 6 320,-4 0-64,-1 7-160,-3 2-64,-1 10-224,-3-2-96,0 3-96,3 1 32,0 0-32,5-1 0,4 1 0,-2 0-64,6-4 0,3-3 0,0-7 0,3 0 96,6-7-64,-2-3 32,4-1 64,-2-2 64,-2-1 32,1 4 96,0 0 32,-8 3 96,0 0-32,0 4 64,-5 6-256,2 0-128,-5 1-352,1 3-160,-2 0-1056,6-1-480,-5 5-1536</inkml:trace>
        </inkml:traceGroup>
      </inkml:traceGroup>
    </inkml:traceGroup>
    <inkml:traceGroup>
      <inkml:annotationXML>
        <emma:emma xmlns:emma="http://www.w3.org/2003/04/emma" version="1.0">
          <emma:interpretation id="{64F98218-DC92-4455-85FC-C069D61421E7}" emma:medium="tactile" emma:mode="ink">
            <msink:context xmlns:msink="http://schemas.microsoft.com/ink/2010/main" type="paragraph" rotatedBoundingBox="12786,15315 21189,14871 21271,16434 12869,16878" alignmentLevel="2"/>
          </emma:interpretation>
        </emma:emma>
      </inkml:annotationXML>
      <inkml:traceGroup>
        <inkml:annotationXML>
          <emma:emma xmlns:emma="http://www.w3.org/2003/04/emma" version="1.0">
            <emma:interpretation id="{62259656-A620-4A7D-8F11-37091A079D00}" emma:medium="tactile" emma:mode="ink">
              <msink:context xmlns:msink="http://schemas.microsoft.com/ink/2010/main" type="line" rotatedBoundingBox="12786,15315 21189,14871 21271,16434 12869,16878"/>
            </emma:interpretation>
          </emma:emma>
        </inkml:annotationXML>
        <inkml:traceGroup>
          <inkml:annotationXML>
            <emma:emma xmlns:emma="http://www.w3.org/2003/04/emma" version="1.0">
              <emma:interpretation id="{4EEE81AC-E206-4CAE-83B3-96DB9C45B380}" emma:medium="tactile" emma:mode="ink">
                <msink:context xmlns:msink="http://schemas.microsoft.com/ink/2010/main" type="inkWord" rotatedBoundingBox="12800,15529 13406,15553 13386,16040 12781,16016">
                  <msink:destinationLink direction="from" ref="{BB35C059-2308-4206-ADAC-0BED62F7447B}"/>
                  <msink:destinationLink direction="with" ref="{857C36A7-B28F-4E09-9254-3F84617A2287}"/>
                </msink:context>
              </emma:interpretation>
              <emma:one-of disjunction-type="recognition" id="oneOf8">
                <emma:interpretation id="interp40" emma:lang="en-US" emma:confidence="0">
                  <emma:literal>Is</emma:literal>
                </emma:interpretation>
                <emma:interpretation id="interp41" emma:lang="en-US" emma:confidence="0">
                  <emma:literal>Ins</emma:literal>
                </emma:interpretation>
                <emma:interpretation id="interp42" emma:lang="en-US" emma:confidence="0">
                  <emma:literal>Fuss</emma:literal>
                </emma:interpretation>
                <emma:interpretation id="interp43" emma:lang="en-US" emma:confidence="0">
                  <emma:literal>Jess</emma:literal>
                </emma:interpretation>
                <emma:interpretation id="interp44" emma:lang="en-US" emma:confidence="0">
                  <emma:literal>Jugs</emma:literal>
                </emma:interpretation>
              </emma:one-of>
            </emma:emma>
          </inkml:annotationXML>
          <inkml:trace contextRef="#ctx0" brushRef="#br0" timeOffset="67916">13254 15308 5632,'-39'30'2176,"32"-26"-1152,-5-4-1280,12 0 320,0 0-192,0 0 0,0 0 224,0 0 160,-3-14-128,-2 8 352,-2-12 224,-5 2 128,-3-2 128,-5-3-224,-2-3-128,-1-1-352,-4-4-96,3 2 192,5-7 64,-1-5-192,6 2-64,-2 3-32,5 0 64,-5 2 32,5 8 96,-5 4-160,5 4-32,-1 1 0,4 6 0,1 1-224,3 16-160,-1 1 64,5 6 96,5 5 128,3 6-64,3 3 0,4-2-32,9 3 0,3-2 64,0 0 64,-4-2-32,-1 2-32,-2-4 96,-5-3 0,-3 6-32,0 4 32,-5-8 224,0-1 95,-3-10-127,1 2-32,2-6 160,1-13 32,4-8-160,3-11-32,0-10-352,4-4-96,4 0-608,0-6-223,8 4-737,-4 1-256,0 4-1952</inkml:trace>
          <inkml:trace contextRef="#ctx0" brushRef="#br0" timeOffset="102291">13208 15271 2560,'-4'-5'1056,"4"5"-576,-4-16-352,4 12 320,0 4-64,-4 0 32,1 8 32,-2-8 128,1 6-32,1 0-32,-1-1-64,0-2-32,4-1-224,0-2 0,0 0 32,0 0 160,4-5 160,3-2-224,2-1-32,-2 2-96,-3-2-32,3-2-32,-3 0 64,4 0 32,0-1 96,-1-2-96,2-1-64,5 2-64,6-6 0,0 1-64,3 0 64,-5 0 0,2 3 32,-1-1-160,-4 5 32,1-4 0,-5 2 64,-2 2 96,-2-2 128,0 0 0,-3 2-160,-4 5 0,4-2-128,-4 1-32,0 6-32,0 0 0,0 0 64,0 4 64,0 5-32,-4 1-32,0 1 96,1-1 0,-1 0 96,0 0 96,-4 0-128,0 2-32,1-2-64,0 0-64,-2 0 32,5 1-32,1-5 0,-1 1 0,0 0 0,1 0 0,-2 0 64,5-4 32,-4 0-32,4 1-64,-7-1 96,-2-3 0,2 0-32,3 0 32,-3 0-64,3 0 64,-1 0-64,3 0 64,-3-3-64,-2-1 64,-1 1 64,-4-4 64,1 0-32,0 4-32,-1-4-33,1 0 1,-2 4-64,2 0 32,-1-1-64,1-3-32,-1 1 32,1 2 32,0-4-32,-1 2-32,4 0 96,1-2 64,-2 2 0,2-4 0,0 0-96,-2-2 32,2 6-128,-1 0 0,1-9 96,2 6-32,2 1-32,-1 1-64,0 2 32,4 0 32,0 2 0,0 11-160,4-3 96,0 10 32,-1-6 32,6 1 0,-2 1-96,0-1 64,6 4 32,-2 0 0,1 0 0,-5-2 0,1 3 0,-1-1 64,1-4-32,0 0-32,-1 0 96,2 0 0,-6 1-128,1-1 32,4-2-64,-5-3 0,1 2 128,4 1 32,-4-6-128,0-2-32,-1 0 96,1 0 32,0-2 64,4-2 0,-4-2 0,3-4 64,6-5-32,-2 1 0,5-3-96,-2 0-64,2 0 32,-1 4-32,1-4 0,0 3 0,-2 0 0,-1 4 0,-2-4 0,-4 3 0,2 1 0,-2 3 0,-3 1-96,-1 2 64,1 2 32,-4-3 64,0 5-96,4 0 0,-1-3 32,2 3 0,-1 0 0,-4 0 0,4 3 0,-4 2 0,0 1 0,-4 4 0,0 0 64,-4 0 32,0 0 32,-3 4-160,-1 0 32,-3 0 0,-4 2 64,-1 2-32,2-1 64,-2 0-128,1 0-64,-1 0 64,2 0 64,-2-2 64,0-1 32,6-4-160,2 0 32,0-4 0,4 2 64,1-6 32,-1-2 32,4 0 64,1-2 32,-2-6-32,1 2 32,1-4-64,-5 0 0,1-4-32,-2-1 64,2 2-32,0-1 0,-6 1-32,2-1 64,-1 0-96,-3 1 0,0-1-32,0-4-64,3 2-256,1-4-96,2 2-1920,9-6-895,-7-10-1985</inkml:trace>
        </inkml:traceGroup>
        <inkml:traceGroup>
          <inkml:annotationXML>
            <emma:emma xmlns:emma="http://www.w3.org/2003/04/emma" version="1.0">
              <emma:interpretation id="{CE01FB88-EC53-4EB8-9352-090E0D8D381C}" emma:medium="tactile" emma:mode="ink">
                <msink:context xmlns:msink="http://schemas.microsoft.com/ink/2010/main" type="inkWord" rotatedBoundingBox="14771,15392 21141,14707 21290,16090 14920,16776"/>
              </emma:interpretation>
              <emma:one-of disjunction-type="recognition" id="oneOf9">
                <emma:interpretation id="interp45" emma:lang="en-US" emma:confidence="1">
                  <emma:literal>place-image</emma:literal>
                </emma:interpretation>
                <emma:interpretation id="interp46" emma:lang="en-US" emma:confidence="0">
                  <emma:literal>glace-image</emma:literal>
                </emma:interpretation>
                <emma:interpretation id="interp47" emma:lang="en-US" emma:confidence="0">
                  <emma:literal>pace-image</emma:literal>
                </emma:interpretation>
                <emma:interpretation id="interp48" emma:lang="en-US" emma:confidence="0">
                  <emma:literal>place-imago</emma:literal>
                </emma:interpretation>
                <emma:interpretation id="interp49" emma:lang="en-US" emma:confidence="0">
                  <emma:literal>glace-imago</emma:literal>
                </emma:interpretation>
              </emma:one-of>
            </emma:emma>
          </inkml:annotationXML>
          <inkml:trace contextRef="#ctx0" brushRef="#br0" timeOffset="173392">17623 15040 6144,'-7'0'2368,"3"0"-1280,4 0-768,0 0 640,9 0-224,9-3-32,5 0-384,4-1-192,8 1-96,0-7 32,3 3 96,-4 0-128,5 0-96,3 4-768,-6-1-320,-6-6-2144</inkml:trace>
          <inkml:trace contextRef="#ctx0" brushRef="#br0" timeOffset="176075">18185 14370 9216,'-11'-24'3424,"8"28"-1856,6-4-2464,1 0 224,3 3-3040,4-3-1216</inkml:trace>
          <inkml:trace contextRef="#ctx0" brushRef="#br0" timeOffset="173676">18352 14840 6784,'0'-15'2528,"7"15"-1344,4 0-1024,-2 3 608,2 4-128,1 0 0,0 7-320,-2-1-128,2 8-128,-4 7 32,0-2 64,-4 2-704,-1 0-320,1-1-992,1-2-352,-5-9-608</inkml:trace>
          <inkml:trace contextRef="#ctx0" brushRef="#br0" timeOffset="174331">18729 14822 7296,'7'-4'2816,"2"12"-1536,2 6-1568,-7-8 448,4 8-224,-4 0 0,3 20 128,-3-4-32,1-2-32,-3-5 32,2 2-32,-4-9 64,0-2-32,0-4 64,0-10-64,5-2 64,-2-12-128,5-6 0,0-4 96,3-8 32,8 1-128,-3 4-32,-2 0 32,2-8 64,0 9 0,0 2 64,-1-4-64,1 4 64,3 17-128,0 4-64,0 9 64,1 8 64,-2 0-64,2 4 0,-4 2 32,-2 0 64,-1 0 96,-2-2 64,-3 6 96,-2-7 128,-2-4-256,1 1-32,-1-4-96,7-13 96,8-4-32,1-7-128,-1-4-64,5-1 32,-2-1 0,1-1 32,0-3 64,-3-1-32,7 5 64,-4 6-128,-5 1 0,-2 6 32,-5 24 64,2 0 96,-6 3-224,0 1 0,2-1 0,-6 2 96,5 2-416,0-4-224,0-3-1024,3-14-416,8-6-960</inkml:trace>
          <inkml:trace contextRef="#ctx0" brushRef="#br0" timeOffset="174811">19941 14750 6784,'-7'-10'2624,"7"-12"-1408,-12 12-1408,8 8 384,-3 2-288,-4 0 0,-13 12 64,5 2 0,-8 6 32,0-2 0,4 3 0,3-1 64,4-3 32,5 5 32,7-6 0,4-3-64,4 4 32,5-3-64,5-6 64,6-8-128,-2-4-64,2-2-32,3-12 0,4-3 0,-7-3 96,-2-13 64,2 3 128,8-4 128,-6 10 64,-4 4-32,7 7 32,-6 7-128,-4 10-128,-4 20 32,1 5-96,-4 3 64,0 2-64,-4-4 64,3-1-640,2-1-256,-3-3-1280,6-8-1792,4-6 800</inkml:trace>
          <inkml:trace contextRef="#ctx0" brushRef="#br0" timeOffset="175398">20638 14671 4608,'4'-31'1760,"15"24"-960,-8 0-800,-2 4 416,-5 0 0,-17-1 128,6 1 128,-8-1 64,-4 1-384,-5 3 64,-3 3 32,-3 4-32,-6 3 0,-2 11-160,4 6-96,2 0-64,6 1-96,2 2 32,9-5 32,4-6-32,8 0 64,3-6-128,7 1 0,0-7 32,8-4 0,5-6-224,4-4 0,-2-7-192,1 1 32,4-15 32,-3-7 160,6 1 96,-3 7 128,0 0 192,0 6 192,-7 8-160,-1 2 0,-4 11-128,5 7-32,-5 20-32,-5 4-64,4 7-64,-3 7 32,-4 9 96,1-6 32,0 0 160,-4-1 160,-2-1-96,-2-6 64,-6-2 64,-2-1 96,-4-6-96,-18-13 0,-8-9-192,-1-4-96,-4-12-64,-3-10 0,0-5-224,3-1-32,9 2-800,3 1-256,8-4 0,8 7 64,19-14-1664,14 4-192</inkml:trace>
          <inkml:trace contextRef="#ctx0" brushRef="#br0" timeOffset="175752">21027 14804 7040,'15'-6'2720,"1"-6"-1472,0 10-960,-5 2 608,5-3-320,2-4 0,9-7-352,5-14-128,-5 8-64,-5-4-32,-2-4 0,-8-2 0,-9-1 64,-6 1-32,-13-5-32,0 0 96,-2 6 0,-2 4 32,-3 6 0,0 4-64,-1 18 32,-6 4 0,3 3 32,0 7-64,7 7 32,5 3 0,12 4 32,10 8 64,4 1 96,5 1-64,7-7-64,4-2-64,4-8-96,3-4-768,2-6-288,-2-12-1376,4-14-512,-6-26-224</inkml:trace>
          <inkml:trace contextRef="#ctx0" brushRef="#br0" timeOffset="170813">14928 15486 3328,'-4'-10'1216,"4"2"-640,-3-2-672,3 3 192,0 0-96,0 0 0,-4-3 0,4 0 64,0-5 160,0 6 128</inkml:trace>
          <inkml:trace contextRef="#ctx0" brushRef="#br0" timeOffset="171678">15683 14696 5888,'-23'0'2272,"23"3"-1216,20 4-1248,-13 6 384,1 4 160,4 7 224,-1 0-160,-4 3-64,1 12-192,-1 2-128,1 3 0,0 4-32,-4-1 0,-1 4-448,2 0-160,-1-10-672,-1-6-320</inkml:trace>
          <inkml:trace contextRef="#ctx0" brushRef="#br0" timeOffset="172231">16176 15034 5632,'-4'-14'2176,"4"11"-1152,0-4-992,0 7 448,0-7-320,0 7-32,0-3-64,-4 6 32,-3 0-64,0 4 128,-5 0 128,-3 3-160,-1 7-64,5 0-32,-1 8-32,1-1 0,2 3 0,5 4 0,4 3 0,4-7 0,5-3 64,-2-9-96,4-3 0,1-12 32,-1-7 64,5-3 32,-5-2 96,0-10-160,1-5-32,1 0-64,1-4-64,2 4 160,3 0 32,-3-4-96,-5 6-32,-4 8 160,2 3 96,-7 8 96,-4 2 160,2 11-192,7 0-64,-3 3-96,-1 4 0,5-1-128,-1 4 0,2 5 32,-2-5 64,5 3-96,-1-3-64,0 0-992,5-3-480,0-7-1472</inkml:trace>
          <inkml:trace contextRef="#ctx0" brushRef="#br0" timeOffset="172626">16691 14917 4608,'-3'-4'1760,"3"4"-960,-4 0-512,4 0 448,-4 0-224,1 0-32,-1 0-288,0 0-64,1 4-64,-6-1 32,-2 11 224,0 6 32,-1 2-96,4-2 0,-4 1-160,5-1-64,3 4 0,4-4-32,8 1-96,7-1 0,5-3-288,2-3-160,5-4-704,4-7-256,8-3-832</inkml:trace>
          <inkml:trace contextRef="#ctx0" brushRef="#br0" timeOffset="172975">16989 15106 6272,'5'-4'2368,"1"0"-1280,10 2-1120,-9-2 480,20 0-320,1-3 0,2-3-64,-2-7 32,2 3-64,1-9-32,-4-1 96,-9 7-128,-2-5-64,-8 6-96,-4-2 32,-8 6 96,-4 0 32,-4 6 32,1 2 0,-4 4 128,-4 8 64,-1 2-64,5 6-32,-4 6-32,4-2-64,7 4 96,4 0 64,4 0-128,7-4-32,2 2 64,2-2 32,0 0-32,5 0 32,0-2-416,2-6-96,9-4-928,12-11-352,7-7-800</inkml:trace>
          <inkml:trace contextRef="#ctx0" brushRef="#br0" timeOffset="171346">14917 15375 6336,'0'-7'320,"4"4"0,-4 3-64,8 8-128,0 4 64,-1 5 0,5 5 0,-1 12-32,0 0-32,1 0 0,3 10 0,1 5 0,-5 16-160,9-6 32,-4-5 64,-5 0 32,-4-6-128,1 3-32,-4-9 96,0-8 32,-8-3 0,0-14-64,1-14 96,-9-10 0,1-6-32,-2-11-64,2-25 32,-1-2-32,1-7-96,0 4 0,-1-5 128,4 1 32,1 0 192,2-1 96,3-5-192,2-5-96,7 5-128,4-2-32,9 8-32,7 7 96,3 2-64,1 9 32,0 2 64,-1 14 0,-3 7-96,5 10 64,2 7 32,0 4 0,-3 6 0,-8 7 0,1 4 64,-5-1 32,-8 4 224,-2-4 192,-7 7 32,-4 9-32,-10-9-128,-8-3-64,-2-7-192,-5 0-32,4-7-192,-4-3-64,3-4-512,5-3-192,3 3-608,5-6-288,4-7-672</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6.422"/>
    </inkml:context>
    <inkml:brush xml:id="br0">
      <inkml:brushProperty name="width" value="0.025" units="cm"/>
      <inkml:brushProperty name="height" value="0.025" units="cm"/>
    </inkml:brush>
  </inkml:definitions>
  <inkml:traceGroup>
    <inkml:annotationXML>
      <emma:emma xmlns:emma="http://www.w3.org/2003/04/emma" version="1.0">
        <emma:interpretation id="{96904DDD-B89D-42DA-91C1-56E46B91045B}" emma:medium="tactile" emma:mode="ink">
          <msink:context xmlns:msink="http://schemas.microsoft.com/ink/2010/main" type="writingRegion" rotatedBoundingBox="12122,9858 11904,10039 11813,9928 12031,9748"/>
        </emma:interpretation>
      </emma:emma>
    </inkml:annotationXML>
    <inkml:traceGroup>
      <inkml:annotationXML>
        <emma:emma xmlns:emma="http://www.w3.org/2003/04/emma" version="1.0">
          <emma:interpretation id="{1FCA3039-3615-4A84-AE21-D41D1C16348B}" emma:medium="tactile" emma:mode="ink">
            <msink:context xmlns:msink="http://schemas.microsoft.com/ink/2010/main" type="paragraph" rotatedBoundingBox="12122,9858 11904,10039 11813,9928 12031,9748" alignmentLevel="1"/>
          </emma:interpretation>
        </emma:emma>
      </inkml:annotationXML>
      <inkml:traceGroup>
        <inkml:annotationXML>
          <emma:emma xmlns:emma="http://www.w3.org/2003/04/emma" version="1.0">
            <emma:interpretation id="{5AD248C6-2E6D-48B1-B0E2-6A87E12D1F30}" emma:medium="tactile" emma:mode="ink">
              <msink:context xmlns:msink="http://schemas.microsoft.com/ink/2010/main" type="line" rotatedBoundingBox="12122,9858 11904,10039 11813,9928 12031,9748"/>
            </emma:interpretation>
          </emma:emma>
        </inkml:annotationXML>
        <inkml:traceGroup>
          <inkml:annotationXML>
            <emma:emma xmlns:emma="http://www.w3.org/2003/04/emma" version="1.0">
              <emma:interpretation id="{EDF81695-705D-48D8-9BF2-AC5E9E164489}" emma:medium="tactile" emma:mode="ink">
                <msink:context xmlns:msink="http://schemas.microsoft.com/ink/2010/main" type="inkWord" rotatedBoundingBox="12122,9858 11904,10039 11813,9928 12031,9748">
                  <msink:destinationLink direction="from" ref="{C3F814B8-DBC1-4371-BA8D-5E7D8BF5CB3B}"/>
                </msink:context>
              </emma:interpretation>
              <emma:one-of disjunction-type="recognition" id="oneOf0">
                <emma:interpretation id="interp0" emma:lang="en-US" emma:confidence="0">
                  <emma:literal>00</emma:literal>
                </emma:interpretation>
                <emma:interpretation id="interp1" emma:lang="en-US" emma:confidence="0">
                  <emma:literal>000</emma:literal>
                </emma:interpretation>
                <emma:interpretation id="interp2" emma:lang="en-US" emma:confidence="0">
                  <emma:literal>0</emma:literal>
                </emma:interpretation>
                <emma:interpretation id="interp3" emma:lang="en-US" emma:confidence="0">
                  <emma:literal>080</emma:literal>
                </emma:interpretation>
                <emma:interpretation id="interp4" emma:lang="en-US" emma:confidence="0">
                  <emma:literal>oo</emma:literal>
                </emma:interpretation>
              </emma:one-of>
            </emma:emma>
          </inkml:annotationXML>
          <inkml:trace contextRef="#ctx0" brushRef="#br0">12072 9158 3456,'-12'-6'1408,"8"6"-768,-8 0-608,10 0 352,-3 0-320,-2 0-32,-1 0 32,-4 0 96,1 2 128,-5 2 160,1 9-128,-1 6 64,5-2-160,-1 0-64,5 0-64,3 0-160,4-4 32,0 1 32,7-4 64,1-3 160,4-4 128,4-3-64,-1-3 64,-1-4-64,2 0 64,0-6-128,-1-4-64,4-5 0,-3 6-32,-5-2 64,2 6 32,-6-2-32,0 4 32,-3-2-64,-8 6 0,-3 2-192,-5 4 32,1 4 0,0 2 64,-2 8-96,1 4-64,1-2-32,4 2 96,-2-4 64,7-2 64,2 0-128,0-2 32,2-3-64,7-4 0,-2 0 128,4-3 32,1-3 32,4-7 0,3-7-64,0 0 32,-3-5-64,-5 2 64,0-1 0,-2 2 96,-13 1 96,-1 4 160,-6 4-192,0 3 0,-5 7-192,-3 7-64,0 3 64,-4 12 32,0 2-32,3 0-64,4-2-64,5 0 32,0-2 32,4-3 0,2 0-96,10-7 64,2-3 32,4-2 64,5-10 32,4-2 32,-2 1-64,13-11-64,-4-4 32,-4 1 32,-3 3 96,-6 0 128,-1 3 0,-10-1 0,-14 10-256,-5 1-64,-3 4-96,-3 9 0,-2 2-960,5 7-416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4.674"/>
    </inkml:context>
    <inkml:brush xml:id="br0">
      <inkml:brushProperty name="width" value="0.025" units="cm"/>
      <inkml:brushProperty name="height" value="0.025" units="cm"/>
    </inkml:brush>
  </inkml:definitions>
  <inkml:traceGroup>
    <inkml:annotationXML>
      <emma:emma xmlns:emma="http://www.w3.org/2003/04/emma" version="1.0">
        <emma:interpretation id="{02D15AAE-B6BF-4A02-81DB-C513E0CEB5C5}" emma:medium="tactile" emma:mode="ink">
          <msink:context xmlns:msink="http://schemas.microsoft.com/ink/2010/main" type="writingRegion" rotatedBoundingBox="16502,11879 16611,13394 16426,13407 16317,11893">
            <msink:destinationLink direction="with" ref="{93363E03-B996-4220-8FD5-77E427308A29}"/>
          </msink:context>
        </emma:interpretation>
      </emma:emma>
    </inkml:annotationXML>
    <inkml:traceGroup>
      <inkml:annotationXML>
        <emma:emma xmlns:emma="http://www.w3.org/2003/04/emma" version="1.0">
          <emma:interpretation id="{85CF8995-83AF-4286-9F95-CBE2922BED5A}" emma:medium="tactile" emma:mode="ink">
            <msink:context xmlns:msink="http://schemas.microsoft.com/ink/2010/main" type="paragraph" rotatedBoundingBox="16502,11879 16611,13394 16426,13407 16317,11893" alignmentLevel="1"/>
          </emma:interpretation>
        </emma:emma>
      </inkml:annotationXML>
      <inkml:traceGroup>
        <inkml:annotationXML>
          <emma:emma xmlns:emma="http://www.w3.org/2003/04/emma" version="1.0">
            <emma:interpretation id="{30133DA9-30D9-4E38-A8C0-C5417DE665CD}" emma:medium="tactile" emma:mode="ink">
              <msink:context xmlns:msink="http://schemas.microsoft.com/ink/2010/main" type="line" rotatedBoundingBox="16502,11879 16611,13394 16426,13407 16317,11893"/>
            </emma:interpretation>
          </emma:emma>
        </inkml:annotationXML>
        <inkml:traceGroup>
          <inkml:annotationXML>
            <emma:emma xmlns:emma="http://www.w3.org/2003/04/emma" version="1.0">
              <emma:interpretation id="{0A7F4B05-479A-43EC-9CC2-377D656C48F8}" emma:medium="tactile" emma:mode="ink">
                <msink:context xmlns:msink="http://schemas.microsoft.com/ink/2010/main" type="inkWord" rotatedBoundingBox="16502,11879 16611,13394 16426,13407 16317,11893">
                  <msink:destinationLink direction="to" ref="{BB35C059-2308-4206-ADAC-0BED62F7447B}"/>
                  <msink:destinationLink direction="with" ref="{857C36A7-B28F-4E09-9254-3F84617A2287}"/>
                </msink:context>
              </emma:interpretation>
              <emma:one-of disjunction-type="recognition" id="oneOf0">
                <emma:interpretation id="interp0" emma:lang="en-US" emma:confidence="0">
                  <emma:literal>run or.</emma:literal>
                </emma:interpretation>
                <emma:interpretation id="interp1" emma:lang="en-US" emma:confidence="0">
                  <emma:literal>rain or.</emma:literal>
                </emma:interpretation>
                <emma:interpretation id="interp2" emma:lang="en-US" emma:confidence="0">
                  <emma:literal>river or.</emma:literal>
                </emma:interpretation>
                <emma:interpretation id="interp3" emma:lang="en-US" emma:confidence="0">
                  <emma:literal>I-in or.</emma:literal>
                </emma:interpretation>
                <emma:interpretation id="interp4" emma:lang="en-US" emma:confidence="0">
                  <emma:literal>I-run or.</emma:literal>
                </emma:interpretation>
              </emma:one-of>
            </emma:emma>
          </inkml:annotationXML>
          <inkml:trace contextRef="#ctx0" brushRef="#br0">16460 11218 8448,'-15'-17'3232,"20"27"-1728,-1 0-1888,-2-5 416,2 0-1184,1 9-384,-1-4-544,-1 0-160,-3-3 96,4 1 32</inkml:trace>
          <inkml:trace contextRef="#ctx0" brushRef="#br0" timeOffset="180">16453 11362 7168,'-4'2'2720,"11"6"-1472,-3 6-2720,5-8-96,-6 1-1152,1 0-320</inkml:trace>
          <inkml:trace contextRef="#ctx0" brushRef="#br0" timeOffset="349">16569 11601 6528,'-9'4'2464,"13"2"-1344,1 1-1792,-1 0 128,-1 0-1664,-3 1-544,4-3 896,3 0 576</inkml:trace>
          <inkml:trace contextRef="#ctx0" brushRef="#br0" timeOffset="497">16450 11844 6016,'-16'20'2272,"16"-12"-1216,0 1-1600,4-2 224,0 1-1568,0-2-512,4-2 576,8-4 416</inkml:trace>
          <inkml:trace contextRef="#ctx0" brushRef="#br0" timeOffset="635">16626 11961 6912,'-30'10'2624,"22"-3"-1408,0-4-1504,8 4 448,0 0-448,0 0-128,-4-1-992,-3 1-416</inkml:trace>
          <inkml:trace contextRef="#ctx0" brushRef="#br0" timeOffset="814">16542 12200 5632,'-23'0'2112,"26"7"-1152,1 0-2528,8-4-320,-1 1-128,0-1 128</inkml:trace>
          <inkml:trace contextRef="#ctx0" brushRef="#br0" timeOffset="1100">16522 12375 7808,'-3'20'2976,"18"11"-1600,-19-14-3072,12-10-192,0 0-1056,4-1-256</inkml:trace>
          <inkml:trace contextRef="#ctx0" brushRef="#br0" timeOffset="1253">16592 12512 5888,'-12'7'2176,"12"0"-1152,0 3-1184,5-3 320,-2-1-800,1 1-288,0 0-1376,0 0-576</inkml:trace>
          <inkml:trace contextRef="#ctx0" brushRef="#br0" timeOffset="1254">16573 12670 6528,'-13'5'2464,"17"0"-1344,-4 12-1312,0-10 384,0-1-992,5-2-256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50.098"/>
    </inkml:context>
    <inkml:brush xml:id="br0">
      <inkml:brushProperty name="width" value="0.025" units="cm"/>
      <inkml:brushProperty name="height" value="0.025" units="cm"/>
    </inkml:brush>
  </inkml:definitions>
  <inkml:traceGroup>
    <inkml:annotationXML>
      <emma:emma xmlns:emma="http://www.w3.org/2003/04/emma" version="1.0">
        <emma:interpretation id="{93363E03-B996-4220-8FD5-77E427308A29}" emma:medium="tactile" emma:mode="ink">
          <msink:context xmlns:msink="http://schemas.microsoft.com/ink/2010/main" type="inkDrawing" rotatedBoundingBox="15278,11431 18479,12604 17410,15521 14209,14347" hotPoints="17946,13528 16344,15130 14742,13528 16344,11927" semanticType="enclosure" shapeName="Circle">
            <msink:sourceLink direction="with" ref="{02D15AAE-B6BF-4A02-81DB-C513E0CEB5C5}"/>
            <msink:sourceLink direction="with" ref="{4878E743-C463-4417-9216-9FB6A06CEA2B}"/>
            <msink:sourceLink direction="with" ref="{640A88EB-1DE0-446E-8F91-017C8D4A32C1}"/>
            <msink:sourceLink direction="with" ref="{0751188C-38EA-44EE-ABC9-5527E6273DC3}"/>
          </msink:context>
        </emma:interpretation>
      </emma:emma>
    </inkml:annotationXML>
    <inkml:trace contextRef="#ctx0" brushRef="#br0">15183 11872 2432,'-9'-4'960,"9"4"-512,4 0-544,-4 0 256,0 0-64,0 0 96,0 0 96,0 0 64,0 0-32,0 0-32,0 0 32,8 4 32,-8-4-32,4 4-32,-4-4-96,4 2-32,-4-2 32,0 0 32,4 3-96,-1 2-32,1-3 32,1-2 64,-5 0 32,3 0-32,-3 0-32,4 0-96,0 0 32,-1-2-64,-3 2 64,4 0-64,-4 0 64,5-5-64,-5 5 64,0 0 0,0 0 32,0-3-64,0 3-64,0 0 32,0 0-32,0 0 0,0 0 0,0 0 0,0 0 64,0 0-32,0 0 64,0 0-64,0 0 64,0 0-64,0 0-32,0-2 32,0 2 32,0 0-96,0 0 0,0 0 32,0 0 0,0 0 0,0 0 64,0-8-96,0 8-64,0 0 128,0-6-32,0-2 96,0 6-128,0-3 0,0 2 32,0 1 64,0 7-96,0-8 0,0 1 32,0-3 64,0 12 32,0-9 96,0-3-96,0 2 0,0-1-32,0 1-64,0 3 32,0-3-128,0 3 0,0-7 128,0 7 32,0-7-96,0 7-32,0 0 32,0 0 0,0-7 32,0 7 64,0 0-32,0 0 64,0-3-64,0 3-32,0-4 32,0 1-32,0-2 0,0 3 64,0 2-32,0 0-160,4-3 0,-4 3 128,0 0 64,0 0 0,0 0-64,0 5 32,0-7 32,0 2-96,0-3 0,3-1 32,1-3 64,-4 7 32,0 0 32,0-3-64,0 3-64,0 0 96,0 0 0,4-3-128,-4 3 32,0 0 0,0-4 64,0 4-32,0-3-32,3-2-64,-3 5 32,0-2 96,0 2 32,0 0 32,0 0 0,0 0 0,0 0 0,0 0-160,0 0 32,0 0 0,0 0 0,0-3 0,0-2 64,0 3-32,0 2-32,0 0 32,4 0-32,-4 0 64,0 0 32,0 0-32,0 0-64,0 0 96,5-4 0,-5 4-32,0 0-64,0 0 32,0-4 32,0 4-32,0 0 64,0-2-64,0-2 64,0 4-64,0 0-32,0 0 32,0-4-32,0 4 64,0-4 96,0 4 0,0-2 0,0 2-32,0-3 0,0 3 0,0-5 0,0 3-64,0-2-64,0 0 96,0 2 64,0 2-64,0-4-64,0 4 0,0-4-32,-5 0 64,5 4 32,0-2-32,0-2 32,0 4 0,0-4 96,-4 2-160,4 2-32,-3 0 0,3-5 64,0 2-32,0 3-32,0 0-64,0 0 32,0 0 32,0 0 0,0 0 0,0 0 64,0 0-32,0 0-32,0 0-64,0 0 32,0 0 32,0 0 0,0 0 0,0 0 0,0-4 0,0 4 64,0 0 32,0 0 32,0-2-64,0 2 32,0 0-64,0 0-32,0 0 32,0 0 32,0 0-96,0 0 0,0 0 32,0 0 64,0 0-32,0 0 64,0 0 0,0 0 96,0-4-96,0 4 0,0 0 32,-4 0 0,4 0-64,-4 0-64,1 0 32,3 0-32,0 0 0,0 0 63,0 0-94,-4 0-1,4 0 32,-5 0 0,5 0 63,-4 0 97,1 0-64,-1 0-64,4 0 0,0 0-32,0 0 0,-4 0 64,4 0-32,0 0-32,-3 4 32,-2-4-32,1 2 0,1 2 64,-1-1 32,0 2 32,0-3-64,-4 2-64,1 2 32,-1 2 32,1-2-32,-2 4 64,-5 0-64,-6 2 64,4-2-64,1 7-32,0 3 32,0 4 32,-1-3-32,-4-1-32,2 0 32,2 2-32,0-2 64,1 1 32,1-2-128,-2-1-32,0 6 32,1 7 64,-1-1 0,5-1 64,-1-3-128,1 4-64,-5 4 64,5 2 64,-1 4 0,4 8-32,1-4-64,-5 5 32,8-5 96,-7 1 32,4-1-128,-2 4-32,9 0 32,-3 3 0,6 0 32,1 5 0,1 5-96,-3-2 64,7-5 32,-2 1 64,2-1-32,2 5 64,0-1-64,1 0-32,3-2-64,4 4-32,5 6 64,2-4 64,1-4 0,4 6-32,7-6-64,-3-6 32,4-2 32,0-1 64,-1-5-32,16 1-32,-4-3 32,4 2-32,3 0 64,9-6 32,3-4 32,1-4 0,3 2-64,3-8-64,1-7 32,4-4 32,12-2-32,-5-1-32,-3-7-64,-1 1 32,2-4 96,2-4 96,-3-3-128,8-6-32,-1-8 64,-8-2 32,9-9-32,-8 6 32,-1-6-128,-3 1-64,3-3 64,-6 0 64,-5-1 64,-3-5 96,-2-5-96,2 1 0,-9-7-96,4-5-32,-11 2 96,0-4 32,-4-3-32,4 6 32,-4-7-64,-3 4 64,-4 0-64,-9 4-32,4-19 96,-11 0 0,-4 9-32,-7 3 32,-5-2-64,-7 13 64,-4-2 0,0 1 32,-4 2-64,-3-2 32,-2 0-128,2-3-64,-4-4 128,0 0 32,-1-1-96,-8 0-32,-7 11 96,5-3 32,-1-3 0,-1 5-64,-3 5-64,-1 6 32,-1 1 32,-3-7 64,2-5-32,-5 5-32,-8 6 32,9 1-32,0-4 0,3 7 0,-4 2 0,0 2 0,5 2 0,-6 1 0,-2 2 0,0-4 0,-5 0 0,4 7 0,-2 0-96,3 5 0,-9 4 64,-3-1 64,3 0-64,6 4 0,-2 3 32,0 4 0,-2-1 0,-2 1 0,1 0 0,-1-1 64,2-4-96,-2 3 0,6 0 32,-6 3 64,-7-5-96,8 4-64,-1-1 64,9 1 0,-1 3 32,-6 0 0,-5 3 0,3 1 0,2-4 0,-2 3 0,4 0 0,2 1 0,5-2 0,-2-2 0,-5 5 0,5-2 0,3-1 0,4 3 0,1-2-96,-1 4 64,4 3 32,-7-3 0,-5 3 0,1 2 64,2 8-96,2-4 0,-4 4-32,7 2 0,3-6 0,6 2-64,-1-4-256,3-1-96,4-4-672,5 3-223,0-2-897,-24 0-2912</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8.381"/>
    </inkml:context>
    <inkml:brush xml:id="br0">
      <inkml:brushProperty name="width" value="0.025" units="cm"/>
      <inkml:brushProperty name="height" value="0.025" units="cm"/>
    </inkml:brush>
  </inkml:definitions>
  <inkml:traceGroup>
    <inkml:annotationXML>
      <emma:emma xmlns:emma="http://www.w3.org/2003/04/emma" version="1.0">
        <emma:interpretation id="{977E5F04-6EE0-4A9C-8BED-386B698784A7}" emma:medium="tactile" emma:mode="ink">
          <msink:context xmlns:msink="http://schemas.microsoft.com/ink/2010/main" type="inkDrawing" rotatedBoundingBox="4296,8479 4508,8244 4597,8325 4386,8560" semanticType="callout" shapeName="Other">
            <msink:sourceLink direction="from" ref="{1D3E237B-A7F0-4BB5-AE31-B8FCDC7D4DF8}"/>
            <msink:sourceLink direction="to" ref="{1D3E237B-A7F0-4BB5-AE31-B8FCDC7D4DF8}"/>
          </msink:context>
        </emma:interpretation>
      </emma:emma>
    </inkml:annotationXML>
    <inkml:trace contextRef="#ctx0" brushRef="#br0">4618 7594 3840,'-4'0'1472,"4"0"-768,-4 6-608,4 1 384,-5 0-224,3 7 0,-3-4-192,1 0-64,1 0 0,-1-2 0,0-2 0,4-2 192,0-4 192,-5-4 0,5 2 96,0-6-128,-2 2 32,-3-2 64,1 1 96,-10 2 0,1 5-32,-6 5-192,0 6-128,-4 7-96,0 2 0,3 16-128,6-4-64,5-5 64,5-3 0,4-7-64,9-3 0,6-6-800,12-8-288,0-12-1792</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6.615"/>
    </inkml:context>
    <inkml:brush xml:id="br0">
      <inkml:brushProperty name="width" value="0.025" units="cm"/>
      <inkml:brushProperty name="height" value="0.025" units="cm"/>
    </inkml:brush>
  </inkml:definitions>
  <inkml:traceGroup>
    <inkml:annotationXML>
      <emma:emma xmlns:emma="http://www.w3.org/2003/04/emma" version="1.0">
        <emma:interpretation id="{3AD00929-8854-4521-9746-437AE6A6AD0C}" emma:medium="tactile" emma:mode="ink">
          <msink:context xmlns:msink="http://schemas.microsoft.com/ink/2010/main" type="inkDrawing" rotatedBoundingBox="1846,8446 6851,8045 6869,8271 1864,8671" semanticType="underline" shapeName="Other">
            <msink:destinationLink direction="to" ref="{FBDC51FE-2FCD-421A-9D24-7B8C20E2FDAB}"/>
          </msink:context>
        </emma:interpretation>
      </emma:emma>
    </inkml:annotationXML>
    <inkml:trace contextRef="#ctx0" brushRef="#br0">2020 7976 3456,'-26'-10'1312,"18"6"-704,0 2-640,5-2 288,-2-2-160,1-2-64,-2 6 64,-4-6 0,4 2 32,-3-2 64,6 1-32,-1 2 0,4 0-96,7 2 32,6-1 128,5 1 128,14-4-192,10 0 192,8 1 64,16 2 0,6-11 0,10-4-96,26 4-32,-4-1-96,10-2 32,2 6-64,10-6 0,10 2-32,6-6 64,4-2 96,16 1 64,-12-1-32,12 3-32,4-3-160,-4 6-32,-4 8 32,-5 0 0,-10 4 64,3-2 96,-11 6-128,-1 2-32,-3 0-64,8-4 32,-8 8 0,-5-2 32,-6 2-160,0-4 32,6 0 0,-10 4 0,14 2-96,-10 2 64,-16-6 96,-8 2 32,-7 0-128,-12-2-32,1-2-64,-12 0 96,-14-2-288,-5-2-96,-8-6-1184,-9-8-576,-6-16-832</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4.316"/>
    </inkml:context>
    <inkml:brush xml:id="br0">
      <inkml:brushProperty name="width" value="0.025" units="cm"/>
      <inkml:brushProperty name="height" value="0.025" units="cm"/>
    </inkml:brush>
  </inkml:definitions>
  <inkml:traceGroup>
    <inkml:annotationXML>
      <emma:emma xmlns:emma="http://www.w3.org/2003/04/emma" version="1.0">
        <emma:interpretation id="{C0D99454-AC4D-49EF-83D3-3DB3C4E28E18}" emma:medium="tactile" emma:mode="ink">
          <msink:context xmlns:msink="http://schemas.microsoft.com/ink/2010/main" type="writingRegion" rotatedBoundingBox="3333,11567 3753,12657 3161,12885 2741,11795"/>
        </emma:interpretation>
      </emma:emma>
    </inkml:annotationXML>
    <inkml:traceGroup>
      <inkml:annotationXML>
        <emma:emma xmlns:emma="http://www.w3.org/2003/04/emma" version="1.0">
          <emma:interpretation id="{696D1227-5C7F-4FE3-894D-2F73930B414F}" emma:medium="tactile" emma:mode="ink">
            <msink:context xmlns:msink="http://schemas.microsoft.com/ink/2010/main" type="paragraph" rotatedBoundingBox="3333,11567 3753,12657 3161,12885 2741,11795" alignmentLevel="1"/>
          </emma:interpretation>
        </emma:emma>
      </inkml:annotationXML>
      <inkml:traceGroup>
        <inkml:annotationXML>
          <emma:emma xmlns:emma="http://www.w3.org/2003/04/emma" version="1.0">
            <emma:interpretation id="{A8E0E66E-DF37-406F-A3EF-BF90AEA169B1}" emma:medium="tactile" emma:mode="ink">
              <msink:context xmlns:msink="http://schemas.microsoft.com/ink/2010/main" type="line" rotatedBoundingBox="3333,11567 3753,12657 3161,12885 2741,11795"/>
            </emma:interpretation>
          </emma:emma>
        </inkml:annotationXML>
        <inkml:traceGroup>
          <inkml:annotationXML>
            <emma:emma xmlns:emma="http://www.w3.org/2003/04/emma" version="1.0">
              <emma:interpretation id="{C47AE91B-4D0D-4235-AAA2-6F8C265538AB}" emma:medium="tactile" emma:mode="ink">
                <msink:context xmlns:msink="http://schemas.microsoft.com/ink/2010/main" type="inkWord" rotatedBoundingBox="3333,11567 3753,12657 3161,12885 2741,11795">
                  <msink:destinationLink direction="from" ref="{6300D505-1D00-4BA6-9853-842EFAF9F52E}"/>
                  <msink:destinationLink direction="to" ref="{7455F8A3-0C22-4C6F-80D8-1902C6C398A0}"/>
                  <msink:destinationLink direction="from" ref="{7455F8A3-0C22-4C6F-80D8-1902C6C398A0}"/>
                  <msink:destinationLink direction="with" ref="{F2C2FFAC-536E-4203-9504-46421B76F7DE}"/>
                  <msink:destinationLink direction="with" ref="{BA9D1897-02B9-4BEE-84AC-EF452729647E}"/>
                  <msink:destinationLink direction="with" ref="{F8BAF5A1-90B3-430C-A600-A696748A0E3D}"/>
                  <msink:destinationLink direction="with" ref="{1A28EF5D-8CD8-48D6-89FA-72780EA2F3A9}"/>
                </msink:context>
              </emma:interpretation>
              <emma:one-of disjunction-type="recognition" id="oneOf0">
                <emma:interpretation id="interp0" emma:lang="en-US" emma:confidence="0">
                  <emma:literal>08</emma:literal>
                </emma:interpretation>
                <emma:interpretation id="interp1" emma:lang="en-US" emma:confidence="0">
                  <emma:literal>098</emma:literal>
                </emma:interpretation>
                <emma:interpretation id="interp2" emma:lang="en-US" emma:confidence="0">
                  <emma:literal>898</emma:literal>
                </emma:interpretation>
                <emma:interpretation id="interp3" emma:lang="en-US" emma:confidence="0">
                  <emma:literal>088</emma:literal>
                </emma:interpretation>
                <emma:interpretation id="interp4" emma:lang="en-US" emma:confidence="0">
                  <emma:literal>0198</emma:literal>
                </emma:interpretation>
              </emma:one-of>
            </emma:emma>
          </inkml:annotationXML>
          <inkml:trace contextRef="#ctx0" brushRef="#br0">3258 10992 7168,'-49'10'2720,"37"7"-1472,1 17-1536,7-13 384,1 7-224,3 16 96,0 1 0,7-8 96,0-3-32,4-6-32,2-8 32,6-2-32,8-8 64,0-10 160,0-8 192,4-8-160,-1-12-64,1-3-32,-8-3 32,-1 0-96,-6-3-64,-7 5 192,-9-2 96,-9 8-160,-7-2-96,-11 4-320,-14 3-96,-10 11-1568,-6 7-672,-24-11-352</inkml:trace>
          <inkml:trace contextRef="#ctx0" brushRef="#br0" timeOffset="-450">3017 11437 8704,'-20'10'3232,"17"-3"-1728,15 23-1952,-6-9 448,3-1-128,-2 4 128,5 3 96,-1 1 32,0 0-64,1-4-64,-4-4 32,0 1-672,-8 6-1568,-4 3-96,-11 2-512</inkml:trace>
          <inkml:trace contextRef="#ctx0" brushRef="#br0" timeOffset="108876">3709 11888 4224,'-7'-10'1568,"3"-10"-832,-1 6-640,1 12 320,1 2-128,-1 0 64,-3 10-128,-2 2-128,2 0 160,-4-2 64,-1 2 32,-3 6 32,-1-4-128,1 2-96,3 2-160,5-4 0,-2-4-64,5 0 0,1-3 64,3 0 64,3-7-96,6 0 0,-2-4 96,4-2 32,1-5 96,0 1 32,0-7-192,-5 4 0,1-8 96,0 1 64,-8-9 416,0 10-192,-5 1 0,2 4-96,-9 8-32,0 6-160,-3 10-96,0 0 0,0 4-32,-5 6 0,1 0 0,-1 4-96,5 0 64,1 1 32,5-1 0,2-4-96,3 1 64,4-3 32,4-6 0,3 2 0,4-4 64,1-10-96,3 0 0,1-10 32,4-4 64,-2-3-32,-2 0-32,0-3 32,-5-1 32,1-2-32,-5-5-32,1-2 96,-8 1 0,0 10 32,-4 1 0,0 4-64,-3 4-64,-9 10 32,0 4-32,2 9-96,-2 4 64,1 1 32,-1 2 0,5 0 0,-1 2 0,4-2-96,5 0 64,-1-6-32,4 0 0,4-1 64,3-3 64,2-3-32,2-3-32,-4-4 32,4-7-32,1 0 0,-1-3 64,2 0 32,-6-4 32,0-3 64,-7 0 32,0 3-32,-7-6-32,0 2-32,-6 4 0,2 4-64,-5 8 32,2 2-64,-6 5 64,-3 2-128,1 7-64,-6 6 64,1 2 0,0-2-64,7 11 64,13-4-32,3-3 0,8-6 64,3-2 0,5-2 0,4-8 0,6-2 0,2-8 0,-1-6 0,4-2 0,5-2-1216,-3-4-448,3-3-1920</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069"/>
    </inkml:context>
    <inkml:brush xml:id="br0">
      <inkml:brushProperty name="width" value="0.025" units="cm"/>
      <inkml:brushProperty name="height" value="0.025" units="cm"/>
    </inkml:brush>
  </inkml:definitions>
  <inkml:traceGroup>
    <inkml:annotationXML>
      <emma:emma xmlns:emma="http://www.w3.org/2003/04/emma" version="1.0">
        <emma:interpretation id="{9BC3455E-3617-4125-878B-D7F6D8E5538D}" emma:medium="tactile" emma:mode="ink">
          <msink:context xmlns:msink="http://schemas.microsoft.com/ink/2010/main" type="inkDrawing" rotatedBoundingBox="11158,8014 11301,8308 11254,8331 11111,8037" semanticType="callout" shapeName="Other">
            <msink:sourceLink direction="from" ref="{14DCF572-DEBC-4B13-BFEF-754956BA9019}"/>
            <msink:sourceLink direction="to" ref="{14DCF572-DEBC-4B13-BFEF-754956BA9019}"/>
          </msink:context>
        </emma:interpretation>
      </emma:emma>
    </inkml:annotationXML>
    <inkml:trace contextRef="#ctx0" brushRef="#br0">11209 7366 6016,'-27'-11'2272,"27"5"-1216,0 6-1248,8-4 1440,0 4-576,-2-3-128,4-1-192,-4 1-384,6 10 32,-4 6-32,0 4 32,0 11-96,-1 6 64,0 0-128,6 1-32,-2-1-480,5-4-192,-2-2-1408,2-8-1216,-4-5 1120</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419"/>
    </inkml:context>
    <inkml:brush xml:id="br0">
      <inkml:brushProperty name="width" value="0.025" units="cm"/>
      <inkml:brushProperty name="height" value="0.025" units="cm"/>
    </inkml:brush>
  </inkml:definitions>
  <inkml:traceGroup>
    <inkml:annotationXML>
      <emma:emma xmlns:emma="http://www.w3.org/2003/04/emma" version="1.0">
        <emma:interpretation id="{14DCF572-DEBC-4B13-BFEF-754956BA9019}" emma:medium="tactile" emma:mode="ink">
          <msink:context xmlns:msink="http://schemas.microsoft.com/ink/2010/main" type="inkDrawing" rotatedBoundingBox="11059,8652 11523,7864 11613,7917 11150,8706" semanticType="callout" shapeName="Other">
            <msink:destinationLink direction="from" ref="{9BC3455E-3617-4125-878B-D7F6D8E5538D}"/>
            <msink:destinationLink direction="to" ref="{9BC3455E-3617-4125-878B-D7F6D8E5538D}"/>
          </msink:context>
        </emma:interpretation>
      </emma:emma>
    </inkml:annotationXML>
    <inkml:trace contextRef="#ctx0" brushRef="#br0">11656 7218 5504,'-5'-3'2112,"10"3"-1152,-10 0-768,5 0 544,0 3-160,-7 11 32,-4-4 224,-16 7 128,-5 10-512,-10 7 32,-8 18 32,5 16-192,-2 24-96,1 8-224,4 7 0,8-9-928,7-1-320,4-12-2496</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3.368"/>
    </inkml:context>
    <inkml:brush xml:id="br0">
      <inkml:brushProperty name="width" value="0.025" units="cm"/>
      <inkml:brushProperty name="height" value="0.025" units="cm"/>
    </inkml:brush>
  </inkml:definitions>
  <inkml:traceGroup>
    <inkml:annotationXML>
      <emma:emma xmlns:emma="http://www.w3.org/2003/04/emma" version="1.0">
        <emma:interpretation id="{6FE880F2-5F67-4392-A676-269F3754A9F5}" emma:medium="tactile" emma:mode="ink">
          <msink:context xmlns:msink="http://schemas.microsoft.com/ink/2010/main" type="inkDrawing" rotatedBoundingBox="18516,4715 22676,8062 20551,10704 16391,7356" hotPoints="21480,7133 21731,9474 17803,8224 17552,5883" semanticType="enclosure" shapeName="Parallelogram">
            <msink:sourceLink direction="with" ref="{4DA2197F-090D-4146-941E-6B0D1A24F304}"/>
            <msink:sourceLink direction="with" ref="{C4D7AD77-68D1-4312-92FA-20C81178B4AB}"/>
          </msink:context>
        </emma:interpretation>
      </emma:emma>
    </inkml:annotationXML>
    <inkml:trace contextRef="#ctx0" brushRef="#br0">19299 6398 2944,'4'-2'1120,"-4"2"-576,5 0-576,-5 0 288,0 0 32,0 0 64,0 0 32,0 0 0,4 2 0,-2 3 64,2-2 64,1-1 64,-2 6-320,1-4 0,0 3 64,-1 3-128,2-3-32,-1 3-64,0 3-96,-1 1 96,1 3 0,3 0 96,-3 0 96,5 7-64,-2 10 32,1-2-32,-4-2 96,0 1-160,-2 0-96,-2-1 32,0 4 0,5 0-32,-1-2 32,3-1 0,2-4 96,-2 1-96,1-2 0,4 6-32,0-1-64,-6 3 32,3 3 32,-2 7-32,0-2 64,2-2-64,-2-1 64,2-4-64,-7 4-32,2 2 32,0-2 32,-4-2-96,0 1 0,0-1 32,0 2 64,0-3-32,0 8 64,0 5-128,0-8 0,0-3 32,-4-4 0,4 0 0,0 1 64,-4-5 32,4 11 32,-2-7-224,2-2 0,0-2 32,0-2 96,0-1 0,0-2-32,0-1 32,0-2-32,0 0 0,0-2 0,0 4 0,0-4 64,0 4-96,0 0-64,0 8 64,2-6 0,2-2 96,-4 1 96,0-6-224,0 3 0,0-5 0,0 0 96,0-4 64,0 1 32,0 1-64,0-5 32,0 0 128,0 0 192,-4-4-224,4 2-32,0-2-96,0 0-64,0-2 32,0 0-32,0-4 0,0 4 0,0-4 0,0 0 64,0 0 96,4 10-128,0-3-96,0-12 96,-4 5 32,4 8 0,4-6-64,0 3-64,-2-2 32,3 1 32,2-2 0,1 2 0,4-4 0,2 0 64,6 0 32,10 0-32,0 0 32,2-4-64,2 8-32,5-8 32,2 8-32,1-4 64,1 0 32,-1-6-32,1 6-64,-2-7 32,2 2 32,-1 3-32,4 2-32,0 0-64,-4 0 32,1 0 96,-6 0 32,11-8-128,-7 6 32,1 2 0,1-4 0,-1 4 0,0 0 64,-3 0-32,2 0-32,5 0 96,-3 4 0,-2-4-32,-1 0-64,-6 0 32,4 0-32,1-4 0,-4 0 64,-5 2-32,0-2-32,2 0 32,-2 4-32,0 0 0,2 0 64,-2-4-96,4 4-64,-2-2-32,-2 2 96,0-4 64,2 4 128,-7 0-64,2 0-64,-7 0 0,-2 0-32,5-4 0,-7 4 64,-1 0 32,-7 0 96,0 0 31,-5-2 33,0-2-64,-3 0-32,0 2-96,0-2 32,0-10 0,-8-2 96,4-16 32,0-6 32,-4-2 0,0-6 0,0 2 64,1 0-224,-1-2-64,-3-4-32,-2-2 64,2 1-96,3-10 0,-4-5 96,4-2 96,-2 0-64,1 2-64,-4 2 64,3-4 0,-2 2 96,-3 6 96,-2-10-192,6 8-64,0 4-32,-1 0 0,-4 4-96,0 6 64,1 3 32,2 4 0,-2-3 0,0 6 0,-1 0 0,6 0 0,-6 8 0,4-1 0,0-6 0,0-1 64,0 3-96,0 6 0,1-3-32,2 1 0,3 1 64,-2-1 0,0 3-96,0 0 64,0 6 32,0 0 64,0 5-96,1 0 0,-2-7-32,1 6 0,2 6 64,-3 0 64,1-4-32,-3 2-32,-1 0-64,0 7 32,-3 2-32,-5-3-64,1 1 96,-4 4 0,-1-3-64,-3 1 64,-8 5 32,1 5 0,-5-3-96,1 5 0,-2 0 64,-10 1 0,1-6-64,-6 8 64,-3-2 96,1-2 32,2 2-128,-7-6 32,4 6 0,0-2 0,-4-2 0,8-2 0,-4 2 0,4 0 64,1 0-96,-1-2 0,0 2 32,1 2 0,5 2-96,-10-1 0,-4 0 64,8 0 64,8 3-64,0-7 0,0 1 32,4-4 0,-6 3 0,6 4 0,0-4-96,4 1 64,2-1 32,1 4 0,4-4 0,0 1 0,4-1-224,5 0 0,-2 1-192,4-1-64,0 2-224,5-5-95,0 0-97,-1-5 64,-3 2-288,4-1-96,-1-2-640,8-5-256</inkml:trace>
    <inkml:trace contextRef="#ctx0" brushRef="#br0" timeOffset="-3418">17705 5187 2816,'-7'-4'1056,"7"4"-576,0-13-352,-8 16 320,5-3-64,6-3 96,-3-1 96,-3 1 32,-1 3 96,-1 0 32,1 0-320,1 0-160,3 0-160,0 3 0,7 4 0,-2 3-32,-1 2 32,-8-2 64,-1 0 128,10 4-64,-10 6 32,1 1-96,1 6 64,6 0-64,1 10 64,1 9-128,-1-5 0,-1-1 96,1 1 32,0-3 32,-4 4 64,7 2-160,-7-7-32,9 1-64,-2-1 32,-3 2-64,4 2 64,-4-7-128,-1 7 0,1 6 32,0-3 0,0-2 192,-1-4 128,-3-1-160,0-3-32,0 12-64,0-9-64,0 0 32,0-2-32,0-1 0,5 1 64,-1-1-32,-1 0 64,1-4 64,0 4 64,0 11-96,-1-8-32,-3 2-32,5-5 32,-1 0-64,-4-4 64,3 4-64,1-3-32,-4 1 32,4-5 32,-4-3-32,0-4-32,0 1 32,3 3-32,-3-1 64,0 1 32,0 1-128,0 6 32,0-4 0,0 7 0,0 3 0,0-3 64,0-3-32,0 1-32,0-5 96,0 0 64,0 0-64,0-3 0,0 4-96,0 0-32,0-4 32,0-4 64,0 1-32,0-1 64,0-3-64,0 3 64,0 1-128,0-1 0,0 1 96,0-1 32,0 5 32,0-5 63,0-3-31,0-3 64,0 0-128,0-4 0,0 0-32,0 0-64,0 1 96,0-5 0,0-6 32,0 0 0,0 0 0,0 0 0,0 0 0,0 0-64,0 0 32,0 0-128,0 0-64,0 0 64,0 0 64,0 0 0,0 0-32,0 0 32,0 0-32,0 0-96,0 0 64,0 0 32,0 0 0,0 0 64,0 0 32,4 0-32,5 0 32,-2 0-64,4 0-32,1 0-64,3 0-32,1 0 128,3 0 32,0 0-96,9 4 32,3-1 0,-1-3 0,1 0 0,-1 0 0,1 7-96,0-7 64,8-3 96,-1-1 32,-6 4-128,-2 0-32,1 0 32,-1 0 0,1 0-64,3 0 64,2 0 96,-2 0 96,1 4-64,4 6 0,-5-3-32,0-4-64,2 0 96,-2 1 0,-3-4-32,-1 0-64,6 3 32,-2 2-32,0-5-96,-3-8 64,3 1 32,2 4 0,-2-1 0,0 1 64,2 3-96,-6 0 0,5 7 32,-1-1 0,2-2 0,-6-1 64,1 2-32,-4-3-32,0 8 32,-4-10-32,0 10 0,-3-5 64,7 5-32,-9-3-32,9 0 32,-4-2-32,-3 0 0,-2 2 0,-2-4 0,0 1-96,-1-4 64,1 3 32,0 0 0,-2 1 64,2-1 32,3 4-128,0-4-32,4 1 32,-8-1 64,1-3 0,-5 4-32,1-4 32,3 0 32,-3 3-96,-1-3-64,-2 0 128,-2 0 32,4-3 0,-2-1 32,-2 1-128,1-1 0,0 4 96,-1-3 32,-7 3-32,4-3 32,0-1-64,0 1-32,-4 3-64,3-4 32,-3 4 96,0-3 32,0 0-32,0-1-64,0-3 32,0-1-32,0-4 64,-3-5-32,3-1 64,-4 1 0,4-4 96,-4-2-32,0-5 0,4-2 32,-7-1 32,-1 4-192,0-5 0,-3-5-32,-1-1 64,1 1 32,-1-9 32,1-5-64,-2-10-64,6 3 96,0-1 0,3 5-32,-1 3-64,3-7 32,2-1-32,-5-2 0,1-7 64,-3-5-96,-2 2 0,-2-1 32,-5 6 64,2 12-32,1-4 64,2 2-128,0 12-64,3 0 64,0 3 0,1-10 32,0-3 0,-2 1 0,2 6 64,-2 1-32,2 2-32,-1 7-64,1 3 32,0-4 32,-2-4 0,2 5 0,-2 6 0,2 4-96,0 0 64,3-4 32,0 4 0,-1 0 0,5-19 0,-2 9 0,2 0 0,-5-1 0,5 4 64,0-1-32,-4 4-32,1 4 32,-5 0-32,0 3-96,4 4 64,0-1 32,1 1 0,-1-2 0,4 10 0,0-5-96,-4 2 64,1 5 32,-2-4 0,5 4 0,-4 0 64,0-1-96,-3 5-64,3-1 64,-4 3 64,4 1-64,-3 3 0,-1 0 32,0 0 0,-3 0-96,-5 3 64,-2 1 32,-9 3 0,-4-1 0,-4 1 0,-3 4-96,-5-5 64,-4 8 32,6-4 0,-6 4-96,-3-4 64,1 0 32,-1-3 0,-2 1 0,-2-1 0,5-2 0,3 0 0,-4-3-96,8 3 64,-1-5 32,5 0 64,3 0-32,4 0 64,-3 0-64,-5-5-32,8 5 32,-3 0-32,3 0-96,-3 0 0,2 0 64,5 0 0,-4 0 96,1 5 32,3-2-192,0-3 0,4 0 96,-1 2 64,1-2-160,1 5 0,-1-5-608,3 0-192,1 0-448,-1 0-191,5 0-673,-1-10-256,2-7-1248</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4.633"/>
    </inkml:context>
    <inkml:brush xml:id="br0">
      <inkml:brushProperty name="width" value="0.025" units="cm"/>
      <inkml:brushProperty name="height" value="0.025" units="cm"/>
    </inkml:brush>
  </inkml:definitions>
  <inkml:traceGroup>
    <inkml:annotationXML>
      <emma:emma xmlns:emma="http://www.w3.org/2003/04/emma" version="1.0">
        <emma:interpretation id="{F6DF7ADB-CABB-44FC-8AB8-85DBEEA46ECE}" emma:medium="tactile" emma:mode="ink">
          <msink:context xmlns:msink="http://schemas.microsoft.com/ink/2010/main" type="inkDrawing" rotatedBoundingBox="17761,5791 23815,5349 23858,5940 17804,6382" semanticType="callout" shapeName="Other">
            <msink:sourceLink direction="to" ref="{396BA970-042C-48CD-9259-2671DB3517A3}"/>
            <msink:sourceLink direction="to" ref="{E8D74B19-97B2-47EB-B162-657C1106CC2B}"/>
          </msink:context>
        </emma:interpretation>
      </emma:emma>
    </inkml:annotationXML>
    <inkml:trace contextRef="#ctx0" brushRef="#br0">17993 5368 3328,'-18'-12'1312,"14"4"-704,-8-2-448,8 6 352,-3 2-224,-6-3-32,-1 2-192,-2 1-64,0 2 0,5-5 0,0 2 0,2-1 128,2 2 160,3-2 32,1 0 128,3 2-96,3-3 32,8 2-224,5 3-32,4 0-64,7 0-64,7 0-64,4 0-32,9 3 128,6-3 32,5 0-96,8-3 32,6 1 64,14-3 96,2 2 0,9-1 0,2-2-96,5-1 32,8-3-64,-1-1 64,5 1-64,-4 0-32,-1 3 32,1-3 32,-1 0 32,-2-1 32,-1 1-64,-4 0 32,-5 0-64,5 2-32,-3 2 32,-8-2 32,-1 2-32,-1 0-32,-1 1 32,-6 2-32,4-1 64,-7 1 32,-4 0-32,1 3-64,-1-4 32,0 2 32,0-3-96,-1 2 0,1 1 96,0-3 32,0 2-128,8-1 32,-4 1 0,3-4 64,-3 0-96,-4 1 0,0-1 32,0 3 64,1 1-96,-1 0 0,0-1 32,4 1 0,-1-7 0,5 3 64,-4 3-96,-4-2 0,4 2 32,-8-9 0,1 2 0,-6 3 0,-3 2 0,5 0 64,-4-2-32,-5 6-32,-3-2 32,-1 0-32,1 4 0,-8 0 0,-3-10-96,-6 4 64,-1 8 32,-6-9 64,-2 2-32,-10 0 64,1 2-64,-7-1 64,2 1-128,-6 3 0,0 0 32,0-3 64,-5-1-32,2 2-32,-2-3 32,0 2-32,-3 1-96,0-3 64,-4 2 96,0-1 32,-4 1-32,0-4 32,-3 0-128,0 0 0,-6 1 224,1-6 128,-3 2-32,-8 0 64,4 1-192,-5-1-32,-1-5 64,-18 1 96,0 2 0,1-2 64,3 4-192,-4 2-32,9 1-128,3 7-96,4 0 64,8 0 64,8 0-160,11 0-32,11 7-32,5 1 128,7 6 32,4-2 32,7 6-160,4-2 32,5 2 0,0-2 64,2-1 32,2-2 32,-1 11-96,1-2 64,-9 4 32,-4-6 64,-7 2-32,0-6-32,-7 2 32,-5-1-32,-12 0 0,-3 3 0,-6 1 0,-6-1 0,-8 7 0,-2 1 64,-1-4-736,-4 0-256,0 0-960,3 2-320,1 6-320</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843"/>
    </inkml:context>
    <inkml:brush xml:id="br0">
      <inkml:brushProperty name="width" value="0.025" units="cm"/>
      <inkml:brushProperty name="height" value="0.025" units="cm"/>
    </inkml:brush>
  </inkml:definitions>
  <inkml:traceGroup>
    <inkml:annotationXML>
      <emma:emma xmlns:emma="http://www.w3.org/2003/04/emma" version="1.0">
        <emma:interpretation id="{B7CDA351-2D6D-403F-BD7E-2147EE207E6B}" emma:medium="tactile" emma:mode="ink">
          <msink:context xmlns:msink="http://schemas.microsoft.com/ink/2010/main" type="writingRegion" rotatedBoundingBox="14303,7662 17620,7662 17620,9079 14303,9079">
            <msink:destinationLink direction="with" ref="{9D928CC8-4D94-4CC2-875F-260B96470CC9}"/>
          </msink:context>
        </emma:interpretation>
      </emma:emma>
    </inkml:annotationXML>
    <inkml:traceGroup>
      <inkml:annotationXML>
        <emma:emma xmlns:emma="http://www.w3.org/2003/04/emma" version="1.0">
          <emma:interpretation id="{ACE5284A-18F5-404D-851F-84C9EA2E23E4}" emma:medium="tactile" emma:mode="ink">
            <msink:context xmlns:msink="http://schemas.microsoft.com/ink/2010/main" type="paragraph" rotatedBoundingBox="14303,7662 17620,7662 17620,9079 14303,9079" alignmentLevel="1"/>
          </emma:interpretation>
        </emma:emma>
      </inkml:annotationXML>
      <inkml:traceGroup>
        <inkml:annotationXML>
          <emma:emma xmlns:emma="http://www.w3.org/2003/04/emma" version="1.0">
            <emma:interpretation id="{72BD3ABC-644A-4896-BFAF-AD7F2053C377}" emma:medium="tactile" emma:mode="ink">
              <msink:context xmlns:msink="http://schemas.microsoft.com/ink/2010/main" type="line" rotatedBoundingBox="14303,7662 17620,7662 17620,9079 14303,9079"/>
            </emma:interpretation>
          </emma:emma>
        </inkml:annotationXML>
        <inkml:traceGroup>
          <inkml:annotationXML>
            <emma:emma xmlns:emma="http://www.w3.org/2003/04/emma" version="1.0">
              <emma:interpretation id="{9EA32CB5-434D-4ABA-BDE3-8FC7D847B98E}" emma:medium="tactile" emma:mode="ink">
                <msink:context xmlns:msink="http://schemas.microsoft.com/ink/2010/main" type="inkWord" rotatedBoundingBox="14303,7662 17620,7662 17620,9079 14303,9079">
                  <msink:destinationLink direction="to" ref="{9C148424-57E1-4967-9064-22A09A14842C}"/>
                </msink:context>
              </emma:interpretation>
              <emma:one-of disjunction-type="recognition" id="oneOf0">
                <emma:interpretation id="interp0" emma:lang="en-US" emma:confidence="0">
                  <emma:literal>+</emma:literal>
                </emma:interpretation>
                <emma:interpretation id="interp1" emma:lang="en-US" emma:confidence="0">
                  <emma:literal>t</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14374 8063 4736,'-3'-3'1760,"6"3"-960,1 0-800,-4 0 320,8 0 224,0 0 128,-1 0 64,1 0 32,8 0-416,-2-7 64,6 10 96,0 8-256,3 2-128,-1 4-96,1 10-32,0 5-224,8 2 0,-8 7-672,8 3-224,4-5-1696,0-12-864,-5-8 1856</inkml:trace>
          <inkml:trace contextRef="#ctx0" brushRef="#br0" timeOffset="330">14836 7992 7296,'-19'-7'2720,"11"14"-1472,0 1-896,0-3 672,-6 17-608,-6 5-224,-7 10-480,-7 8-224,-13 19 256,-10 6-1152,-9-6-384,8-6-1152</inkml:trace>
          <inkml:trace contextRef="#ctx0" brushRef="#br0" timeOffset="104457">16900 6992 3328,'0'-13'1312,"3"13"-704,5-4-512,-8 4 384,0 0 128,0 0 96,0 0 64,0 0 0,0 0-160,0 0-32,0 7-320,8 0 32,0 3 64,4 4-128,2 6-64,6 1-64,7-1 0,4 2-128,-4-2 0,-1 4 32,1 6 0,0-2 0,0-1 0,-7-3-96,-2-4 64,-2 2-736,-1-3-320,1 6-1760</inkml:trace>
          <inkml:trace contextRef="#ctx0" brushRef="#br0" timeOffset="104920">17688 7013 5120,'-3'-14'1920,"6"11"-1024,-3-1-1056,0 4 384,-7 0-192,-4 0 320,-5 4 192,1 3-288,-8-1 64,3 8 96,-3 6-224,-4 8-32,-3 19-32,-5 5 0,-4 10-64,-4 6 32,2 4-128,-1 7 0,-1 17 32,-7-4 0,0-4-224,3 2-96,2-12-1504,9-9-1696</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6.371"/>
    </inkml:context>
    <inkml:brush xml:id="br0">
      <inkml:brushProperty name="width" value="0.025" units="cm"/>
      <inkml:brushProperty name="height" value="0.025" units="cm"/>
    </inkml:brush>
  </inkml:definitions>
  <inkml:traceGroup>
    <inkml:annotationXML>
      <emma:emma xmlns:emma="http://www.w3.org/2003/04/emma" version="1.0">
        <emma:interpretation id="{A2BBD699-C21C-4201-A26F-986BB5564C3E}" emma:medium="tactile" emma:mode="ink">
          <msink:context xmlns:msink="http://schemas.microsoft.com/ink/2010/main" type="inkDrawing" rotatedBoundingBox="18531,6306 18636,11113 17723,11133 17618,6326" semanticType="verticalRange" shapeName="Other">
            <msink:sourceLink direction="with" ref="{DB415DBB-A01B-4B05-ACFE-9AE42373B6B1}"/>
          </msink:context>
        </emma:interpretation>
      </emma:emma>
    </inkml:annotationXML>
    <inkml:trace contextRef="#ctx0" brushRef="#br0">18091 5839 3072,'0'-17'1216,"0"10"-640,-5-3-608,1 5 224,-7 3-224,0-6 32,-5 2 0,0-8 64,2 0 320,-2 0 128,5 4-160,2 0-128,3 0-64,-3 0 32,2-1 32,-1 6 96,0-7-160,-4 6 32,-3-1 32,0 0 32,0 4 64,0-1-96,3 1 32,0 3-96,4 0 64,1-4 64,3 4 64,-1-3 32,3 3 64,2 0-96,0 0-32,0 0-192,0 0-32,0 0-32,2 7-64,-2 3 96,0 0 64,0 0 64,0 7 32,0 4-224,5-1-64,-1 2 64,3 2 32,1 3 64,4 7 0,0 3-160,-1 9 32,0 4-64,1 2-64,-4 2 448,-1 7 160,-2-2-160,-3 9-32,-2 4-224,4 14-64,4-1 0,0-10 0,0 1 0,0-10 64,-1-6-32,-2 6-32,-1-2 32,-2 18 32,-2 4-32,-2-4-32,-2 1-64,-1-2 32,-2 9 32,3 10 0,0-8 64,0-4 32,4-2-128,0-7 32,0 0 0,4 3 64,4 10-96,-1-4 0,4 2-32,1-8 0,-4-3 128,0 4 32,3-5-32,0 4-64,-2 0-64,-2 0 32,-3-6 96,0-8 96,-8-7-128,0 2-32,1-3 0,-1 2 0,-1 6-96,1 0 64,4-2 32,0-5 64,0 2-32,0-9 64,0 1-64,0-4-32,0 1 32,-2-1 32,-3 3-32,-2 4-32,-1 1-64,0-11 32,4-4 32,0-2 64,1-6 96,-2 2 128,1-3-64,2-4 32,-2-8-96,-1-2 0,1-1-96,1-2-64,-1-4 96,0-4 0,0 0 31,0-4 65,0-1 32,0-5 32,1-5-64,-2-5 32,1-10 0,-3-8 96,0-6-96,-5-7-64,-3-6 0,0 1-32,-1 2-64,0 7 32,5 3-128,0 3 0,2 7-32,2 0-64,-1 6 0,4 8 96,0 3-64,4 4-32,0 3 0,4 8 96,0 4-64,4 6-32,-1 12-64,6 5-32,-2 2 32,0 4 128,5 8 32,-2-5 32,6-3 0,3-3 64,8-8-96,1-1 0,2-3 32,4-6 0,5-2-96,6-8 64,-3-10 32,8-4 64,9-10 32,2-8 32,3-6-416,-5-7-224,-10-6-767,-6-13-385,-9-2-1120,1 2-384,-17-7 192</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59.167"/>
    </inkml:context>
    <inkml:brush xml:id="br0">
      <inkml:brushProperty name="width" value="0.025" units="cm"/>
      <inkml:brushProperty name="height" value="0.025" units="cm"/>
    </inkml:brush>
  </inkml:definitions>
  <inkml:traceGroup>
    <inkml:annotationXML>
      <emma:emma xmlns:emma="http://www.w3.org/2003/04/emma" version="1.0">
        <emma:interpretation id="{2D8F399C-6237-4653-9C96-68325847B2E1}" emma:medium="tactile" emma:mode="ink">
          <msink:context xmlns:msink="http://schemas.microsoft.com/ink/2010/main" type="writingRegion" rotatedBoundingBox="15976,3881 23042,2682 23454,5107 16387,6306"/>
        </emma:interpretation>
      </emma:emma>
    </inkml:annotationXML>
    <inkml:traceGroup>
      <inkml:annotationXML>
        <emma:emma xmlns:emma="http://www.w3.org/2003/04/emma" version="1.0">
          <emma:interpretation id="{365037D7-B451-4B44-BF33-E83A25B70BC0}" emma:medium="tactile" emma:mode="ink">
            <msink:context xmlns:msink="http://schemas.microsoft.com/ink/2010/main" type="paragraph" rotatedBoundingBox="17179,3677 23042,2682 23327,4361 17464,5355" alignmentLevel="2"/>
          </emma:interpretation>
        </emma:emma>
      </inkml:annotationXML>
      <inkml:traceGroup>
        <inkml:annotationXML>
          <emma:emma xmlns:emma="http://www.w3.org/2003/04/emma" version="1.0">
            <emma:interpretation id="{3F3E933E-5FED-4020-A164-1CF42FE5519E}" emma:medium="tactile" emma:mode="ink">
              <msink:context xmlns:msink="http://schemas.microsoft.com/ink/2010/main" type="line" rotatedBoundingBox="17179,3677 23042,2682 23327,4361 17464,5355"/>
            </emma:interpretation>
          </emma:emma>
        </inkml:annotationXML>
        <inkml:traceGroup>
          <inkml:annotationXML>
            <emma:emma xmlns:emma="http://www.w3.org/2003/04/emma" version="1.0">
              <emma:interpretation id="{396BA970-042C-48CD-9259-2671DB3517A3}" emma:medium="tactile" emma:mode="ink">
                <msink:context xmlns:msink="http://schemas.microsoft.com/ink/2010/main" type="inkWord" rotatedBoundingBox="19938,3209 23042,2682 23327,4361 20223,4887">
                  <msink:destinationLink direction="to" ref="{F6DF7ADB-CABB-44FC-8AB8-85DBEEA46ECE}"/>
                </msink:context>
              </emma:interpretation>
              <emma:one-of disjunction-type="recognition" id="oneOf0">
                <emma:interpretation id="interp0" emma:lang="en-US" emma:confidence="0">
                  <emma:literal>overlay/xy</emma:literal>
                </emma:interpretation>
                <emma:interpretation id="interp1" emma:lang="en-US" emma:confidence="0">
                  <emma:literal>overlay lay</emma:literal>
                </emma:interpretation>
                <emma:interpretation id="interp2" emma:lang="en-US" emma:confidence="0">
                  <emma:literal>overlay) Y</emma:literal>
                </emma:interpretation>
                <emma:interpretation id="interp3" emma:lang="en-US" emma:confidence="0">
                  <emma:literal>overlay 1xy</emma:literal>
                </emma:interpretation>
                <emma:interpretation id="interp4" emma:lang="en-US" emma:confidence="0">
                  <emma:literal>overlay) y</emma:literal>
                </emma:interpretation>
              </emma:one-of>
            </emma:emma>
          </inkml:annotationXML>
          <inkml:trace contextRef="#ctx0" brushRef="#br0">20293 3280 6272,'-9'0'2368,"9"2"-1280,-4 3-992,4-5 480,-3 3 0,-6-1 32,3 3 32,-3-2 0,2 4-352,0 0-160,-4 3-32,-3 0-128,3 4 0,0 3-32,3 3 0,0 5 128,6-5 96,-3-2-64,5-1-64,0-4-96,5-3 32,1-4-256,10-6-128,2-12 352,2-10 160,4 2-288,-2-6-96,-2-6 64,-4-16 32,-5 4 128,0 6 96,-3 8 352,-8 6 128,0 6-32,0 8 32,-4 6-224,4 26-32,0 2-64,0-2 32,0 6-64,8 0 0,3-1-96,0-3 32,5 0-64,0-4-32,0-3-64,-1 5 32,0-6-1440,0-2-640,0-18-1600</inkml:trace>
          <inkml:trace contextRef="#ctx0" brushRef="#br0" timeOffset="480">21274 3034 8064,'-24'13'3072,"-10"11"-1664,2 11-1280,17-1 608,-8 10-416,-11 7-96,-13 12-64,-3 5 32,-7 10-96,-1 24-128,-1-5 0,2-2-320,8-9-160,10-11-1440,4-16-640</inkml:trace>
          <inkml:trace contextRef="#ctx0" brushRef="#br0" timeOffset="252">20670 3119 7424,'-5'5'2816,"5"3"-1536,5 30-1152,-2-14 608,5-1-416,-4 6-32,-1-3-224,6 2-64,2 6 0,5 0-96,2-2 64,5-6 96,4 2 32,4 0-896,12-11-384,-5-12-2176</inkml:trace>
          <inkml:trace contextRef="#ctx0" brushRef="#br0" timeOffset="922">21608 2258 5120,'4'-8'2016,"12"8"-1088,-2 8-1024,-2 2 416,0 9 128,0 6 160,-1 11 64,4 20 64,0 20-416,5 12-32,-13 11 32,-3 32-192,-8 1-64,-8 2-320,-6 0-96,-9-4-800,4-4-288,3-16-1312</inkml:trace>
          <inkml:trace contextRef="#ctx0" brushRef="#br0" timeOffset="1653">22448 2728 5888,'-39'0'2272,"12"14"-1216,0 13-1088,16-13 480,-9 11-256,-8 2 64,-10 7-224,0 7-32,4 0 0,2 1-992,10-12-384,6-13-1120</inkml:trace>
          <inkml:trace contextRef="#ctx0" brushRef="#br0" timeOffset="1337">22154 2700 5632,'-26'-9'2112,"14"12"-1152,16-6-1056,-4 3 416,0 0-32,4 3 64,-4-3-96,4 6 0,0 9-160,0-2-64,7 4 64,5 4 0,3 6 32,1 4-224,2-1 0,5 6 32,4-2 96,-5 0-352,6 0-192,-6-4-1056,-3 8-1632,2-8 544</inkml:trace>
          <inkml:trace contextRef="#ctx0" brushRef="#br0" timeOffset="2185">23238 2739 8832,'-48'37'3328,"22"12"-1792,-17 22-1376,24-30 704,-15 35-480,-12 9-128,-8 12-608,-20 12-160,-6 24-2016,3-3-800,-20 7 64,16-25 128</inkml:trace>
          <inkml:trace contextRef="#ctx0" brushRef="#br0" timeOffset="1969">22779 2520 6272,'0'-4'2368,"3"8"-1280,5 3-1120,-5-4 480,2 7-128,-1 14 64,0 8-192,-1 5-128,6 4-32,-3 7-32,6-1 0,0 4-1344,7-3-608,0-6-704</inkml:trace>
          <inkml:trace contextRef="#ctx0" brushRef="#br0" timeOffset="-2104">17720 3638 3968,'-27'-10'1568,"27"10"-832,-27 0-512,19 0 416,-3 3-32,-5-3 96,-4 4-96,5-1-64,1 1-288,-6 2-96,5 5 32,-8-1-96,-4 15 0,4 9-32,0-4 32,3 1 0,5 0 32,3-7 192,8-1 128,4-1-96,9-10 32,9 0-160,6-9 32,-1-6 32,4-9 64,3 0-160,-3-10-64,4 2 0,0-7 0,-1-1 0,-10 5 0,-5-1 128,-12 2 160,-10 3-96,-8-1 64,-4-2-224,-12 5-32,-3 3-128,-6 4-32,10 3-608,3 1-288,16-1-1568,18-3-640,9-11-64</inkml:trace>
          <inkml:trace contextRef="#ctx0" brushRef="#br0" timeOffset="-1515">17774 3546 3840,'-16'-3'1472,"12"-1"-768,-3 1-768,-2 3 288,2 0-32,-9-3 32,5-1 96,0 1 128,3-1-128,4 1 0,4 3-192,4 0 320,-1 0 192,9 0 32,1 0-32,-2 0 32,0 3-32,1 4-160,3 0-32,4 7-416,1 3-96,-2 3 224,6 5 128,-5-1-128,1 6-32,-2-6 0,-2 7 0,0-4-64,-5-5 32,0-10 0,5-2 32,-5-3 192,8-14 128,-3-6-32,4-11 0,2-3-160,5-7-96,5 0-160,9 3 0,2-3-64,-1-8 0,4 5-640,5-1-320,-5 4-832,-8 4-352,0 1-1152</inkml:trace>
          <inkml:trace contextRef="#ctx0" brushRef="#br0" timeOffset="-1165">18440 3536 5504,'-8'17'2112,"12"-7"-1152,4 2-928,-5-7 448,6 0 32,2-3 64,0-2 64,1-2 64,-1-6-384,0-2-32,-2 1-64,-2-3-96,1-5-32,-8-3-32,0-1 32,-4-2-64,-4 6-32,-4 0 32,1 3-32,-4 4-96,0 3 64,2 2-32,2 5 0,0 5 64,3 9 64,4 3-192,0 0 32,4 0 32,8 3 32,4-3-64,4 0 64,2-3 96,14-1 32,6-1-736,0-3-288,5-1-832,2-8-320,3-5-384</inkml:trace>
          <inkml:trace contextRef="#ctx0" brushRef="#br0" timeOffset="-817">18806 3645 5120,'-16'24'2016,"16"-14"-1088,4 0-800,0-5 480,-1-3 0,6 3 384,7-12-288,2-3-352,-2-9 0,-1-1 0,4-4 0,1 0 32,-2-10-288,2 0-96,-2-1 96,2 1 160,-1 7-64,1 3 64,-5 0-160,1 7 0,-2 0 32,-1 4 0,2 2-64,0 5-64,5 2-64,7 1 32,3 3-32,8 0 0,5 0 0,7 0-64,1-5-1056,-1 3-480,0-8-1824</inkml:trace>
          <inkml:trace contextRef="#ctx0" brushRef="#br0" timeOffset="-495">19676 2630 6528,'-24'0'2464,"21"27"-1344,6 0-1088,1-13 448,4 6 32,0 4 64,-1 15-160,4-2 0,3 4-256,4 7 32,4 3 128,-2 11-192,-4 3 0,-2-4-128,-5 5-32,-2-5-544,-3-7-160,-4-3-928,4-12-288</inkml:trace>
        </inkml:traceGroup>
      </inkml:traceGroup>
    </inkml:traceGroup>
    <inkml:traceGroup>
      <inkml:annotationXML>
        <emma:emma xmlns:emma="http://www.w3.org/2003/04/emma" version="1.0">
          <emma:interpretation id="{7BDB236C-F870-4852-86DA-3F419AEAE67E}" emma:medium="tactile" emma:mode="ink">
            <msink:context xmlns:msink="http://schemas.microsoft.com/ink/2010/main" type="paragraph" rotatedBoundingBox="16220,5655 18471,4867 18715,5566 16464,6354" alignmentLevel="1"/>
          </emma:interpretation>
        </emma:emma>
      </inkml:annotationXML>
      <inkml:traceGroup>
        <inkml:annotationXML>
          <emma:emma xmlns:emma="http://www.w3.org/2003/04/emma" version="1.0">
            <emma:interpretation id="{463C3DCA-08FA-4B5D-A34C-58AF714722D5}" emma:medium="tactile" emma:mode="ink">
              <msink:context xmlns:msink="http://schemas.microsoft.com/ink/2010/main" type="line" rotatedBoundingBox="16220,5655 18471,4867 18715,5566 16464,6354">
                <msink:destinationLink direction="with" ref="{9D928CC8-4D94-4CC2-875F-260B96470CC9}"/>
              </msink:context>
            </emma:interpretation>
          </emma:emma>
        </inkml:annotationXML>
        <inkml:traceGroup>
          <inkml:annotationXML>
            <emma:emma xmlns:emma="http://www.w3.org/2003/04/emma" version="1.0">
              <emma:interpretation id="{CF95A081-A06C-43A8-A021-1FAAD71BE8CE}" emma:medium="tactile" emma:mode="ink">
                <msink:context xmlns:msink="http://schemas.microsoft.com/ink/2010/main" type="inkWord" rotatedBoundingBox="16220,5655 18471,4867 18715,5566 16464,6354"/>
              </emma:interpretation>
              <emma:one-of disjunction-type="recognition" id="oneOf1">
                <emma:interpretation id="interp5" emma:lang="en-US" emma:confidence="0">
                  <emma:literal>(00)</emma:literal>
                </emma:interpretation>
                <emma:interpretation id="interp6" emma:lang="en-US" emma:confidence="0">
                  <emma:literal>(00,</emma:literal>
                </emma:interpretation>
                <emma:interpretation id="interp7" emma:lang="en-US" emma:confidence="0">
                  <emma:literal>(010)</emma:literal>
                </emma:interpretation>
                <emma:interpretation id="interp8" emma:lang="en-US" emma:confidence="0">
                  <emma:literal>(010,</emma:literal>
                </emma:interpretation>
                <emma:interpretation id="interp9" emma:lang="en-US" emma:confidence="0">
                  <emma:literal>(08)</emma:literal>
                </emma:interpretation>
              </emma:one-of>
            </emma:emma>
          </inkml:annotationXML>
          <inkml:trace contextRef="#ctx0" brushRef="#br0" timeOffset="-47816">17785 4556 3584,'-7'0'1408,"7"3"-768,-4 1-832,4-4 256,-5 3 128,1-3 192,1 0 160,-5 3 64,-4 4-128,5 0 32,-8 0-224,-1 3-96,0 0-96,0 1-96,2-1 96,3 3-64,-2 4-32,1 0 32,10 0 32,2 0-32,11 2 64,5-2 0,7-4 32,3-3 128,4-3 96,6-7 0,-2-3 96,0-1-96,2-2-32,-2-1-64,0-3 64,2-1-96,-6 1-64,-4 0 0,-1 0 32,-6-2 96,-4-1 160,-4-1 32,-7-6 0,-8-1-32,-7 1 32,-12-1-192,-13 4-96,-9 0-96,-4 7 0,-14 2-288,2 6-96,-1 2-640,-3 2-192,-5 3-704,9-2-288,7 1-1056</inkml:trace>
          <inkml:trace contextRef="#ctx0" brushRef="#br0" timeOffset="-48617">16939 4810 3072,'0'0'1216,"0"0"-640,7 0-672,-7 0 192,4 0 256,-1 0 160,-3 0 160,0-5 128,-3 2-64,-1 3 0,-3 0-320,-4 3-96,-5 4-192,-4 3-96,-3 5 64,0 9-64,-1 7 64,2 3-128,3-4 0,8 4 32,2-2 0,9 2 0,9-7 0,2 0-96,12-6 64,-1-4 224,10 0 128,2-7-32,2-3 64,4-7 0,-1-7 32,0 0 0,-4-3 64,-1-3-32,-3-11 0,-3 0 32,-10-20 64,-6 3-32,-8-1 32,-12 4-64,-3 4 32,-20 4-256,-7 6-128,-12 2-224,-13 10 0,-5 7-800,-2 10-256,9 2-960,9-2-320,23-5-736</inkml:trace>
          <inkml:trace contextRef="#ctx0" brushRef="#br0" timeOffset="-46168">18420 4251 4992,'-11'-21'1824,"11"18"-960,0 3-800,4 0 448,3 3-480,6 1-128,1 3 96,6 3 128,-1 0-64,5 21-96,-1-1 0,4 2-32,0 4-64,-5 3 96,1 5 0,1-3 32,-12 1 0,-9 2 64,-6 0 96,-13 4-64,-11 4-64,0 6 0,-7-7-32,-2-7-800,6-3-320,6-9-992</inkml:trace>
          <inkml:trace contextRef="#ctx0" brushRef="#br0" timeOffset="-47284">17582 4943 1664,'-13'-24'704,"6"27"-384,-9-3-160,12 4 192,-3-4 416,2 0 320,-2 0-224,3 3-96,1-3-96,-1 2 32,0 6-96,4 2 0,0 1-320,0-1 32,4 4 32,3 3-128,2 0-64,-7 6-160,7-2-64,-6-1 32,-3 2 64,0 2 64,-3-4 32,-8 0 0,-5 4 64,-7 3-160,-1 4-32,5 0-576,0-1-256,3-1-2016</inkml:trace>
          <inkml:trace contextRef="#ctx0" brushRef="#br0" timeOffset="-46615">16430 5001 4096,'-4'-11'1568,"4"22"-832,0-8-800,4 4 288,-4 3-32,-4 4 96,-4 6 160,1 7 32,-4 5-256,2 2-128,6 10-64,6 4-32,10 11 0,17 2 0,5-6 64,15-8-96,11-6-64,25-14-864,9-12-1664,18-12 32</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31.586"/>
    </inkml:context>
    <inkml:brush xml:id="br0">
      <inkml:brushProperty name="width" value="0.025" units="cm"/>
      <inkml:brushProperty name="height" value="0.025" units="cm"/>
    </inkml:brush>
  </inkml:definitions>
  <inkml:traceGroup>
    <inkml:annotationXML>
      <emma:emma xmlns:emma="http://www.w3.org/2003/04/emma" version="1.0">
        <emma:interpretation id="{857C36A7-B28F-4E09-9254-3F84617A2287}" emma:medium="tactile" emma:mode="ink">
          <msink:context xmlns:msink="http://schemas.microsoft.com/ink/2010/main" type="inkDrawing" rotatedBoundingBox="12675,14436 18761,11987 19967,14985 13881,17434" semanticType="callout" shapeName="Other">
            <msink:sourceLink direction="with" ref="{4EEE81AC-E206-4CAE-83B3-96DB9C45B380}"/>
            <msink:sourceLink direction="with" ref="{0A7F4B05-479A-43EC-9CC2-377D656C48F8}"/>
          </msink:context>
        </emma:interpretation>
      </emma:emma>
    </inkml:annotationXML>
    <inkml:trace contextRef="#ctx0" brushRef="#br0">13158 14769 3072,'0'5'1216,"0"-5"-640,0-5-544,0 5 256,0 0 32,0 0 32,0 0-32,0 0 32,0 0-128,0 0 32,0 0-32,0 0 32,0 0-128,0 0-32,0 0 32,0 0 0,0 0 0,0 0 128,0 0 160,0 0-32,0 0 96,0 0-192,4 0-32,0 0-64,4 0-32,0 0-96,-1 0-64,0 0 32,6 0-32,-2-10 128,1 15 64,6-5 64,-2 0 0,11 0-64,0 0-128,0 0 64,0 0-96,0 0 64,4 0 0,-1 0 32,6 0 0,-2-8 0,4 1-64,1-3 32,0 3-128,-1 4 0,0-1 96,9 1 32,-6 3-128,-2 0 32,0 3 0,0 1 64,-5-1 32,1 0 32,7 1-64,-4-8-64,1-2-64,0 2 32,-1 1 32,0-7 64,0 3-96,1 0 0,1 7 32,1 0 0,-3 0 0,1 0 64,-4 0-32,-1 0 64,0 0-224,2 0 32,2 0 160,-3 0 128,0-7-192,-1 11 32,0-1-192,2-3 32,-2-7 192,5 11 128,0-1-96,3 0-64,0-3 0,-3 0-32,2 0 0,-1 0 0,-6 0 0,12 0 64,1 0-96,-2-6 0,5 2 32,2 8 0,2-8 0,-2 8 0,0-1 0,0-3 0,-1 3-160,-6-3-32,10 0 0,-1 0 128,0 0 32,0-6 32,3-1 128,5 3 160,4 1-160,-5 6-64,-4-6-128,5-4 32,-4-1 32,0 6 64,0-2-32,-1 0-32,-3 2 32,11 2-32,-6 0 0,-2-4 64,1 0-96,4 0 0,3 2 32,-4-1 0,1-2 64,0 3 32,8-6-128,2 6 32,-6-2 0,-8 0 0,-8 4-96,0 0 64,4 0 96,0-4 32,2 4-128,-2-2 32,0-2 0,-4 0 0,4 4 0,-4 0 0,2 0 0,-11 0 0,2 0 0,-9 0 0,1 4 0,4-4 0,-1 0 0,-4 0 64,2 0-96,-6 0 0,1 0 32,0-4 0,-5 2 0,1 2 64,0 0-32,-3 0-32,-1 0-64,4 0 32,0 0 32,3 0 64,-3 2-32,0 2-32,4 0 32,-8-2-32,0 2-96,1 0 64,-2 2 32,10-2 64,-2 0-96,1-2 0,-1 6-32,-3-6 0,0 2 64,0 0 64,-3 0-96,-1-2 0,-4 2 96,-3 7 32,-6-1-32,2-3 32,-4-14-128,0 2 0,0 0 96,-5-2 32,2-1-32,-1-2-64,-4-4 96,0-2 64,0-4-128,-4-4-32,-4-1 192,-4 1 128,0-1 32,-2-11 96,1-1-32,2-2 0,-1 3-224,1-6-65,0-16-127,3 2-32,0-2 32,0 4 64,0 2 96,6-3 128,-3-2-64,1 1-64,-1 2 0,5-11 32,-2-3-96,2 3 0,0-1-96,0 8-32,0 4 160,0-12 64,0 8-160,0 4 0,0-2-32,0-15 64,0 3-32,0 7 64,0-5 0,0 15 32,0 6-64,0-9 32,0 2-64,0 4 64,0-4-64,0-2-32,0-8 32,2 5 32,-2-2-32,5 4 64,-1 7-128,-4 8 0,0-5 32,0 1 64,0 2-96,0 5 0,-4-2 32,-1 5 0,3 4 0,2-10 64,0-6-96,0 9 0,0 0 32,0 1 64,0 2 32,0 4 32,-4-1 0,-1 4 64,2 0-32,-1 6 0,0-7-192,-4-3 32,4 8 0,-2 2 0,-4 4 0,8 0 0,-2 0-96,0 3 64,-1 4 32,5 0 64,0 0-96,-3 2-64,-1-2 64,-3 4 0,-2-4 96,7-2 32,-3 2-32,1 3-64,-1-3-64,3 3 32,-2 1-32,4 2 0,0-3-96,-4 4-32,0 1-480,0 2-192,0 0-1119,-3 0-385,-9-5-2016</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343"/>
    </inkml:context>
    <inkml:brush xml:id="br0">
      <inkml:brushProperty name="width" value="0.025" units="cm"/>
      <inkml:brushProperty name="height" value="0.025" units="cm"/>
    </inkml:brush>
  </inkml:definitions>
  <inkml:traceGroup>
    <inkml:annotationXML>
      <emma:emma xmlns:emma="http://www.w3.org/2003/04/emma" version="1.0">
        <emma:interpretation id="{94D249D6-8C00-4253-B6CC-3DAF7FC52B82}" emma:medium="tactile" emma:mode="ink">
          <msink:context xmlns:msink="http://schemas.microsoft.com/ink/2010/main" type="inkDrawing" rotatedBoundingBox="12094,13822 12392,14055 12375,14077 12077,13844" semanticType="callout" shapeName="Other"/>
        </emma:interpretation>
      </emma:emma>
    </inkml:annotationXML>
    <inkml:trace contextRef="#ctx0" brushRef="#br0">12180 13148 7680,'-12'4'2880,"-3"-8"-1536,24 8-1568,-7-1 512,7 2-128,-2 0 128,5 6-128,-2 3-96,6 0-32,0 2 32,2 2 32,2-1-32,8 0-64,-6 0-64,5 0-32,-4 0-384,1-2-64,-1-3-736,-4-2-288,1 2-1280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8.707"/>
    </inkml:context>
    <inkml:brush xml:id="br0">
      <inkml:brushProperty name="width" value="0.025" units="cm"/>
      <inkml:brushProperty name="height" value="0.025" units="cm"/>
    </inkml:brush>
  </inkml:definitions>
  <inkml:traceGroup>
    <inkml:annotationXML>
      <emma:emma xmlns:emma="http://www.w3.org/2003/04/emma" version="1.0">
        <emma:interpretation id="{9D928CC8-4D94-4CC2-875F-260B96470CC9}" emma:medium="tactile" emma:mode="ink">
          <msink:context xmlns:msink="http://schemas.microsoft.com/ink/2010/main" type="inkDrawing" rotatedBoundingBox="12459,5516 16554,9781 14137,12101 10042,7836" semanticType="verticalRange" shapeName="Other">
            <msink:sourceLink direction="with" ref="{B7CDA351-2D6D-403F-BD7E-2147EE207E6B}"/>
            <msink:sourceLink direction="with" ref="{463C3DCA-08FA-4B5D-A34C-58AF714722D5}"/>
            <msink:destinationLink direction="from" ref="{9C148424-57E1-4967-9064-22A09A14842C}"/>
          </msink:context>
        </emma:interpretation>
      </emma:emma>
    </inkml:annotationXML>
    <inkml:trace contextRef="#ctx0" brushRef="#br0">11992 5383 7296,'-23'-17'2816,"27"20"-1536,3 1-1632,2-1 352,2 2-192,1 0 64,-1 2 64,0 0 96,1 3 0,-1 12-160,5 8 0,-5 4 64,2 7 96,-6 15 0,0-2 64,-7 7 64,9 9 64,-7 21-32,12-2 32,-4 1-64,6-2 0,-2 7-96,6 12 32,-4 3-64,2-5 64,-2 5-64,-4-1-32,-1 15 160,-2-7 128,-2 5-160,-3-5-64,1 2 32,-3 5 0,-2-7-32,4 2 32,0-9-128,4-8-64,-1 5 64,-3-12 64,1-2 0,-5-11-32,-5-4 32,-2-6 32,-5 0-32,-3-1-32,-5 2 96,1 2 64,-7-4-64,-6-12-64,5-8 0,8-10-32,0-2 0,3-10 0,2-4 64,1-8 96,2 0 224,0-3 64,3-4-96,0-3-32,5 0-192,-2-4-32,5 0-32,0-3-64,8 4-64,3-4 32,16 7 32,0-7 0,8 3 0,7-6 64,9-1 32,10 1 32,9-1-64,10-2 32,16-1-128,-3 0 0,11-3 96,9 3 32,9 0-128,4 0 32,14 1-64,9-1 0,2 0 64,11 4 64,-4-1-32,7 1 64,-7 3-64,5 0 64,5 3 0,2 1 32,-1-1-160,-4 4 32,5 0 0,-12-1 64,-5 1-32,-2 0-32,-1 3 32,-20-3-32,-13-4 0,-10 4 0,-11-3-512,-8-4-192,-10-4-640,-9-3-192,-10-3-960,-18-7-1664,-6 0 928</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778"/>
    </inkml:context>
    <inkml:brush xml:id="br0">
      <inkml:brushProperty name="width" value="0.025" units="cm"/>
      <inkml:brushProperty name="height" value="0.025" units="cm"/>
    </inkml:brush>
  </inkml:definitions>
  <inkml:traceGroup>
    <inkml:annotationXML>
      <emma:emma xmlns:emma="http://www.w3.org/2003/04/emma" version="1.0">
        <emma:interpretation id="{530CA97A-8E25-48AE-9382-6696EC0704FB}" emma:medium="tactile" emma:mode="ink">
          <msink:context xmlns:msink="http://schemas.microsoft.com/ink/2010/main" type="inkDrawing" rotatedBoundingBox="12180,14598 12524,13748 12580,13771 12237,14621" semanticType="callout" shapeName="Other"/>
        </emma:interpretation>
      </emma:emma>
    </inkml:annotationXML>
    <inkml:trace contextRef="#ctx0" brushRef="#br0">12650 13083 5632,'-16'-4'2112,"13"4"-1152,3 0-768,0 0 544,-4 4-96,-3 2 0,-2 5 160,-6 2 128,-4 16-512,-4 10 128,-4 10 32,0 12-192,-4 19 32,0-2-256,4 7-96,0 5-320,1-5-160,2-6-832,5-4-416,4-7-1920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9.740"/>
    </inkml:context>
    <inkml:brush xml:id="br0">
      <inkml:brushProperty name="width" value="0.025" units="cm"/>
      <inkml:brushProperty name="height" value="0.025" units="cm"/>
    </inkml:brush>
  </inkml:definitions>
  <inkml:traceGroup>
    <inkml:annotationXML>
      <emma:emma xmlns:emma="http://www.w3.org/2003/04/emma" version="1.0">
        <emma:interpretation id="{4DA2197F-090D-4146-941E-6B0D1A24F304}" emma:medium="tactile" emma:mode="ink">
          <msink:context xmlns:msink="http://schemas.microsoft.com/ink/2010/main" type="writingRegion" rotatedBoundingBox="17612,5754 19632,7147 19407,7474 17387,6080">
            <msink:destinationLink direction="with" ref="{6FE880F2-5F67-4392-A676-269F3754A9F5}"/>
          </msink:context>
        </emma:interpretation>
      </emma:emma>
    </inkml:annotationXML>
    <inkml:traceGroup>
      <inkml:annotationXML>
        <emma:emma xmlns:emma="http://www.w3.org/2003/04/emma" version="1.0">
          <emma:interpretation id="{7957EF48-326C-498A-9E71-C5151B83123C}" emma:medium="tactile" emma:mode="ink">
            <msink:context xmlns:msink="http://schemas.microsoft.com/ink/2010/main" type="paragraph" rotatedBoundingBox="17612,5754 19632,7147 19407,7474 17387,6080" alignmentLevel="1"/>
          </emma:interpretation>
        </emma:emma>
      </inkml:annotationXML>
      <inkml:traceGroup>
        <inkml:annotationXML>
          <emma:emma xmlns:emma="http://www.w3.org/2003/04/emma" version="1.0">
            <emma:interpretation id="{5506E10C-9A13-4259-9C10-F91548736CF9}" emma:medium="tactile" emma:mode="ink">
              <msink:context xmlns:msink="http://schemas.microsoft.com/ink/2010/main" type="line" rotatedBoundingBox="17612,5754 19632,7147 19407,7474 17387,6080"/>
            </emma:interpretation>
          </emma:emma>
        </inkml:annotationXML>
        <inkml:traceGroup>
          <inkml:annotationXML>
            <emma:emma xmlns:emma="http://www.w3.org/2003/04/emma" version="1.0">
              <emma:interpretation id="{E8D74B19-97B2-47EB-B162-657C1106CC2B}" emma:medium="tactile" emma:mode="ink">
                <msink:context xmlns:msink="http://schemas.microsoft.com/ink/2010/main" type="inkWord" rotatedBoundingBox="17612,5754 17891,5946 17666,6272 17387,6080">
                  <msink:destinationLink direction="to" ref="{F6DF7ADB-CABB-44FC-8AB8-85DBEEA46ECE}"/>
                </msink:context>
              </emma:interpretation>
              <emma:one-of disjunction-type="recognition" id="oneOf0">
                <emma:interpretation id="interp0" emma:lang="en-US" emma:confidence="0">
                  <emma:literal>dot</emma:literal>
                </emma:interpretation>
                <emma:interpretation id="interp1" emma:lang="en-US" emma:confidence="0">
                  <emma:literal>@</emma:literal>
                </emma:interpretation>
                <emma:interpretation id="interp2" emma:lang="en-US" emma:confidence="0">
                  <emma:literal>do</emma:literal>
                </emma:interpretation>
                <emma:interpretation id="interp3" emma:lang="en-US" emma:confidence="0">
                  <emma:literal>@t</emma:literal>
                </emma:interpretation>
                <emma:interpretation id="interp4" emma:lang="en-US" emma:confidence="0">
                  <emma:literal>duo</emma:literal>
                </emma:interpretation>
              </emma:one-of>
            </emma:emma>
          </inkml:annotationXML>
          <inkml:trace contextRef="#ctx0" brushRef="#br0">17623 5328 2176,'-3'-10'864,"6"8"-448,5-2-480,-8 4 192,3-3-32,-3 0 32,5-4 480,-5 0 256,4-1-192,0 2 32,-1 0-224,-3-2-32,0 4-256,0 2-128,0 2-32,-3 2 96,-1 6 64,-5 2 0,-5 4-32,1 3-32,2 0 0,4 0-64,0 0 32,2 0-64,5 0-32,5 0 32,2-2 32,0-9 32,4-6 32,13-4 128,-1-3 160,0 2-160,0-10 0,1 1-64,-6-3-32,2 0 96,-4 0 96,-2-1-64,-2 6 64,-4-2-64,-4 4 0,-4 0-160,0 2-32,-4 2 160,-4 2 160,0 0-288,-3 4-64,-9 0-64,-3 4 0,1 2 0,-1 2 64,3 2-96,4 1-64,2 2-32,1 1 96,2-2-64,11 3 32,0-1 128,8-4 32,4 0-32,-1-3-64,8-4-64,1-3 32,-5 0 96,4-3 32,1-7-32,-2-4-64,-2 0 96,-1-4 64,-3 2-64,-1 3 0,-2-2 96,-9 3 32,0-2-32,-9-4 32,2 8-64,-4 4 0,-9 1-192,-10 5 32,-1 5 0,-1-3 0,-2 6 0,0-2 0,7 8-96,0 0 64,3 2-32,5 2 0,4-2 0,10 2 0,5-1 0,5 0 0,6-3 64,5 0 64,4-4-96,-2-2 0,13-8 96,4-5 32,-4-2-32,3-3 32,0-2-64,2-10 64,-6 2 0,-3-2 96,-3 6 32,-10-4 96,-1 2-32,-6-6-1,-7 3-95,-7 8-32,-9 3-192,-4 3-32,2 7-64,-9 7 96,-5-1 0,-2 1 32,3 3-96,0 5 64,8 5-32,-4 0 1,11 0-1,5 2 0,4-2 64,7-3 0,4-3 0,7 1 64,8-5-32,8-4 63,-4-6-63,1-4-32,-1-3 32,-1-3 32,1-4-32,-3 1 64,-1-4-64,-4 0 64,-3 3 64,-4 1 64,-8-2-96,-4 5-96,-3 4 0,-5 2-32,-3 0 0,-8 4 64,-8 0-96,-1 8-64,2-2 64,-1 4 0,0 5 32,8-2 64,5 1-96,2 3-64,7-4-32,7 1 96,2 0 0,7-4 32,8 0 0,8-3 64,8-4-32,-4-6-32,0 0 32,1-8-32,-3-2 64,2-1 32,-3-3 32,-5 0 0,-8 3 64,-2 1 32,-9-2-32,-4 5-32,-8 4-96,-4 2-64,-6 0 32,-10 4-32,-2 8 0,-4-2 0,-1 4-96,-3 5 64,8 2 32,2 3 0,12 1-96,6-4 64,6 1-32,8-6-64,8 0 96,6-2 64,11-4 0,2-2-32,7-8 96,0-2 0,4-4-32,-6-5-64,-1-2 96,-4 0 0,-4 0 32,-8 0 0,-3 2-64,-5 3-64,-7 0 32,-4 7 32,-8 0-32,1 5 64,-8 0-128,-5 5-64,6 0 64,-2 7 0,5 0-64,0 3 0,6-2-32,6 4 96,11-3-64,-1 1 32,8-6-96,5-2 32,3-4 192,8-3 128,-1-7-32,2-3 0,-1-2-32,-8-3 0,-5-2 128,-5 0 96,-10 0-192,-6 3-32,-10 4-64,-5 2 32,-5 6-128,-1-2 0,5 4 32,-4 0 0,3 4-576,5-2-160,19-2-2527,16-6-1,18-8-128,19-20 160</inkml:trace>
        </inkml:traceGroup>
        <inkml:traceGroup>
          <inkml:annotationXML>
            <emma:emma xmlns:emma="http://www.w3.org/2003/04/emma" version="1.0">
              <emma:interpretation id="{BC9E64D1-F353-4D03-B3EA-318A02B28FE8}" emma:medium="tactile" emma:mode="ink">
                <msink:context xmlns:msink="http://schemas.microsoft.com/ink/2010/main" type="inkWord" rotatedBoundingBox="19403,7055 19601,7192 19427,7445 19228,7308"/>
              </emma:interpretation>
              <emma:one-of disjunction-type="recognition" id="oneOf1">
                <emma:interpretation id="interp5" emma:lang="en-US" emma:confidence="0">
                  <emma:literal>Old</emma:literal>
                </emma:interpretation>
                <emma:interpretation id="interp6" emma:lang="en-US" emma:confidence="0">
                  <emma:literal>d</emma:literal>
                </emma:interpretation>
                <emma:interpretation id="interp7" emma:lang="en-US" emma:confidence="0">
                  <emma:literal>do</emma:literal>
                </emma:interpretation>
                <emma:interpretation id="interp8" emma:lang="en-US" emma:confidence="0">
                  <emma:literal>@</emma:literal>
                </emma:interpretation>
                <emma:interpretation id="interp9" emma:lang="en-US" emma:confidence="0">
                  <emma:literal>Odd</emma:literal>
                </emma:interpretation>
              </emma:one-of>
            </emma:emma>
          </inkml:annotationXML>
          <inkml:trace contextRef="#ctx0" brushRef="#br0" timeOffset="-3475">19361 6561 2944,'11'-7'1120,"-4"1"-576,2-1-512,-6 3 256,1 1-32,3-4 0,-3 0 0,0 1 64,4-1 192,-8 0 128,0 0-32,0 4-64,-3-1-224,-2 4-128,-3 4-96,1-1-96,0 4 32,-5 3-32,0 4 0,4-1-96,1 1 64,3 7 32,4 2 0,4 1 0,-1-2 0,6-5 0,-2-4 0,13 1 128,-2-4 64,5-3 0,1-4 32,-1-20-64,0 4 0,-1-1-32,-2-3 64,-1 0 96,-3-1 160,-5 1 32,-3-3 96,-5 2-192,-3 1-64,-3 0-32,-5 4-32,1-1-64,-5 4-32,1 3-32,-9 4 0,4 3-160,-6 0 32,3 3 0,-1 4 0,2 3 0,-2 0 0,4 4-96,5 0 64,-1-1-32,5 8-64,3-1 0,0 4 96,8 1 64,3-8 128,5 0-64,3-4-64,5-2-96,-1-4-32,3-14 64,3-7 0,-3-3 160,-3-3 64,1-4 0,0-1 32,-6-2-64,-3 3 0,-2 0 32,-5 4 32,-4 3-96,-4 3-96,-5 4 64,-2 3 0,-3 4-128,-6 3 32,0 6 0,-6 1 0,-5 7 0,4 3 0,4 0-96,3 3 64,5 7-32,3 4-64,9-4 96,-1-2 0,8-4 32,3-8 64,1-3-32,7 1 64,5-8-64,-1-10-32,1-6-64,-2-1 32,2-3 32,-2 0 64,2-3 32,-4-2 32,-5 2 0,-3-1 64,-4 4-32,-4 0 0,-4 4-32,-4 2 64,-3 5-96,0 2-64,-5 4-96,-7 7 32,3 3-32,0 0 0,6 4 0,3 0 0,-2-1 0,6 1 0,3-4 64,12 0 0,-1-3-96,9-2 64,-5-3 96,5-2 32,0-2-32,-1-3 32,-1-2-64,-2 1 64,1-5-64,-6 1-32,-3 0 96,-4 3 0,-4 0-33,-1 0-63,-2 4 32,-1 3-32,-6 0 0,2 3 64,-3 1-96,-1 3 0,0-1 32,5 1 0,4 0-95,2 3 63,10-3-32,-2 0 0,8 8 0,0-13 0,2 1 64,1-3 64,2 0-32,0-3-32,-1 1 96,1-6 0,0-2-33,-5-1-63,-4 1 96,-3-4 64,-4 4-64,-4 0 0,-3 3-32,-4 4 32,-5-1-64,-4 4-32,-7 4-64,0 3 32,4 3 32,0 0 0,4 0-96,3 0 64,5 1-32,3 6-64,4-4 160,8-1-96,4-10 32,7 6 32,5-13 64,-1 2-32,3-4 64,3 0-128,2-3 0,-5 0 96,1 0 32,-3-4-32,-6 4-64,-1 0 96,-6-1 0,-3 5-32,-8-1-64,-3 3 32,-6 4-32,-1 4-96,-2 3 64,1 3 32,-5 0 0,-3 0 0,5 4 0,2-4-96,0 7 0,5-2 64,4-3 64,2 0-64,17-2-64,-1-3 64,5-4 64,0-10 64,-1-1-32,-1-2 32,2 0 0,0-4 32,-5 1-160,1-1 32,-4 0 64,-5 1 96,-6-1-64,-1 4 0,-8 0 32,1 3 0,0 0-64,-9 4-64,-3 3-64,-4 7-32,0-1-32,4 5 96,-1-1 0,5 3 96,4 1-96,3 0 0,5 3-32,3-4 0,8 9 0,3-15 0,5-2 64,8-7 64,2-1-32,1-4-32,0-1 32,1-1 32,-1-6-32,0-2-32,-3 0 96,-2 0 0,-2 0 32,-9 0 0,-3 3 0,-4 1 0,-4 3-160,-3-1 32,-5 5-64,1 6 0,-5 0 64,-4 6 0,-2 1-96,3 3 0,-1 4 64,5 0 64,3 3-64,5 0-64,3-4 64,4 1 64,7-4 0,1 0-32,4-6 32,-1-1-32,1-3 64,3-3 32,-3-4-32,3-3 32,-3-1-64,-1-2 64,-2-1-64,-2 1 64,-3 2 0,-4 1 96,-4 0-96,-1 3-64,-2 4-96,-1 3-32,-6 3 64,-2 7 0,-4 1-64,2 2 64,2 4 32,4 0 0,1 4-96,3-1 0,5 4 64,3-4 0,7-3 32,8 1 64,-3-4-32,4-17 64,-1-1-64,-1-6-32,6-5 96,-1 3 0,-4-5-32,1 0 32,-4-1 64,-8 1 128,-4 0-64,-4 3 32,-4 4-160,-3 3 0,-5 4-32,-11-1-64,0 4 32,-4 4-32,4 2-96,4 1 64,5 0-832,6 0-288,8 0-1055,11-11-353,29-9-1760</inkml:trace>
          <inkml:trace contextRef="#ctx0" brushRef="#br0" timeOffset="12817">19548 6544 9856,'-7'-7'3680,"14"18"-1984,9 9-3392,-7-10 0,-2 8-2112,4 6-704</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22.098"/>
    </inkml:context>
    <inkml:brush xml:id="br0">
      <inkml:brushProperty name="width" value="0.025" units="cm"/>
      <inkml:brushProperty name="height" value="0.025" units="cm"/>
    </inkml:brush>
  </inkml:definitions>
  <inkml:traceGroup>
    <inkml:annotationXML>
      <emma:emma xmlns:emma="http://www.w3.org/2003/04/emma" version="1.0">
        <emma:interpretation id="{DB415DBB-A01B-4B05-ACFE-9AE42373B6B1}" emma:medium="tactile" emma:mode="ink">
          <msink:context xmlns:msink="http://schemas.microsoft.com/ink/2010/main" type="writingRegion" rotatedBoundingBox="21068,5452 18530,8173 17929,7613 20467,4892">
            <msink:destinationLink direction="with" ref="{A2BBD699-C21C-4201-A26F-986BB5564C3E}"/>
          </msink:context>
        </emma:interpretation>
      </emma:emma>
    </inkml:annotationXML>
    <inkml:traceGroup>
      <inkml:annotationXML>
        <emma:emma xmlns:emma="http://www.w3.org/2003/04/emma" version="1.0">
          <emma:interpretation id="{E191A3A7-32CA-455E-B9A1-4367552E7D26}" emma:medium="tactile" emma:mode="ink">
            <msink:context xmlns:msink="http://schemas.microsoft.com/ink/2010/main" type="paragraph" rotatedBoundingBox="21068,5452 18530,8173 17929,7613 20467,4892" alignmentLevel="1"/>
          </emma:interpretation>
        </emma:emma>
      </inkml:annotationXML>
      <inkml:traceGroup>
        <inkml:annotationXML>
          <emma:emma xmlns:emma="http://www.w3.org/2003/04/emma" version="1.0">
            <emma:interpretation id="{B3AF804B-9852-4FC3-807E-C5B3AD527D4A}" emma:medium="tactile" emma:mode="ink">
              <msink:context xmlns:msink="http://schemas.microsoft.com/ink/2010/main" type="line" rotatedBoundingBox="21068,5452 18530,8173 17929,7613 20467,4892"/>
            </emma:interpretation>
          </emma:emma>
        </inkml:annotationXML>
        <inkml:traceGroup>
          <inkml:annotationXML>
            <emma:emma xmlns:emma="http://www.w3.org/2003/04/emma" version="1.0">
              <emma:interpretation id="{C4D7AD77-68D1-4312-92FA-20C81178B4AB}" emma:medium="tactile" emma:mode="ink">
                <msink:context xmlns:msink="http://schemas.microsoft.com/ink/2010/main" type="inkWord" rotatedBoundingBox="19497,5976 19627,7075 19475,7092 19345,5994">
                  <msink:destinationLink direction="with" ref="{6FE880F2-5F67-4392-A676-269F3754A9F5}"/>
                </msink:context>
              </emma:interpretation>
              <emma:one-of disjunction-type="recognition" id="oneOf0">
                <emma:interpretation id="interp0" emma:lang="en-US" emma:confidence="0">
                  <emma:literal>time.</emma:literal>
                </emma:interpretation>
                <emma:interpretation id="interp1" emma:lang="en-US" emma:confidence="0">
                  <emma:literal>tie.</emma:literal>
                </emma:interpretation>
                <emma:interpretation id="interp2" emma:lang="en-US" emma:confidence="0">
                  <emma:literal>tire.</emma:literal>
                </emma:interpretation>
                <emma:interpretation id="interp3" emma:lang="en-US" emma:confidence="0">
                  <emma:literal>trio.</emma:literal>
                </emma:interpretation>
                <emma:interpretation id="interp4" emma:lang="en-US" emma:confidence="0">
                  <emma:literal>tin...</emma:literal>
                </emma:interpretation>
              </emma:one-of>
            </emma:emma>
          </inkml:annotationXML>
          <inkml:trace contextRef="#ctx0" brushRef="#br0">19487 5891 7552,'0'7'2880,"5"3"-1536,-3 8-2272,-2-8 192,0 0-384,0 0 32,0 0 384,0 0 256,0 0-1472,4-2-704</inkml:trace>
          <inkml:trace contextRef="#ctx0" brushRef="#br0" timeOffset="-365">19514 5300 5248,'5'-5'2016,"-5"10"-1088,0-3-800,0-2 480,0 8-352,0 1-64,0 1-128,0 1-64,0 3 32,0 0-32,0 0 64,2-2-32,3 10-32,-1 8 32,-1-3-32,1 2-448,-4 0-160,-4 0-1888</inkml:trace>
          <inkml:trace contextRef="#ctx0" brushRef="#br0" timeOffset="301">19652 6257 7808,'4'-3'2880,"8"13"-1536,-1 4-1632,-6-1 384,-5 4-1056,-5 0-384,-6-2 672,-5-1 320,4-2 288,2-2-160,-2 2-96,5-2-1920</inkml:trace>
          <inkml:trace contextRef="#ctx0" brushRef="#br0" timeOffset="-1320">19083 6814 5376,'7'-3'2112,"1"6"-1152,4 1-1472,-8-1 160,-1 1-704,5-4-192,0 3-544,3-3-160</inkml:trace>
          <inkml:trace contextRef="#ctx0" brushRef="#br0" timeOffset="-3349">20512 4483 4480,'-9'-3'1664,"6"1"-896,-1 2-416,4 0 480,0 0-320,0 0-128,0 0-96,0 5-32,0 2-128,4 3 64,-1 5 0,6 4-64,-3 6-96,6 2 0,0 1-32,8 2 0,2 8 64,1-3-32,1-4-32,3 6 32,7-3 32,0 4-32,-2-8-32,-1-5-1024,-1-6-512,5-4-1088</inkml:trace>
          <inkml:trace contextRef="#ctx0" brushRef="#br0" timeOffset="-3048">20912 4559 5248,'-8'-10'2016,"8"13"-1088,-4 1-1088,-8 13 448,-10 3-160,-14 8 96,-5 9 64,-10 5-128,-2 6-96,-6 6-32,-1 1-192,1-3 32</inkml:trace>
          <inkml:trace contextRef="#ctx0" brushRef="#br0" timeOffset="-1866">18043 6969 2816,'27'-4'1056,"-16"8"-576,9-1-640,-9 0 128,1 1 0,-1-1 0,5-3-64,-1 0 64,1 0-736,-5 0-384,8 0 320,1 0 128</inkml:trace>
          <inkml:trace contextRef="#ctx0" brushRef="#br0" timeOffset="-1566">18510 6852 6272,'12'-4'2368,"-6"8"-1280,10-1-1696,-4 1 224,-1-1-448,9 0-32,-5 1 384,4-4 256,1 0-192,3 0-32,-1-7-1184,6 0-448</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18:24.299"/>
    </inkml:context>
    <inkml:brush xml:id="br0">
      <inkml:brushProperty name="width" value="0.025" units="cm"/>
      <inkml:brushProperty name="height" value="0.025" units="cm"/>
    </inkml:brush>
  </inkml:definitions>
  <inkml:traceGroup>
    <inkml:annotationXML>
      <emma:emma xmlns:emma="http://www.w3.org/2003/04/emma" version="1.0">
        <emma:interpretation id="{F45A5C35-9B50-4B66-9FE7-C89C0DD2FC5F}" emma:medium="tactile" emma:mode="ink">
          <msink:context xmlns:msink="http://schemas.microsoft.com/ink/2010/main" type="writingRegion" rotatedBoundingBox="23198,10102 23233,10102 23233,10109 23198,10109"/>
        </emma:interpretation>
      </emma:emma>
    </inkml:annotationXML>
    <inkml:traceGroup>
      <inkml:annotationXML>
        <emma:emma xmlns:emma="http://www.w3.org/2003/04/emma" version="1.0">
          <emma:interpretation id="{C61F46FD-5F0E-4A4E-994E-DA243FABCCEC}" emma:medium="tactile" emma:mode="ink">
            <msink:context xmlns:msink="http://schemas.microsoft.com/ink/2010/main" type="paragraph" rotatedBoundingBox="23198,10102 23233,10102 23233,10109 23198,10109" alignmentLevel="1"/>
          </emma:interpretation>
        </emma:emma>
      </inkml:annotationXML>
      <inkml:traceGroup>
        <inkml:annotationXML>
          <emma:emma xmlns:emma="http://www.w3.org/2003/04/emma" version="1.0">
            <emma:interpretation id="{28B42D62-6AF2-4A28-8D22-7294D1D45609}" emma:medium="tactile" emma:mode="ink">
              <msink:context xmlns:msink="http://schemas.microsoft.com/ink/2010/main" type="line" rotatedBoundingBox="23198,10102 23233,10102 23233,10109 23198,10109"/>
            </emma:interpretation>
          </emma:emma>
        </inkml:annotationXML>
        <inkml:traceGroup>
          <inkml:annotationXML>
            <emma:emma xmlns:emma="http://www.w3.org/2003/04/emma" version="1.0">
              <emma:interpretation id="{3504787A-E56F-4259-9BB9-38A9E8D83D44}" emma:medium="tactile" emma:mode="ink">
                <msink:context xmlns:msink="http://schemas.microsoft.com/ink/2010/main" type="inkWord" rotatedBoundingBox="23198,10102 23233,10102 23233,10109 23198,10109"/>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25373 10384 6272,'-28'2'2368,"21"-2"-1280,7-7-3936,7 7-800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32:47.778"/>
    </inkml:context>
    <inkml:brush xml:id="br0">
      <inkml:brushProperty name="width" value="0.025" units="cm"/>
      <inkml:brushProperty name="height" value="0.025" units="cm"/>
      <inkml:brushProperty name="color" value="#ED1C24"/>
    </inkml:brush>
  </inkml:definitions>
  <inkml:traceGroup>
    <inkml:annotationXML>
      <emma:emma xmlns:emma="http://www.w3.org/2003/04/emma" version="1.0">
        <emma:interpretation id="{9364147C-C36B-4D0F-91C0-BE6C739CD9F6}" emma:medium="tactile" emma:mode="ink">
          <msink:context xmlns:msink="http://schemas.microsoft.com/ink/2010/main" type="inkDrawing" rotatedBoundingBox="6256,6275 6834,6632 6553,7086 5975,6729" shapeName="None"/>
        </emma:interpretation>
      </emma:emma>
    </inkml:annotationXML>
    <inkml:trace contextRef="#ctx0" brushRef="#br0">8750 6772 4736,'-16'-8'1760,"11"8"-960,-15-2-672,17 2 480,-9-4-352,1 0-64,-2 2-128,5-3 32,1-2-64,-2 1-96,2-1 32,-2 0 160,2-1 160,0 1-32,-2 0 96,-3 1-128,1-8 32,-1 3-32,1 1 32,-1 3 0,-4-1 64,0 1-96,-4 4-64,-8-1 0,5 4 32,-1 7-32,4 4 0,1 0-96,-1-1 32,1 3 0,-1 5 96,1 4-96,-2-2-64,5 4 0,2 2 32,1 8-32,1 6-32,5-6 32,3 1-32,4-4-96,4-2 64,3-2 32,5 1 0,4-3-96,4 2 64,8-2 32,7-4 0,0 1 0,1-6 0,-6-2 0,2-2 64,3-10-32,6-2 64,1 0-64,-3-10-32,-2 3-64,-2-4 32,-3 1 96,-2-4 96,-2 4 0,-4-4 0,-5 0-32,-3 0 64,-4-1-96,-5 2 0,-2-1-32,-5-11 32,0-3 64,-5 3 64,-2 1-32,-5 4-32,-4-2 32,0 1 32,-11 1-32,-4-2-32,-1 1-32,0 5 64,-3-6 32,0 4 32,-8 5-129,-5-2-31,6 5 32,2 3 0,4 0-224,6 4 0,-2 3-191,4 3 31,5 4-512,2 8-224,10 5-800,3 14-320,8 9-1280</inkml:trace>
  </inkml:traceGroup>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7:49.173"/>
    </inkml:context>
    <inkml:brush xml:id="br0">
      <inkml:brushProperty name="width" value="0.025" units="cm"/>
      <inkml:brushProperty name="height" value="0.025" units="cm"/>
    </inkml:brush>
  </inkml:definitions>
  <inkml:traceGroup>
    <inkml:annotationXML>
      <emma:emma xmlns:emma="http://www.w3.org/2003/04/emma" version="1.0">
        <emma:interpretation id="{0E7B174C-5B8C-4101-AA24-ECFC8B4AE6BB}" emma:medium="tactile" emma:mode="ink">
          <msink:context xmlns:msink="http://schemas.microsoft.com/ink/2010/main" type="inkDrawing" rotatedBoundingBox="2278,5866 21509,4164 22585,16323 3354,18025" hotPoints="21567,5712 21572,16099 3300,16108 3295,5721" semanticType="enclosure" shapeName="Rectangle">
            <msink:destinationLink direction="to" ref="{DA9930D8-CE23-41DE-AC11-15ACDEE746E9}"/>
          </msink:context>
        </emma:interpretation>
      </emma:emma>
    </inkml:annotationXML>
    <inkml:trace contextRef="#ctx0" brushRef="#br0">4771 6416 2816,'-7'-5'1120,"7"2"-576,-5 6-704,5-3 128,0 0-96,0 0 96,0 7 64,0 1 64,0 2 320,0 2 96,0 9-224,-7 12-160,-3 3-32,8 6 64,-2 15-64,-1 11-64,2 14-96,-1-3 32,-1-1-32,5 2 0,-5-2 64,-2 4 64,2 4 96,3 3 128,-8-2 64,8-6 32,-7-2-192,2 3-128,2 0-32,0 11 32,3-4 32,-3 5-32,-4-2 32,6-3-64,-6 4-32,2 11-64,2-4-32,3-3 64,-3-5 64,0-6 64,1 3 32,1 1-64,-2 10 32,-2-3 0,2 2 32,-3-5-64,5 6-64,-2 0-64,1 4-32,1 0 128,-2-8 32,5-7-96,-4 0 32,1 1 0,3-2 64,-5 2-32,5 0-32,0-5 96,-4 2 64,0-1 64,0 6 32,0 9-224,4-4 0,-4 23-32,4-16 64,0-4-32,0 0-32,4-3 96,-4-8 0,4-7-32,-4 4 32,0-4-64,0 0 64,4 11-64,-4 6 64,4 3-128,0-2 0,4 6-32,1-4 0,-2-6 64,1-1 0,0-2 0,-3-6 64,-5-2-32,0-7-32,0-6 32,0 0 32,0 0-32,0-5-32,0 8 32,0-6-32,0-2-96,0-2 64,0-1 32,0 5 0,0-3 0,-5 6 0,5-4 0,-4 8 64,0-10 32,1 3 32,-2 0-64,1-5-64,1-4 32,-2 8 32,1 0-32,1 0 64,-2 6-64,1-1-32,0-6-64,0 9 32,4-5 32,0 0 64,0 3-96,0 0 0,0 0 32,-4-6 64,4-7-32,-4 0-32,4-1 32,0-2-32,0-2 64,0 4 32,0 6-128,0-5-32,0-8 32,0-3 64,0-3-64,-3-6 0,3 7 32,0-4 64,-5-6-32,5 0 64,-4-2-64,4 2-32,0-8 32,0 4-32,0-4 0,0 3 0,0 0 64,0-2 32,0-1-32,0-7-64,0 3 32,0-4-32,0-4 64,4-4 32,1 0-32,2 1-64,5-2 32,0-2-32,0-4 0,0 5 64,4-2 32,5 1-128,2-4 32,1 1 64,2-2 96,5 1-64,2-2 0,11-10 32,8 5 0,16-3-64,1-7-64,0-5 32,3 0 32,-4 2 32,4 1 32,8-1 0,10 2 64,2-6-96,-8-1-64,4 0 64,1-4 0,12 0 32,7-2 64,1 1-96,-5 2 0,5 3 32,8 0 0,10 0 0,-1 1 0,-6 2-160,4 1-32,2 2 96,3 0 32,-2 1 128,-1-1 32,-6 6-32,14-1-32,2 7-96,1 0-64,-4 0 32,7 0 32,12 2 32,-2-4 96,-2-3-96,18 2 0,6-4-32,-7 0 32,0 1-64,5-6 64,-7 8-64,-1-3-32,-1 0 32,3 7-32,-3 4 0,-4-4 0,8 3 64,8-3 32,-13 0 32,5-3 0,4-5 0,-1 2 0,-6-2-160,-1 0 32,4 6 64,0-2 32,-4 0 31,-4 1 1,4 6-64,-5 1 32,-4 2-128,2 2 0,10 0 32,-10-2 0,-6 5 0,-4-4 64,5 1-32,1 2-32,-13 1 32,-1-1-32,1 8 0,0-6 0,-5-1 64,-4-1 32,1 0-32,12 0-64,3-2 32,-7 2-32,-4 2 0,7-2 64,6-2-96,-6 0 0,-4 2 32,6-2 0,6-6 0,-2 2 64,-9-4-32,-10 0-32,6 4 32,4-4-32,-8 0 0,-12 2 64,-5 6-96,12 0 0,2-1 32,-9-1 0,-6 1 0,7 1 0,2 0 0,0-2 64,5-2-96,-4-4 0,8 2-32,3 3 0,1-5 64,0-5 0,-8 3 0,-9 2 0,4 2 0,0-2 0,-2-2 0,-5-2 0,-2 4-96,7 0 64,2 0 32,-7-4 0,-9 2 0,-3-3 64,3 5-32,4 0-32,10 0 32,-6 0 32,-7 0-96,-6 0 0,-5 5 32,-6 1 64,1 0-96,-1 2-64,1 0 128,-5-1 96,-3 0-32,6 1 0,-9 2-96,-2 0-32,1 1 32,-6 0 64,-3 1-32,-2-2 64,-14-3-64,-4 4-32,-4-1 32,-4-2-32,-4 6 64,-4 0 32,4 0-32,-3-3 32,-5 4-128,1-9 0,-5 6 32,-1-10 64,2-2-32,-1 0-32,-4-2-64,0-3 32,0-13 32,-4 1 64,0-1-32,5-3-32,3-12-64,-5-13-32,2-12 64,-2-16 0,2-5 32,-4-7 64,-1-7-32,-4-25 64,0-4-64,-5-10 64,5-11-64,-3-18 64,3 1-128,-5 6 0,2-7 96,-1 4 32,-4 3-128,0 12 32,-4-2 64,0 1 96,-4 0 0,-5 3 64,2-10-192,-5 0-32,0-2 0,0 1 64,3-10-32,6-3 64,-1-1-64,4-6 64,0-7-128,0-2 0,-5 4-32,0-5 0,3 6 128,-8-3 32,8 10-32,-7 10-64,6 8 32,-1 13 32,-1 2-32,0-5-32,3 8 32,-3 7-32,5 8 0,0-9 0,0-7 0,0 1 64,0 4-96,0-9-64,0-1 64,0 6 64,5-5 0,2-6 64,2-3-128,-1 3 0,3 3 32,-4 2 64,3-7-96,-6-5-64,-4 16 64,0 1 0,3-10-64,-3 1 64,5 12 32,-10 13 0,2 13-160,-1-3 32,-1 11-96,0 2 0,3 4-32,-3 12 64,0 6 64,3 4 64,-2 2 32,-1 8 32,2 4 0,-1-2 0,4-10-96,0 2 64,0 0 32,0 4 0,4 6-96,-1-7 64,6 0 32,-2 7 0,0 1 0,-2 2 0,4-9-96,-6 6 0,2 0-32,-1 1 96,-1 0 0,2 7 32,-5 2-96,0 12 0,0 4-96,-5 2-32,-2-2-31,-1 6 63,-6 8-32,0 0 0,-7 6 32,-3 5 128,-4 0-128,-5 9 64,-10 2 0,2-1 64,-11 0-32,-5 3 32,-2-2 64,-14 2 0,-8 1-96,-11 4 0,0 5 128,-4 3 32,2-6-96,-6 1 32,-5 0 0,-11 0 0,3-4 64,0 0 32,-3 2-128,-9-6 32,-11 0 0,-1-2 64,-7-1-32,-9 0 64,-17 4-64,18 2-32,2 2 32,-2-4 32,3 7-32,-4-4-32,-12 4 32,-3 3-32,-6-6 0,2 3 64,-17-4-32,-4 0-32,-4-4-64,-5 2 32,10-9 96,-2 8 32,-2-4-32,-6 8 32,10-2-128,-17 2 0,4 0 32,4 2 0,-13 5 0,1-5 64,-1 1-96,-7 0 0,16-3 32,0-2 64,-3-1 32,11-1 32,12-4-64,-17-1 32,1 9-128,8-8 0,-3 4 32,-6 3 64,9 0-96,-8-2 0,-8-2 32,13-2 64,-2-2-32,4 1 64,2 0-64,7-7-32,-8 3 32,16 2-32,12-5-96,-12 0 64,5 0 32,3 0 0,-9 0 0,-2 0 64,2 0-96,14 0-64,-6 0 64,2 0 64,3-5 64,12 2 32,-3-7-160,-6 0 32,9-2 0,9-2 64,-5 0-32,-11 3-32,6 4-64,9-1 32,-4 5 32,-2-2 64,1 3 32,13-2 32,9-2 0,-6-2-1,6-2-63,8 2 32,8 5-64,3-4-32,-8 2 32,1 5-32,2 5-96,2-3 64,8 3 32,7-10 64,-4 5-32,1-2-32,0-3 96,8 2 0,-1-7-128,0 0 32,-3-8 64,0-2 32,-10 2-128,7 0-32,5 5-320,11-2-95,1 5-1153,14 2-448,0 8-1920</inkml:trace>
  </inkml:traceGroup>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7:56.770"/>
    </inkml:context>
    <inkml:brush xml:id="br0">
      <inkml:brushProperty name="width" value="0.025" units="cm"/>
      <inkml:brushProperty name="height" value="0.025" units="cm"/>
    </inkml:brush>
  </inkml:definitions>
  <inkml:traceGroup>
    <inkml:annotationXML>
      <emma:emma xmlns:emma="http://www.w3.org/2003/04/emma" version="1.0">
        <emma:interpretation id="{78538019-A108-4117-B54C-348293CF4187}" emma:medium="tactile" emma:mode="ink">
          <msink:context xmlns:msink="http://schemas.microsoft.com/ink/2010/main" type="inkDrawing" rotatedBoundingBox="12358,11226 14079,8056 17340,9827 15619,12997" semanticType="enclosure" shapeName="Other">
            <msink:destinationLink direction="to" ref="{DA9930D8-CE23-41DE-AC11-15ACDEE746E9}"/>
          </msink:context>
        </emma:interpretation>
      </emma:emma>
    </inkml:annotationXML>
    <inkml:trace contextRef="#ctx0" brushRef="#br0">16309 8832 3200,'-5'-10'1216,"-2"13"-640,2-3-480,5 0 320,0 0 96,-4 0 64,1 0-96,-2-3 32,1 3-160,0-4 32,-4 0-224,1 0 32,-2 1 32,-3 3-32,0-3-32,0-1 32,-4 4 96,-4-8 64,0 12 96,-1-11-96,2 10 32,-2 1-160,-3 0-64,5-4-64,-7 4 0,2-1 64,1-3 64,2 0 96,2 3 32,-2-3-96,-3 4-96,5 0-64,-6 0 0,5-1-128,0 0 0,0 5 32,0-2 64,0 2 96,-1 0 64,2-2 32,-2 6 64,2-2-96,-9-3 32,2 0-160,-2-1 0,0 6-32,4-1-64,0-4 32,0 3 32,0 4 32,-4-2 32,0 2-64,0 0 32,0 0 0,4 0 32,-4 2-64,0-4 32,-5 6-64,4 5-32,1-2 32,4 1 32,-4 2-96,4 1 0,0 0 32,0 1 0,0-2 64,-4 5 32,4-4-32,-4 3 31,4-2-63,-2-1 64,2 0-64,1-4 64,2 2-64,2-3-32,-5-2 32,-1 8 32,1-2 32,0 0 32,0 2-64,4-1 32,0 0-64,0 3 64,-4 5-64,3 0-32,2 5 32,-2 1 32,4 4-32,3-3-32,-3-1 32,1 1 32,4-1-96,-5-3 0,6-1 96,-1-2 96,0-1 0,0 4 0,-1 2-192,-7 8 32,0 2 0,4 2 64,-4 3 32,0 15 96,4-15-32,4-7 0,4-2-96,3 4 32,2-7 0,-6-1 32,9-1-64,0 4-64,0 8 32,12-1-32,-12 6 0,9 6 0,-1-6 0,3-6 64,2-4 32,-5 5 96,4-8-32,0 0 64,0 0-64,0-1 0,4 6-32,0-2 0,0-4-160,4 8 32,1-8 64,-2 6 96,-3-16-64,12 10-64,-4-2 64,4-4 0,6 3 32,1-4 64,5-1-96,5-10-64,4 0 64,3 2 0,-5-1 32,3 0 0,-3 1 0,2-2 0,-1-2-64,-4 0 32,4-2 0,8 2 32,5-5-64,8 1 32,-1-3-64,0-5 64,-4-2-64,2-6 64,-2-2-64,-1 0-32,6 0 32,-1 0 32,0 0-32,0 0 64,-4 0-64,2-2 64,-2-2 0,-8-7 32,-4 5 0,10-1 64,6-4-96,-4-4-64,4 1 64,0 0 0,-4-4-128,-8 4 32,6-2 64,-6-2 32,-8 0-128,0 1 32,8-1 0,4 0 64,-3 1-32,0-1-32,-1-3 32,-4-2 32,0 3-96,0-6 0,-3 1 32,-6-3 64,1 3-32,-3-14-32,-4 4 32,3-6-32,-4-2 64,0-3 96,0-4-64,-4 4 0,0 2-32,-8-4-64,4 4 32,-4-6-32,-3-7 0,0 0 0,-2 0 0,-2-4 0,-1 0 0,-4-3 0,0 6 64,0 5 32,-5-1-128,-2 4 32,-5 0 0,0 3 64,0-6-32,-5-4-32,-2-1-64,-1-3-32,-1 1 64,-2 6 0,-1 4-64,4 4 64,-6 4-32,2-2-64,1 2 160,-1-9 32,-5 2-96,-1 1-32,-6 2-64,-2 0 0,-2 3 0,0 3 96,4 1-64,0 7 32,0 8 64,4 2 0,-4-4-96,0-2 0,-1 7 64,1-4 0,5 3 32,-2 1 0,2-2-96,-2 3 0,2-1 64,-3-2 0,-1 5 32,-1 1 0,-4-4-160,-1 3-32,5 4 96,0-8 32,0 5 64,0 2 0,0 0 0,-1 4 0,1 1 0,5-4 0,-2 0-96,0-1 64,2 0 32,2 5 64,1-4-96,0 2 0,1 2 32,3 0 64,-4-5-96,4 4 0,-5 1 32,1 2 0,0-2 0,0 3 64,-1 0-32,6-1-32,-1-2 32,0 2-32,-5-2-96,1 0 64,4-1 32,0 4 0,0-4 0,-4 4 0,4-1 0,-7 6 0,3-6 0,-6 0 0,3 6 0,-2-10 64,2 6-96,-2-2 0,5 1 32,-4 4 0,4-1 0,0-4 64,-4 5-32,4-4-32,0-1 32,0 2 32,-1-2-96,2 2 0,2 2-32,1 0 0,0 1 64,1-2 0,-1 3 0,4-2 64,-6 0-96,2 1 0,-4-2 32,2 3 0,-8-2 0,6 4 64,0-4-96,1 1 0,-1 3-192,-1-4 0,5 4-320,-4 0-128,0 0-704,4 0-320,0 0-1087,0 11-385,0-5-1088</inkml:trace>
  </inkml:traceGroup>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0.581"/>
    </inkml:context>
    <inkml:brush xml:id="br0">
      <inkml:brushProperty name="width" value="0.025" units="cm"/>
      <inkml:brushProperty name="height" value="0.025" units="cm"/>
    </inkml:brush>
  </inkml:definitions>
  <inkml:traceGroup>
    <inkml:annotationXML>
      <emma:emma xmlns:emma="http://www.w3.org/2003/04/emma" version="1.0">
        <emma:interpretation id="{C75E02F4-948F-41BD-AE25-E714275C0CC8}" emma:medium="tactile" emma:mode="ink">
          <msink:context xmlns:msink="http://schemas.microsoft.com/ink/2010/main" type="inkDrawing" rotatedBoundingBox="13319,8618 16599,9127 16130,12151 12850,11642" shapeName="Other"/>
        </emma:interpretation>
      </emma:emma>
    </inkml:annotationXML>
    <inkml:trace contextRef="#ctx0" brushRef="#br0">14862 11953 4864,'-21'0'1824,"16"3"-960,2 0-576,3-3 448,0 0-288,0-3-32,3 0-160,2-4 0,4-1-160,3-2 160,2-5 128,0-3-64,-2-2 0,-5 2 64,5-5 96,-3-5-192,3-5-32,-5-5 64,5-5 128,0-8-64,4-2 96,1-4-256,4-4-64,-2-7-32,-3-3 64,4-1-96,5 1-64,-6 3 128,2-7 128,-2 7-32,2 0 96,-2 7-192,2-11-33,-1 5-63,0-1-64,0 0 32,0 4 32,4 3-32,-3-3 64,-2 11 64,2-1 64,-5 3-32,-1-2-32,-1-1-96,5 7-64,-3 1 96,1 0 0,2 0-32,-3 3-64,1 3 32,-5-4 32,4 13-96,-4-1-64,0-1 64,0 5 0,0-4 32,-1 3 64,-2 0-32,-1 1-32,4 6 32,-3-2 32,-2-1-32,2-3-32,-2-5 32,-2 5 32,2 2-32,2 1 64,-1 0-128,-1 0 0,2-1 32,-2 3 64,2-3-32,-1 4-32,-1-2 32,2 5 32,-4 1-32,-3 5-32,7 2 96,-1-1 64,-4 2-128,4-3-32,-4-2-64,1 4 0,-2 1 64,1-5 0,1 5 0,-2 2-160,-3 8-32,4 8 160,5-5-64,-2 4 0,1-4 64,1 5 64,3-4 64,-1 2 32,6 1-224,-1 4 0,0 4 32,-1 2 32,2 9 32,-1 2 0,0 5 0,4 20 0,1-7-96,2 0 0,-2 5 128,-2 2 32,2-2 0,-1 2-64,0 4-64,0 1 32,0-5 32,0 8 64,1-4 32,-2-4 32,2-2-64,7-5 32,-4-3-64,-1 0 64,6 0-128,-1-4 0,0 1-32,0-2 0,1 6 256,-1-1 128,0-5-160,0 5-32,12 5-64,-7-6-64,-2 5 32,-5-4 32,-3-7-32,1 0-32,-3-5 32,-2 1-32,2 1 0,-2-5 64,2 1-96,-6-1 0,10 2 96,-5-2 32,1 0-32,-5 0-64,-1 2-64,1-2 32,5 8 32,-2-5 64,2 2-32,-2-1 64,7-3-64,-7-4 64,5 0-128,-4-4 0,0 1 32,1-4 64,-2 0-32,-3 0 64,5 0-64,-2-1-32,2 1 32,-1-4 32,0 1-32,-3-1-32,-1 0-64,-1 1 32,1-2 32,-4 2 64,0 0-32,4-2-32,-4 2-64,2 0 32,-7-2 32,0 2 64,2-2-32,-1 2-32,1 0 32,-2-1-32,1-4 0,-4 5 0,5 0 0,-6-5 0,2-2 0,-5-1 64,0-7-32,0 0-32,0 0 32,0 0 32,-5 3 32,5-3 32,-3 3-160,-1-3 32,-1 7-64,1-7 0,1 0 64,-2 5 0,1-2 0,-4-3 0,-1 0 0,-3-3 0,1-2 64,-6-8 32,-11-5-32,-8-7-64,-4-8 32,-12 5-32,-4 0-96,4-2 64,0 2 160,-2-1 64,2 4-64,0 0-96,5-3 0,-10-1-32,-8 0 0,-4-7 0,-2-3 64,-2-1 32,0 2-128,5 2-32,4 0 96,-9-4 32,9 9 0,1-2-64,2 5 32,1 3-32,-1 7 0,5 0 0,16 3-96,-17-8 0,-2-7 128,-2 2 32,-8 2-96,6 1 32,-6-3-64,8 3 0,0-1 128,9-2 96,5 3-128,-2-3-96,1 2 32,4 6 0,3-3-64,-3 5 64,-4-2-32,-1-1 0,14 6 128,-17-10 32,3 7-128,5 0 32,4 0-64,3 3 0,6 5 128,3-1 96,3 4-224,1-3 0,4 2-64,4 5 64,4-1-128,0 4 64,-1-3-96,1 3 64,5 0 32,-2 0 64,1-3 96,4 3 64,-4-5-128,4 2 32,-4-1 0,0 1 64,-4 0-96,4-1-64,-1 1 128,2-2 32,-5 2-96,5 3-32,-2-4 32,4 4 64,2 0 0,-1 0-32,4 0-128,0-3-64,-5 3 96,5 0 32,0 0 128,0 0 32,0-3-32,0-2-64,0 2-64,0 3 32,5-4 32,-1 4 0,8 0-96,0 0 0,4 0 64,8-3 0,9 0 32,7-2 64,12-5-32,7 3-32,10 4-64,4-5 32,-1 1 32,9-4 0,-6 1 0,19 0 0,-2-2 0,17 1 0,-5 4 0,-3-4 0,3 4 0,4-3 64,5-1-32,-9 4-32,-3-1-64,0 1 32,-4 1 32,2-1 0,7-1 0,-14 1 64,-3-1-32,-13 2-32,0-12 32,-8 7-32,-2-7 64,-7 4 32,2 0-128,-5-1 32,-4 4-64,0 1-64,-2 2 160,-10 1 32,-5 1 0,-6-1 32,-6 2-128,-2 2 0,-6 0 32,6-1 0,-14 1-96,2 3 64,-1 0 32,0 0 0,0 0 0,-1 0 0,2 0-96,-1 0 64,1 0 32,-2 3 0,2-3 0,-1 0 64,-8 0-96,0 0 0,0 0 32,0 0 64,0 0-32,0 0 64,-5 4-64,-2-1 64,-2 5-128,-3 5-64,-5 2 64,-2 0 0,-2 3 32,-10-1 64,-2 1-32,-2 0-32,-10 0 32,-7 3 32,-4 1 32,-8 2 32,-5 5-160,1 0-32,-5-1 32,-3 5 64,-5 10 0,0 3-32,10 0-64,-2 4-32,9 7 64,3-10 64,0-8 0,9 1 64,-7-1-128,3-4 0,-1-2 32,-4 3 64,5 0-96,4-1 0,4 1-32,-1 2 0,5 6 64,3-1 0,6 7 0,-5-1 0,4 6 0,-4-13 0,0 1 0,3-10 0,1-1 0,3-8 0,2-2 0,-2-1 64,1 4-96,0-2 0,0 1 96,-4-2 32,8-1-128,0 1 32,-1-4-64,1 3 0,4-4 64,3 1 0,2 0-96,3 0 0,-1-3-160,1-2 0,4 2-224,0 0-96,0-2-32,4 2-32,0 0-351,-1-2-161,6 2-320,-1-1-32,-1-3-608,5-11-192,0-17-160</inkml:trace>
  </inkml:traceGroup>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6.552"/>
    </inkml:context>
    <inkml:brush xml:id="br0">
      <inkml:brushProperty name="width" value="0.025" units="cm"/>
      <inkml:brushProperty name="height" value="0.025" units="cm"/>
    </inkml:brush>
  </inkml:definitions>
  <inkml:traceGroup>
    <inkml:annotationXML>
      <emma:emma xmlns:emma="http://www.w3.org/2003/04/emma" version="1.0">
        <emma:interpretation id="{DA9930D8-CE23-41DE-AC11-15ACDEE746E9}" emma:medium="tactile" emma:mode="ink">
          <msink:context xmlns:msink="http://schemas.microsoft.com/ink/2010/main" type="inkDrawing" rotatedBoundingBox="3161,10289 12822,9963 12854,10911 3193,11237" semanticType="callout" shapeName="Other">
            <msink:sourceLink direction="to" ref="{0E7B174C-5B8C-4101-AA24-ECFC8B4AE6BB}"/>
            <msink:sourceLink direction="to" ref="{78538019-A108-4117-B54C-348293CF4187}"/>
          </msink:context>
        </emma:interpretation>
      </emma:emma>
    </inkml:annotationXML>
    <inkml:trace contextRef="#ctx0" brushRef="#br0">4554 10762 3328,'-3'-6'1216,"3"6"-640,3-5-608,-3 5 288,0-3-160,5 0-64,-5-2 128,0 3 32,0-3 128,0 2 128,4 0-64,-4 3 32,0 0-224,0 0-128,3 6-32,6 6-32,-6 5 0,2 5 64,-1 3 32,0 3 32,-4 7 64,0 6 32,-4-2 32,4 3 0,0 9-128,-4 2-96,-1-9 0,2-6 32,-1-2-32,-4-8 64,4-2 128,-4-4 128,-1-4-64,5-5 0,-4-2 32,4-4 128,1-3-128,-1-8 0,-1-3-64,1-7 64,1-4-160,-2-10-32,5-5 64,0-7 32,0-1-32,0-10 32,5-2-128,-2 7 0,6-2-32,-2 2-64,2 2 32,-2 2 32,2 3-32,-1 6-32,-4 2-64,-1 6-32,2 3 128,-1 4 32,-4 4 0,0 7-64,0 0-64,0 7-32,0 0 64,0 14 0,0 4 32,0 8 0,0 2 0,-4 8 0,4 2 0,-5 12 64,2 1-32,-1 6-32,-1 3 32,2 2-32,3-12 0,0-4 64,0-3-32,0-8-32,0-3 32,0-7 32,0-7-96,0-3 0,0-5 96,0-2 32,0-8-32,0 0 32,0-5-128,0-1 0,3-5 32,2-7 64,-1-4-32,4-6 64,-4-4-128,-1 4-64,2 0 64,-1-2 64,-4 6 0,0 2-32,0 4 32,0 0-32,0 0 0,-4 8 0,4-1 0,0 4 0,0-1-96,-5 1 64,5 4 32,0-1 64,0 0-96,0 2 0,0-3 32,0 2 0,-3-1 0,3 0 0,0 4 0,0 0 0,0 0 0,0 0 0,0 0 64,0 0 32,0 0-128,8 4 32,0-4 64,0 0 32,4 0-32,0 0 32,4 0-64,0 0 64,4 0-64,-4 0-32,8 0-64,-3 0 32,2 0 32,1-4 0,9 2 64,0-2 32,-2 0 32,1 0 0,1 1 0,3-4 0,-1 3-64,3 0-64,-7 1 32,1-2 32,1 3-32,-2-2-32,2 0 32,0 4 32,-5 0-32,0 0 64,3 0-128,2 0 0,3 0 32,4-3 0,0-2 0,5 3 64,-1-1-32,1-2-32,-5 3 160,-4-3 32,-1 2 0,5 0 31,-2-2-127,-3 3-64,2-3 0,-1 2-32,0 0 0,4-2 0,4 3 0,1-3 0,0 2 0,2 1 64,-2-3 32,-1 2 32,-1-5 0,2 6 0,0-3-64,-1 2 32,-1-1-128,2 0-64,4 2 64,-2 2 64,2 0 0,-5 0-32,9 0 32,-5 0-32,4 0 0,-3 0 0,-2 0-96,2 0 64,-6 0 32,2 0 0,4 0 0,3 0 64,0 0-32,-4 0-32,8 0 96,-7 0 0,-1 0-128,1 0 32,-6 0 0,1 0 0,5 0 0,-6 0 64,2 2-32,4-2-32,3 0-64,5 0 32,-5-2 32,4-3 0,-4 2 0,-3-1 64,-1 1-32,-4-2 64,1 3-64,-2-2-32,9-3 32,-3 2 32,3 3-96,0-2-64,0 0 128,-3 1 32,7 6 0,-8-3-64,1-3 32,-4 6-32,-2 1 0,6-8 0,-5 1-96,-1 3 64,-2-5 32,-1 5 0,4-2 128,5 2 64,-1 0-160,13 0-64,-9 2-96,0-2 96,0-2 0,-3 2 32,3-4 0,0 4 0,0-4 0,0 4 0,4-2 0,-4-3 64,5 5-96,-1 0-64,-4 5 64,-3-5 64,3 0 0,-7 0 64,0-5-128,2 5 0,-2-3 32,-1 3 0,-1 0 0,2 3 0,0-3 0,-1 0 64,-1 5-32,6-3-32,-9 2 32,1 0-32,-6-4 0,2 0 0,-1 2 0,-3 3 0,2-5-96,-2-5 0,-2 5 64,6 0 64,-1 0 64,0 0 32,1 0-64,-1 0 32,1 0-128,3 0-64,0 0 64,-4 0 0,-4 0 32,0 0 0,0 0 0,1 0 0,-2 0-96,-3 0 0,5-2 128,-2-2 32,-2 0 64,-1 2 0,4 2-224,1-5 0,3 5 32,-1 0 96,3 0 0,-3 0 64,1 0-128,1 0 0,-1 0 32,-1 0 0,7-3 0,-6 3 64,8 0-96,-4-3-64,-4 3 128,0-5 32,4 3 0,4-3-64,-3 2-64,-1 0 32,0 3 32,-3-5 0,-1 3 0,-1-3 0,-2 2 64,0 3 32,-2-3-192,-3-2 0,0 5 96,1 0 64,3-2 0,1 2-64,-6-4 32,-2 4-32,-1-4-96,0 4 64,-1-2 32,3 4 0,-3-4-96,1 2 64,0-5 96,1 5 96,-1 0-128,0 0-32,0 5 0,1-5 0,-1 0-96,-1 0 0,1-5 128,-3 10 32,-2-5 0,7 0-64,-7 0-64,2 0-32,-6 0 128,5 0 32,4 0-96,-3 2 32,3-2 0,-1 0 0,-2 0 0,-1 0 64,0 0-96,0 0 0,5 0-32,-1 4-64,0-4 160,-1 0 32,3 0 0,-3 0 32,1 0-128,-3 0 0,-2 0 96,2 0 32,3-4-128,0 4 32,-4 0 0,0 0 0,-4 0 0,0 0 0,-4 0 0,0 0 64,0 0-96,0 0 0,0 0 32,0 0 0,1-2 0,-1 4 0,-5-2 0,2 0 64,-1-2-32,-1 2-32,2 0-64,-1 0 32,0 2-32,0 2-64,-1 0 160,2-2 32,3 3-96,0-2 32,-5 0-64,7 2 0,-7-5 64,1 2 0,1-2 64,-2 5 96,2-2-224,-2 0 0,1 2 0,1 2 32,3-4 32,0 0 64,4 2-32,0-3-32,1 2-64,-3 0 32,3-2 32,-1 3 64,-4-5 32,0 7 96,-3-7-96,-2 0-64,-7 0-96,0 0-32,0 0 64,0 0 64,0 0 0,0 0-32,0 0 32,0 0 32,0 0-96,0 6 0,0-8 32,0 2 0,0 0 0,0 0 64,0 0-32,0 0-32,-4 0-64,1-4 128,-2 4 0,5 0 0,-4-4-64,4 1-64,0-2 32,0-1 32,-3 0 64,-2-5-32,1-1-32,0-1 96,-4-3 0,1-1 160,-2-4 96,1-9 0,-1-1 96,2 3-224,0-2-128,-2 2 0,4 0 0,2-5-128,-1 2 32,-1-2-64,5 5 0,0 2 128,0 4 32,-3 4-32,-1 0-64,4 1 96,-5-1 0,2 5-128,3-2 32,0 4 0,-4 1 0,0 2 0,4 1 0,0 4-96,0 3 64,0 0-32,0 0-64,0 10 96,0 4 0,0 1 32,0 2 0,-5 1-96,5 5 64,-3 0-32,3 7 0,-4 2 64,4 0 0,0 7 0,0 12 64,0-16-32,4 0-32,-1 1-64,6-3 32,-2-5 32,2 1 0,-1-5 0,-1 5 0,2 0 0,-4-5 64,-2-1-96,1-6 0,-4 1 32,0 0 64,0 0-32,0 0-32,0 0 32,0 2 32,0 0-96,0 0 0,0-2 32,0 0 64,0 0-96,0 0 0,0 0 32,4-4 0,-4 0 64,0-2 32,0-6-128,0-6 32,0 15 128,0-15 160,0-3-32,0-1 32,0-7-32,0-4 0,0-3-64,0-7 32,0-3-128,3-3 0,2-2-32,-1 4-64,4-3 32,-4-6-32,1 2 0,-2-2 0,-3 3 0,4 4 64,-4-9-32,0-4 64,0 6-64,0-1-32,5 2 32,-5 6-32,0-2 0,3 2 0,-3 6-96,0 7 64,0 0 32,0 3 64,4 4-32,-4 1-32,0 3-64,0 2 32,0 3-32,0 2 0,0 0 0,0 0-64,0 7 96,0 6 0,-4 5 32,1 8 0,3 3 0,-5 0 0,1 17 0,1-4 0,-2-6-96,1 2 64,1-2 32,-6-3 0,4 2 0,-2-6 64,3 0-96,1-5-64,-2-1 64,1-2 0,-1-3-64,2-1 0,-1 1-224,4 0-64,0-1-640,0 1-288,0 2-800,4-2-319,4 0-1281,1-16-1344</inkml:trace>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8.367"/>
    </inkml:context>
    <inkml:brush xml:id="br0">
      <inkml:brushProperty name="width" value="0.025" units="cm"/>
      <inkml:brushProperty name="height" value="0.025" units="cm"/>
    </inkml:brush>
  </inkml:definitions>
  <inkml:traceGroup>
    <inkml:annotationXML>
      <emma:emma xmlns:emma="http://www.w3.org/2003/04/emma" version="1.0">
        <emma:interpretation id="{254650BA-8231-4C2D-B79B-64418ECF7BF6}" emma:medium="tactile" emma:mode="ink">
          <msink:context xmlns:msink="http://schemas.microsoft.com/ink/2010/main" type="inkDrawing" rotatedBoundingBox="7248,9680 7646,9137 8104,9473 7705,10016" semanticType="callout" shapeName="Other"/>
        </emma:interpretation>
      </emma:emma>
    </inkml:annotationXML>
    <inkml:trace contextRef="#ctx0" brushRef="#br0">8749 9825 3712,'-5'-10'1472,"5"7"-768,0-5-672,0 5 352,5-4-64,-5-3 64,0-2 64,0-2 128,-5 4-320,5-5 224,-4 5 128,0-2-32,1 6-32,-2-2-160,1 1-64,4 0-64,0-1 0,9-2 64,-2-4 32,5 2 32,0 2 0,1 0-192,-1-1-128,0 4-32,0-1-32,4 1-96,1 0 0,2 1 64,2-2 64,2 4 0,6 1 64,2 0-128,-3-2 0,5 5 32,-1 0 0,4 0 0,0 5 0,-3-2 0,-1 0 64,-4 1-96,-4 7 0,0-1 32,-3 2 64,-6-2 96,-6 1 128,-9-4 224,0 1 64,-5-3-224,-2 3-128,-5-1 0,-5 4 0,-3-1-96,0 2-96,-5-2 64,1 4 0,1 1-32,2 0 31,1 2-126,4 1-1,-3 0 32,2 0 63,5 3-31,1-3-32,2 4 32,1 6-32,4-3 0,-1 1 0,2-6 0,-6-2 0,2 0 64,7 4 32,-4-4-32,-1 0 32,2 0-128,-1 0-64,-1-1 64,5-3 0,0 1-64,0 0 64,0-2-607,5 2-289,2-2-672,2 2-256,7-8-1760</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2.376"/>
    </inkml:context>
    <inkml:brush xml:id="br0">
      <inkml:brushProperty name="width" value="0.025" units="cm"/>
      <inkml:brushProperty name="height" value="0.025" units="cm"/>
    </inkml:brush>
  </inkml:definitions>
  <inkml:traceGroup>
    <inkml:annotationXML>
      <emma:emma xmlns:emma="http://www.w3.org/2003/04/emma" version="1.0">
        <emma:interpretation id="{F2C2FFAC-536E-4203-9504-46421B76F7DE}" emma:medium="tactile" emma:mode="ink">
          <msink:context xmlns:msink="http://schemas.microsoft.com/ink/2010/main" type="inkDrawing" rotatedBoundingBox="1189,14556 6455,9782 9070,12667 3804,17441" semanticType="callout" shapeName="Other">
            <msink:sourceLink direction="with" ref="{09E24873-7025-4FB1-B68E-8B90CE20C804}"/>
            <msink:sourceLink direction="with" ref="{C47AE91B-4D0D-4235-AAA2-6F8C265538AB}"/>
          </msink:context>
        </emma:interpretation>
      </emma:emma>
    </inkml:annotationXML>
    <inkml:trace contextRef="#ctx0" brushRef="#br0">3640 16358 3328,'-2'4'1312,"-2"-1"-704,-16 4-288,12-4 448,-3 9-64,0-5 32,-1-2 96,0-7 32,0-1-448,0-9-32,6 0-32,-3-10-128,6-5 32,-1-14 32,0-10 64,4-3-32,-3-5 32,3-13 96,-5-4 96,1-5-160,0-6-64,4 2-160,0-10-128,0-12 0,0 2-32,4-19 0,0 4 0,4-9 0,0-2 0,0-3 64,-2 2 96,7-2-64,-2 8 0,-3 2-32,0 1-64,-5 10 32,-3-7 32,0 3-32,-3 2-32,-1-1-64,-4 9 32,0-6 32,1 7 0,-6 3 0,2 8 64,0-5-32,-5 11-32,4 3 32,-3 1 32,-4-15 32,4 12 96,4 6-96,-1 10 0,4 10 32,0 1 0,-3 7-160,7 8 32,1 6 0,3 5 0,0 5 0,3 6 64,6 4-96,1-2-64,6 12 128,-2 0 96,6 3-96,8-3-32,14 6 0,4-6 0,12 0 0,14 3 0,14 0 0,-2 11 0,12-11 0,4 3 0,4 1 64,16 0 32,-8 9-128,10-9-32,2 0 32,10-1 0,-6 1-64,6 3 64,1 0 32,16 0 0,-9 0 0,4 3 64,-3 11-32,6-4-32,-9 0-64,2 0 32,-7 1 32,10-1 64,-5 3-96,-14 1 0,10 1 32,-6-3 0,8 3 0,-6-1 0,2-4 0,4-3 0,14-1 0,-10-2 0,4-8 0,0-2 64,8-5-96,-12-2 0,-4 3 96,-18 3 32,-12 0-32,-15 4-64,-12-2-832,-9 10-320,-13 0-992,-20 10-384,-33-5-704</inkml:trace>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9.182"/>
    </inkml:context>
    <inkml:brush xml:id="br0">
      <inkml:brushProperty name="width" value="0.025" units="cm"/>
      <inkml:brushProperty name="height" value="0.025" units="cm"/>
    </inkml:brush>
  </inkml:definitions>
  <inkml:traceGroup>
    <inkml:annotationXML>
      <emma:emma xmlns:emma="http://www.w3.org/2003/04/emma" version="1.0">
        <emma:interpretation id="{49C1B8E3-9FF4-42E8-8DC6-34E06501F351}" emma:medium="tactile" emma:mode="ink">
          <msink:context xmlns:msink="http://schemas.microsoft.com/ink/2010/main" type="inkDrawing" rotatedBoundingBox="7619,10325 7783,10202 7819,10250 7655,10374" semanticType="callout" shapeName="Other"/>
        </emma:interpretation>
      </emma:emma>
    </inkml:annotationXML>
    <inkml:trace contextRef="#ctx0" brushRef="#br0">9122 10447 3456,'-11'0'1408,"6"0"-768,-2 3-416,2 1 480,2-1-64,-6 2 0,2 1-64,-5 1-32,3 8-288,-7-5-160,13 1 0,-9-4 0,7 1 96,5-1 32,0-1 96,8-1-32,1-13 0,-2 1-96,2-1-32,-1 2-96,-1-6-64,2 2 96,-2 3 0,-2 1 96,-1-2 96,-4 1 64,-4 4 32,-1-2-64,-2 10-32,-5-2-160,0 4-32,-4 1-32,-1 5-64,6-3 32,2 2-32,1-1 0,1 2 0,2-8 64,5-3 32,8-2-192,1-7 0,3-3 32,-1-1 96,1 1 0,5-1 64,-5 0-64,-5 0 64,2 4 0,-6 1 96,-3 1 96,-3 5 160,-9 5-128,0-2 64,-4 4-160,-1 1-64,1-2-224,4 8-32,0-3-544,3 7-128,2-3-832,2-1-320,5-3-1536</inkml:trace>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9:34.805"/>
    </inkml:context>
    <inkml:brush xml:id="br0">
      <inkml:brushProperty name="width" value="0.025" units="cm"/>
      <inkml:brushProperty name="height" value="0.025" units="cm"/>
    </inkml:brush>
  </inkml:definitions>
  <inkml:traceGroup>
    <inkml:annotationXML>
      <emma:emma xmlns:emma="http://www.w3.org/2003/04/emma" version="1.0">
        <emma:interpretation id="{0E42DC38-8597-4914-ACD2-CC3D0CC19199}" emma:medium="tactile" emma:mode="ink">
          <msink:context xmlns:msink="http://schemas.microsoft.com/ink/2010/main" type="inkDrawing" rotatedBoundingBox="6981,10506 11528,10282 11543,10586 6995,10810" shapeName="Other"/>
        </emma:interpretation>
      </emma:emma>
    </inkml:annotationXML>
    <inkml:trace contextRef="#ctx0" brushRef="#br0">7373 12547 3584,'-11'-5'1408,"8"5"-768,-2 5-608,5-5 352,0 0-192,0 4 64,0-4-96,0 0 0,0 3-96,0-3 32,0 0-64,0 0 128,0 0 128,0 0 32,0 0 128,0 0-96,0 0 32,0 0-160,0 0 32,5 5-160,-2-1 0,8 1 32,-2-1 64,-1 1-32,3-2 0,-2 1-32,1 1 64,-1-2-32,5-3 0,0 0-96,5 0-64,0 0 32,-5 0 32,5 0 32,1 0 96,-1-3-96,4 3 0,1 0-32,-6 0-64,1 0 96,0 3 0,6-3 32,-3 0 0,3 0 0,-2-3 0,1 3 0,-1-5 0,6-2 0,-1-2 64,0 0-96,0 4-64,6 2-96,-6-1 32,5-1 32,5 1 64,1-1-32,-6 2-32,0-1 32,-1-1-32,11 1 0,-1-1 0,-3 2 0,-3-1 64,8-1 32,-2 2 32,-3-6-160,3 6 32,1-11-64,-6 1 0,1 5 64,-4 1 0,2-7 0,3 7 64,-1-2-32,-1 0-32,7 0-64,-8 1 32,12 4 32,1-1 0,-7-2 64,-1 2 32,-2-4-192,-1 5 0,4 1 96,-8-2 64,2 1 0,-2-1-64,-1 5 32,-4 0 32,-1 0-96,0 0-64,6 0 128,-1 0 96,0 0-192,0 0-96,1 0 160,-1 0 32,3 0 32,8 0-64,-7-4 96,1 1 64,-4 3-64,-1 0-64,-5 0 0,0 0-32,1 0 0,-1 3 64,6-3-32,-1 0-32,0 0 32,-5 4-32,0 1 0,0-5 0,5 0 0,11 0 0,-2 0 0,-4 0 64,-1 0-32,-4 0-32,0 0-64,6 4 32,-2 1 32,-4-2 64,-3 1-32,-2 1-32,0-5-64,0 9 32,-4-9 32,-1 0 0,1 7 0,-1 2 64,1-13-32,4-1 64,0-2-128,-3 2 0,-1 1 32,-1 4 0,1 0 0,4 0 64,0 0-32,6 4-32,-1 1 32,0 7 32,0-3-96,-5-2 0,6 2 32,-7-4 0,7-5-96,-1 0 64,-5 0 96,-4 0 32,4 0-128,-3 0 32,-2 0 0,1 12 64,-5-3-96,-1 0-64,1-6 64,9 6 64,-4-6 64,4 6 32,-3-18-160,-2 15-32,1-3-64,-1-3 96,-4-9 0,0 6 32,6-2 0,-8 1 64,2 1-32,-5 10 64,0-11-128,2 13 0,-2-18 32,0 6 0,0-3 0,0 3 0,0-2 0,0 5 0,-3 0 0,-3-4 64,1 1-32,2-11-32,-3 5 32,-3 2-32,-5-2 64,0 4-96,-5 1 0,2 1 32,-8-2 64,3 1-32,-6-1 64,-6 1 0,1 4 96,-5 0-96,1-3-64,-5-2 64,-2 5 64,-1 0 64,-8 0 96,1 0-160,1 5-96,-1-2-32,4 10 32,-4-1-32,5-3-32,-9-1 32,0 1-32,-2-14-96,2 14 64,-5-4 96,0-2 32,0 3-32,-1-3 32,5 9-64,6 1-32,-2-8 32,-8 4-32,5-2 0,-5-2 0,0 4-96,-6-9 64,-8 3 32,-2 6 64,-1-1-32,-8-1 64,0 2 0,16 0 31,-10-6-63,5-3-64,3 5-64,2 4 32,-2-5 32,-12 4 64,4 1-32,0-5 64,-1 1-64,1 2 64,10-2-64,3 4 64,-3 3-64,9-3-32,-2-2-64,7-2 32,0-5 32,-1 0 0,6 0 0,-7 0 64,-7-5-32,8 5 64,6-4-64,-1 1 64,-1-3-64,2 6-32,-1-3 32,-1-2-32,3 1-96,-3 4 64,1-3 32,1-3 64,4 3 96,-6 3 64,3-5-96,2 1-32,-4 1-96,0 3-32,-10-5 32,1 5 0,0-4-96,0 4 64,-6 0 32,3 0 0,-3 0 0,1 4 64,4 1-32,-4-2 64,0-3 0,4 0 32,-2 0-64,2 0-64,5 0-64,-10 4-32,6-4 128,5 5 96,4 4-96,1-6-96,4 1 32,0 1 64,5-5-64,3 9 0,2-6-32,8 1-64,6 4 96,4 1-64,15 0 32,4 0 0,9-2 0,10-7 0,14 8 0,11-2 64,-2-6 64,5-6-32,11-2-32,-6 1-64,9-2 32,16 0 32,-2 0 0,11 1 0,0 1 64,-1-2-32,-9-3-32,4-2-64,11 7 32,3-2 32,1-5 0,-1 2 0,2 3 0,-7 2-96,6-7 64,1 7 32,-2-6 64,-5 6-192,-3-2 32,-5-3-32,-5 3 64,0 0 32,0 6 96,0-3-32,4 3-32,-5 12 32,2-6-32,-16-3-96,0 4 64,-3-11 96,-5-11 32,4 6-32,-1-2-64,-3 7-64,-6-2 32,11 4 32,-17 1 64,-7 1-32,-5 3-32,-6 0 32,-4 7-32,-5-11 0,-3 4 0,-6 9-96,-5 0 0,0-6-447,-5 1-129,6 22-1632,-1 7-512,-5 9-320,-4-9 288</inkml:trace>
  </inkml:traceGroup>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9:48.150"/>
    </inkml:context>
    <inkml:brush xml:id="br0">
      <inkml:brushProperty name="width" value="0.025" units="cm"/>
      <inkml:brushProperty name="height" value="0.025" units="cm"/>
    </inkml:brush>
  </inkml:definitions>
  <inkml:traceGroup>
    <inkml:annotationXML>
      <emma:emma xmlns:emma="http://www.w3.org/2003/04/emma" version="1.0">
        <emma:interpretation id="{6049E67A-E1F9-412B-8366-062F531B0FD6}" emma:medium="tactile" emma:mode="ink">
          <msink:context xmlns:msink="http://schemas.microsoft.com/ink/2010/main" type="writingRegion" rotatedBoundingBox="6614,10444 8257,9236 8675,9805 7032,11012"/>
        </emma:interpretation>
      </emma:emma>
    </inkml:annotationXML>
    <inkml:traceGroup>
      <inkml:annotationXML>
        <emma:emma xmlns:emma="http://www.w3.org/2003/04/emma" version="1.0">
          <emma:interpretation id="{CB1943C6-C427-4A18-AEAD-58A60D844D30}" emma:medium="tactile" emma:mode="ink">
            <msink:context xmlns:msink="http://schemas.microsoft.com/ink/2010/main" type="paragraph" rotatedBoundingBox="6614,10444 8257,9236 8675,9805 7032,11012" alignmentLevel="1"/>
          </emma:interpretation>
        </emma:emma>
      </inkml:annotationXML>
      <inkml:traceGroup>
        <inkml:annotationXML>
          <emma:emma xmlns:emma="http://www.w3.org/2003/04/emma" version="1.0">
            <emma:interpretation id="{8961BD93-1A37-4BF6-B396-C33F35529E99}" emma:medium="tactile" emma:mode="ink">
              <msink:context xmlns:msink="http://schemas.microsoft.com/ink/2010/main" type="line" rotatedBoundingBox="6614,10444 8257,9236 8675,9805 7032,11012"/>
            </emma:interpretation>
          </emma:emma>
        </inkml:annotationXML>
        <inkml:traceGroup>
          <inkml:annotationXML>
            <emma:emma xmlns:emma="http://www.w3.org/2003/04/emma" version="1.0">
              <emma:interpretation id="{5E68A36E-25AA-4BD2-A3B3-1C4C8F48DAB6}" emma:medium="tactile" emma:mode="ink">
                <msink:context xmlns:msink="http://schemas.microsoft.com/ink/2010/main" type="inkWord" rotatedBoundingBox="7752,9848 8372,9392 8675,9805 8055,10260"/>
              </emma:interpretation>
              <emma:one-of disjunction-type="recognition" id="oneOf0">
                <emma:interpretation id="interp0" emma:lang="en-US" emma:confidence="0">
                  <emma:literal>M at</emma:literal>
                </emma:interpretation>
                <emma:interpretation id="interp1" emma:lang="en-US" emma:confidence="0">
                  <emma:literal>M we</emma:literal>
                </emma:interpretation>
                <emma:interpretation id="interp2" emma:lang="en-US" emma:confidence="0">
                  <emma:literal>Man</emma:literal>
                </emma:interpretation>
                <emma:interpretation id="interp3" emma:lang="en-US" emma:confidence="0">
                  <emma:literal>AE</emma:literal>
                </emma:interpretation>
                <emma:interpretation id="interp4" emma:lang="en-US" emma:confidence="0">
                  <emma:literal>Ma</emma:literal>
                </emma:interpretation>
              </emma:one-of>
            </emma:emma>
          </inkml:annotationXML>
          <inkml:trace contextRef="#ctx0" brushRef="#br0">9292 9922 3328,'8'-31'1216,"-4"27"-640,4-2-544,-4 1 256,8 2-96,-8-1 32,4 1 160,0 3 64,-4 0 192,-4 0 64,0 0-96,-4 3-32,0 4-320,0 1-32,4 7 0,4-2-32,0 9-32,0-1-96,0 0-64,-4 1 32,4 3-32,-4 1 64,-4-3 96,-4 10-128,0 0-96,0-5 96,1 0 32,-2-2 64,5-1 64,0-4-96,0-4-64,0-2 0,4-4 32,0-4 96,0 1 128,0-8 0,0 0 0,0 0-32,8 0 0,4-5-128,0 5-96,4-3 0,1 0-32,-2-1 0,1 1 0,0-2 0,1 2 64,-1 0-32,-4 3-32,0 0-64,-5 0 32,3 0 32,-4 0 64,4-4-32,-3 4-32,0 0-64,3 0 32,-3-3-32,2 3 0,-7 0-992,8-5-416,-8 0-1728</inkml:trace>
          <inkml:trace contextRef="#ctx0" brushRef="#br0" timeOffset="456">9424 10072 4096,'-5'-2'1568,"5"2"-832,0 0-576,0 0 416,0 0-192,5-4 32,-5 0-64,0 2 32,0-3-192,0 2 96,0 0 32,0 3 32,-5 0 96,5 0-160,0 0-96,0-5-32,0 5 32,9 0 32,-2 0 32,2 0-64,3 0-32,5-2-96,-2-3-64,1 2 32,1-5-32,-1 6-512,3-3-128,2 2-736,7-25-2080</inkml:trace>
          <inkml:trace contextRef="#ctx0" brushRef="#br0" timeOffset="985">9400 9812 2560,'-4'-7'960,"8"0"-512,1-3-320,-2 6 256,1-3 128,1 0 128,-2-1 160,1 0 128,1 2 64,-5 2 32,0 2-352,4-3-96,-1 5-320,-3 0-32,9 0 0,3 5-32,4-5 32,8 0-192,12 0-32,1-5-288,6-1-64,10-6-1376,-1 5-608,17-17-192</inkml:trace>
          <inkml:trace contextRef="#ctx0" brushRef="#br0" timeOffset="-9661">8368 10324 5248,'-34'-11'2016,"30"11"-1088,-4 0-1024,8 0 416,0 0-224,0 0 0,4 14-96,-4 8-32,0 14 32,0 17 0,0 11 64,0 4 320,0 4 224,0-1-128,0 0 64,0-2-192,0-5-32,0-1-192,0-12-32,4-5-32,-4-13-64,0-8 96,0-12 0,0-13 96,-4-10 32,0-11 96,0-15 32,0-14-96,1-4-96,-2-6-64,1-1-96,4-11-64,0 4 32,0 4 32,4 3 0,-4 8 0,5 9 0,-2 9 0,1 4 64,0 8 96,0 13 64,0 17 32,5 14 64,-6 30-224,1 10-64,1 10-32,-2 3 64,1 2 32,-4-5 32,0-7 128,0-6 160,0-4-96,0-11 64,0-8-224,0-17 191,0-30 129,0-11-160,0-20-160,0-8-32,0-5-96,-4-2 64,4-3-64,0 7-32,0 5 32,-3 9-32,-2 7-96,5 12 64,0 4 32,0 24-96,5 11 64,-2 10-128,1 11 32,-4 4-512,0 7-191,10 1-1153,-4-2-480,6-13-1312</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9:37.335"/>
    </inkml:context>
    <inkml:brush xml:id="br0">
      <inkml:brushProperty name="width" value="0.025" units="cm"/>
      <inkml:brushProperty name="height" value="0.025" units="cm"/>
    </inkml:brush>
  </inkml:definitions>
  <inkml:traceGroup>
    <inkml:annotationXML>
      <emma:emma xmlns:emma="http://www.w3.org/2003/04/emma" version="1.0">
        <emma:interpretation id="{3061029A-F57E-4584-92A6-8058521822E8}" emma:medium="tactile" emma:mode="ink">
          <msink:context xmlns:msink="http://schemas.microsoft.com/ink/2010/main" type="writingRegion" rotatedBoundingBox="11323,9879 11589,9879 11589,10827 11323,10827"/>
        </emma:interpretation>
      </emma:emma>
    </inkml:annotationXML>
    <inkml:traceGroup>
      <inkml:annotationXML>
        <emma:emma xmlns:emma="http://www.w3.org/2003/04/emma" version="1.0">
          <emma:interpretation id="{E693BA46-0A77-4425-93D5-EE6439105D91}" emma:medium="tactile" emma:mode="ink">
            <msink:context xmlns:msink="http://schemas.microsoft.com/ink/2010/main" type="paragraph" rotatedBoundingBox="11323,9879 11589,9879 11589,10827 11323,10827" alignmentLevel="1"/>
          </emma:interpretation>
        </emma:emma>
      </inkml:annotationXML>
      <inkml:traceGroup>
        <inkml:annotationXML>
          <emma:emma xmlns:emma="http://www.w3.org/2003/04/emma" version="1.0">
            <emma:interpretation id="{30935AAE-72E6-4228-B7A9-50AF3F24C03D}" emma:medium="tactile" emma:mode="ink">
              <msink:context xmlns:msink="http://schemas.microsoft.com/ink/2010/main" type="line" rotatedBoundingBox="11323,9879 11589,9879 11589,10827 11323,10827"/>
            </emma:interpretation>
          </emma:emma>
        </inkml:annotationXML>
        <inkml:traceGroup>
          <inkml:annotationXML>
            <emma:emma xmlns:emma="http://www.w3.org/2003/04/emma" version="1.0">
              <emma:interpretation id="{0D57285E-88BD-4061-8F75-076CE6000D6D}" emma:medium="tactile" emma:mode="ink">
                <msink:context xmlns:msink="http://schemas.microsoft.com/ink/2010/main" type="inkWord" rotatedBoundingBox="11323,9879 11589,9879 11589,10827 11323,10827"/>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&amp;</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12640 10344 4992,'0'-21'1824,"0"11"-960,-4-2-672,4 9 480,0-8-160,4 1 32,4-5-288,4 0-160,4 2-64,5-5-128,-2 0 64,2 0 96,3 1 32,0-1-128,1-2 32,-6 7 64,2-2 32,-6 5 224,-2-1 128,-5 1 32,-4 3 32,-4-1 0,0 1 0,0 4-64,-4-2 32,-1 5-256,2 0-64,-1 5-96,4 2 32,-5-1 0,1 9 32,1 3-64,-2 3-64,1 11 32,1 4-32,-1 7 0,-1 8 64,-2 2-32,2 14-32,1 1 32,4-4-32,4 9 0,5-9 0,-1-8-96,-1-2 0,5-7 128,1-8 32,-5-6 0,-1-8 32,-2-4-64,-1-3-32,-4-3 96,0-5 0,0-3-32,-4-7 32,-1-7 0,2-8 32,-1-6-64,-1-14 32,2-6-64,-6-5-32,5-15 32,-4 1-32,1-4 0,-2-5 0,2 8 0,-5 2 64,0-2 32,-2 13 32,7 10 128,0 5 95,-2 8-127,1 7 32,4 5-160,-1 5-64,2 5-96,3 9 32,0 12 32,3 7 0,2 11-96,-1 7 64,1 8 32,-2 10 64,1 2-32,-4-5 64,0 6-64,0-7-32,5-4 32,-2-5-32,1-5-96,3-12 64,2-6-128,-1-10-32,-4-9-255,1-12-129,-5-19 160,-5-15 96,-2-17 96,-7-14 160,3-5 160,-4 5 96,-2 10 192,5 5 96,-4 5-128,4 8-33,0 12-191,8 1-32,-1 9-96,5 3-32,0 8-32,9 10-64,-6 6 96,6 12 0,-6 14 32,2 9 0,-5 15-95,-5 5 63,2-8 32,3-2 63,-4-8-318,-1-7-129,5-5-960,0-6-320,-7-3-2016,-2-11-1216,-3-11 2368</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7T14:40:47.502"/>
    </inkml:context>
    <inkml:brush xml:id="br0">
      <inkml:brushProperty name="width" value="0.01764" units="cm"/>
      <inkml:brushProperty name="height" value="0.01764" units="cm"/>
      <inkml:brushProperty name="ignorePressure" value="1"/>
    </inkml:brush>
  </inkml:definitions>
  <inkml:trace contextRef="#ctx0" brushRef="#br0">9299 3246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7T14:40:55.676"/>
    </inkml:context>
    <inkml:brush xml:id="br0">
      <inkml:brushProperty name="width" value="0.01764" units="cm"/>
      <inkml:brushProperty name="height" value="0.01764" units="cm"/>
      <inkml:brushProperty name="ignorePressure" value="1"/>
    </inkml:brush>
  </inkml:definitions>
  <inkml:trace contextRef="#ctx0" brushRef="#br0">2033 7139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7T14:40:56.563"/>
    </inkml:context>
    <inkml:brush xml:id="br0">
      <inkml:brushProperty name="width" value="0.01764" units="cm"/>
      <inkml:brushProperty name="height" value="0.01764" units="cm"/>
      <inkml:brushProperty name="ignorePressure" value="1"/>
    </inkml:brush>
  </inkml:definitions>
  <inkml:trace contextRef="#ctx0" brushRef="#br0">4219 3457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47:13.111"/>
    </inkml:context>
    <inkml:brush xml:id="br0">
      <inkml:brushProperty name="width" value="0.025" units="cm"/>
      <inkml:brushProperty name="height" value="0.025" units="cm"/>
    </inkml:brush>
    <inkml:context xml:id="ctx1">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1" timeString="2016-10-17T14:40:53.142"/>
    </inkml:context>
    <inkml:brush xml:id="br1">
      <inkml:brushProperty name="width" value="0.01764" units="cm"/>
      <inkml:brushProperty name="height" value="0.01764" units="cm"/>
      <inkml:brushProperty name="ignorePressure" value="1"/>
    </inkml:brush>
  </inkml:definitions>
  <inkml:traceGroup>
    <inkml:annotationXML>
      <emma:emma xmlns:emma="http://www.w3.org/2003/04/emma" version="1.0">
        <emma:interpretation id="{24EBDFED-D7A2-4B7F-B927-1B8FE01B0836}" emma:medium="tactile" emma:mode="ink">
          <msink:context xmlns:msink="http://schemas.microsoft.com/ink/2010/main" type="writingRegion" rotatedBoundingBox="7688,11542 10001,7824 11990,9062 9677,12779"/>
        </emma:interpretation>
      </emma:emma>
    </inkml:annotationXML>
    <inkml:traceGroup>
      <inkml:annotationXML>
        <emma:emma xmlns:emma="http://www.w3.org/2003/04/emma" version="1.0">
          <emma:interpretation id="{745CDCED-F1A7-4B6C-A732-2277249E2765}" emma:medium="tactile" emma:mode="ink">
            <msink:context xmlns:msink="http://schemas.microsoft.com/ink/2010/main" type="paragraph" rotatedBoundingBox="7688,11542 10001,7824 11990,9062 9677,12779" alignmentLevel="1"/>
          </emma:interpretation>
        </emma:emma>
      </inkml:annotationXML>
      <inkml:traceGroup>
        <inkml:annotationXML>
          <emma:emma xmlns:emma="http://www.w3.org/2003/04/emma" version="1.0">
            <emma:interpretation id="{B6E2A14D-AF41-4627-A72B-89431F50C357}" emma:medium="tactile" emma:mode="ink">
              <msink:context xmlns:msink="http://schemas.microsoft.com/ink/2010/main" type="line" rotatedBoundingBox="8126,11814 10439,8097 10942,8410 8629,12127"/>
            </emma:interpretation>
          </emma:emma>
        </inkml:annotationXML>
        <inkml:traceGroup>
          <inkml:annotationXML>
            <emma:emma xmlns:emma="http://www.w3.org/2003/04/emma" version="1.0">
              <emma:interpretation id="{8512ECCE-66B8-4CFC-BDF3-973B3ABE0531}" emma:medium="tactile" emma:mode="ink">
                <msink:context xmlns:msink="http://schemas.microsoft.com/ink/2010/main" type="inkWord" rotatedBoundingBox="8246,11889 8592,11332 8952,11555 8606,12112"/>
              </emma:interpretation>
              <emma:one-of disjunction-type="recognition" id="oneOf0">
                <emma:interpretation id="interp0" emma:lang="en-US" emma:confidence="0">
                  <emma:literal>•</emma:literal>
                </emma:interpretation>
                <emma:interpretation id="interp1" emma:lang="en-US" emma:confidence="0">
                  <emma:literal>M</emma:literal>
                </emma:interpretation>
                <emma:interpretation id="interp2" emma:lang="en-US" emma:confidence="0">
                  <emma:literal>Z</emma:literal>
                </emma:interpretation>
                <emma:interpretation id="interp3" emma:lang="en-US" emma:confidence="0">
                  <emma:literal>H</emma:literal>
                </emma:interpretation>
                <emma:interpretation id="interp4" emma:lang="en-US" emma:confidence="0">
                  <emma:literal>p</emma:literal>
                </emma:interpretation>
              </emma:one-of>
            </emma:emma>
          </inkml:annotationXML>
          <inkml:trace contextRef="#ctx0" brushRef="#br0">8482 12297 3328,'0'0'1312,"0"-5"-704,0 5-448,0 0 352,0 0-288,0 0-64,0 0-96,0 0-64,0 0 160,0-3 32,0 3-160,5-5 0,-2 5 160,1-4 128,1 1-160,-2-2 32,-3 1 128,4-1-128,1 2 64,-1-2-96,-4 2 0,3 0-96,2 3-64,-1-9 288,-1 1 192,1 4-32,1-1 64,-1 2-96,-4-2 0,3-2 32,2 2 64,-5 2 64,4-2 96,-4-2-160,0 2-32,0 2-160,0-2-32,0 5-96,0-4-32,0 4 32,0 0 32,0 0-96,0 0-32,0 0 96,0 0 95,0 0 1,0 0 64,0-3 160,0 3 128,0 0-192,0 0-32,0 0-160,0 3-96,3 6-64,2-1 0,-1 4-128,-1-1 0,2 1 160,4 0 64,-7 2 128,7-3 128,-1 1-64,1 0 32,3 1-160,0-1 0,-5 0-96,5-1 0,0 6-192,1-2-32,-5 2 96,-1-1 32,2 0 0,-2 0-64,2-4 96,-1 0 64,-1 1-64,2-6-64,-5 1 0,-1 1-32,2-1 0,-1-4 64,-4-4-96,3 4-64,-3-4 64,5 4 64,-5-4 0,0 8 64,0-8-64,0 0-32,0 8 32,0-8-32,0 0 0,0 0 64,0 0-32,0 0-32,0 0 96,-5-5 0,2-3 96,-6-3 32,2-1-96,-2-5-96,-3 2-96,5-5 32,-10 0 32,6-1 64,-1-3-32,0 3 64,0-2-128,3-2 0,2 1-32,-2-1 0,1 5 64,1 0 64,-2 0-32,1 5-32,-1-2-64,7 2 32,-3 2-128,1 1 32,-1 3 64,2 1 96,-1 5 64,-1-1 32,5-1-224,-3 2 0,3 3 96,0-5 128,0 2-32,0 0-64,0-3-96,0 3-32,0-2 128,3 2 32,2-1 0,-1-1 32,4 2-64,1-6-32,-2 1 32,5-1 32,4 3-32,1-7 64,-1-8-64,-1 6 64,-2-1-128,-1 4 0,0 0 32,0 4 64,0-1-32,0 1-32,-1 0 32,1 1 32,5-1-32,-5-1-32,-1 1-64,3-4 32,-2 3 96,-5 2 32,1 0-128,0 2 32,-3 1 0,-2-1 0,1 2-96,-4 3 64,0 0 32,0 0 0,-4 0 0,1 3 0,-2 2-96,-3 4 0,-4-2 128,0 0 96,0 2-96,0 3-96,0-4 32,0 9 64,0-5-64,-4-1 0,4 6-32,-4-5 0,-1 0 64,1-1 0,4-2 64,0-1 32,0 4-128,1-4 32,-1 4 0,3-3 0,-3 2 0,4 1 64,-1 1-96,2-1 0,3 0 32,-1-4 0,2 4 0,-1-4 0,4 4-96,0 0 64,0-4-32,0 0-64,0 4 160,0-4 32,4 1 0,-1 3 32,2-1-128,-1-3-64,1 1 128,-3 3 32,3 0 0,-1-4-64,-1 0-64,6 0 32,-4 1 32,7-2 0,-5 1 0,0 0 64,2 1-32,8-1-32,-5-1 96,0 1-128,-1 0 0,-3 1 32,1-1 0,-2-1 0,2 2 64,-1-1-96,-4-5 0,0 2-192,-4-5 0,3 0-960,6-5-416,-1-1-1920,4-15-863,0-19-385</inkml:trace>
        </inkml:traceGroup>
        <inkml:traceGroup>
          <inkml:annotationXML>
            <emma:emma xmlns:emma="http://www.w3.org/2003/04/emma" version="1.0">
              <emma:interpretation id="{44E22B01-032A-4AB1-AAE8-39D9C366C46D}" emma:medium="tactile" emma:mode="ink">
                <msink:context xmlns:msink="http://schemas.microsoft.com/ink/2010/main" type="inkWord" rotatedBoundingBox="9070,10296 9411,9748 9914,10061 9574,10609"/>
              </emma:interpretation>
              <emma:one-of disjunction-type="recognition" id="oneOf1">
                <emma:interpretation id="interp5" emma:lang="en-US" emma:confidence="0">
                  <emma:literal>sang</emma:literal>
                </emma:interpretation>
                <emma:interpretation id="interp6" emma:lang="en-US" emma:confidence="0">
                  <emma:literal>page</emma:literal>
                </emma:interpretation>
                <emma:interpretation id="interp7" emma:lang="en-US" emma:confidence="0">
                  <emma:literal>cage</emma:literal>
                </emma:interpretation>
                <emma:interpretation id="interp8" emma:lang="en-US" emma:confidence="0">
                  <emma:literal>cop</emma:literal>
                </emma:interpretation>
                <emma:interpretation id="interp9" emma:lang="en-US" emma:confidence="0">
                  <emma:literal>pang</emma:literal>
                </emma:interpretation>
              </emma:one-of>
            </emma:emma>
          </inkml:annotationXML>
          <inkml:trace contextRef="#ctx0" brushRef="#br0" timeOffset="-12439">9473 10412 3328,'-4'-3'1216,"4"-2"-640,0 5-384,0 0 288,0 0 0,0-3 32,4 3-128,-4 0 0,3-3-32,2-2 32,-1 1-192,-1 4 160,2-5 64,-5 2-128,4 3-32,0 0 160,-1 0 32,2 0 32,-1 0 32,-1 0-64,2 0 32,2 0-64,-2 0 0,-1 3-160,4 2 0,-4 4-96,0-3 0,-1 2 96,2 6 160,-5-2-160,0 0-64,4 4 32,-4-4 0,0 0-32,0 0-32,0-4-32,0 12 0,0 4-1,0 1-63,-4-5 96,4 0 32,-5-3 64,5-6 0,0 1-224,0 0 0,0-3-32,0-1 64,0 1-32,0-3-32,0 2 32,0 1-32,0-1 0,0-4 0,0 4 0,0 1 0,0-1-96,0 0 0,0-8 128,0 7 96,0-7-96,0 5-32,0-5 128,0 0 64,0 0 0,0 0-32,0 0-32,0 0 0,0 0-160,0 0 32,0 0 0,0 0 64,0 0-96,0-5 0,0 1 160,0 1 160,0-2-160,0 2 0,0-2-64,5-2-64,-5 2 32,0-3-32,0-1 0,4 6 0,-4-6 0,0 6 64,0-6 32,0 7 32,0-7-64,0 4-64,0 2 32,0-1 32,0-9-96,0 1-64,0 3 64,0 3 64,0-2 0,0 3 64,0-7-64,0 0-96,0 0-32,0-1 64,0 6 0,5-1 32,-2-1 0,-3 1 64,0-1 32,0 3-128,5-2-32,-5-1 32,0 1 64,0-1 0,0 2 64,0-1-128,0 0 0,0-4 32,0 7 0,0-2 64,0-1 32,0-1-128,0 1 32,0-1 0,0 6 64,0-5-32,0 5 64,0-2-64,-5 1-32,2-1-64,3 2-32,-5-1 64,1 4 0,4-5 32,0 5 0,-5 0 0,5 0 64,0 0-32,0 0-32,0 0-64,0 5 32,0-5 32,0 4 64,0-4-32,-3 3-32,-1 2 32,0-1-32,4 4-96,-3 0 64,3 4 32,0 0 0,0 1 0,0-1 0,0 3 64,0-2 96,0-6-64,0 2 0,0-1-32,3 1-64,-3-1-64,0-8 32,0 6 32,0 3 64,0-4-96,0 15-64,0 0 128,0-5-32,0 2 96,0-5 0,0-1 32,0 3-64,0-2 32,0-4 0,0-1 32,0 1-64,0 0-64,0-4 32,0 1-32,0-2 0,0 6 0,0-6 0,0 2 0,0 4-96,0-9 64,0 0 32,0 0 64,0 0-32,0 3 64,0-3-64,0 0-32,0 5-64,0-5 32,0 0 32,0 0 64,0 0-32,0 0-32,0 4-64,0-4 32,0 0 96,0 0 32,0 0-128,0 0 32,0 0 0,0 0 64,0 0-448,0 0-160,0-4-928,0-1-320,0-3-1599,4-4-641,-4-20 352</inkml:trace>
          <inkml:trace contextRef="#ctx0" brushRef="#br0" timeOffset="-9580">9638 10479 3584,'0'-5'1408,"3"2"-768,-3-1-544,0 4 320,5-8-192,-5 3 32,7 2 32,2-1 160,-6-1-64,6 2 32,-5-2-224,-1 1 96,2 1 96,-1 3 96,-4 0 0,0 0-32,0 0 32,0 0-64,0 0 0,3 3-32,2 1 64,-1 1-96,-4 3 32,0-1-32,0 6 32,0-6-192,0 1-64,0 1 128,0-1 96,0 1-64,0 3 64,0 2-64,0 0 64,0 6 159,0-5-287,0 2-32,4-5-128,-4-1 32,0 3-64,0-3 64,0 1-128,0 0 0,0-4 96,0 1 32,0-1 32,-4-2 0,4 3 0,0-1 0,0-4-64,0 1-64,-4-2 32,4 6-32,0-4 64,0-5-96,0 7 0,0-2 32,0-3 64,0-2-96,-5 6 0,5-3 32,0-3 64,0 0-32,-3 0-32,3 0 96,-4 0 0,4-3 96,-5-3 32,5 6-32,-3-2-32,-1-7-96,-1 1 32,1-4-64,1 3 64,3-2-64,0-9-32,0-1-64,0-4 32,0 5 96,0 0 32,3 5-32,-3-2-64,0 1 96,0 0 0,4-1-32,1 3-64,2-3 32,-2 0 32,-1-3 32,-1 5 32,6-2-160,-5 5 32,4 1 0,-1-3 0,2 3 0,-1 2 64,1 2-32,-1-1-32,-1-1 32,2 7-32,-2-4-96,-2 3 64,2-2 32,-2 5 0,-1 0 0,-1 0 64,6 0-96,-9 0 0,0 0 32,4 5 0,-1 4-96,-3-3 64,5 2 32,-5 4 0,0 2 0,0-3 64,0 1-32,-5 5-32,2-2-64,-1 2 32,0 3 32,-4-9 64,4 1-32,-4 5-32,-1-1 32,2 0-32,2-4 0,-2-4 0,3 4 64,-4 1 32,4-13-128,-6 8-32,7-1 32,-1 2 0,-1-4 96,2 1 96,-1-1-128,-1-1-96,5 1 32,-3-2 64,3-11 0,0 13-32,0-5-64,0 0 32,0 0 32,0 0 64,3 0-32,2 0 64,2-9-64,-2 9-32,2 0 32,-2 0 32,4-5-96,-1 10 0,-1-1 32,2-4 0,-2 0 0,2 5 64,-6-5-32,9 0 64,-3-9-64,-2 9 64,2-5-64,-1 2 64,-4 0-64,4 6 64,1 0 0,-2 2-128,0-1 32,3 4 64,-10-5-32,4 6 64,-4-9-64,3 8-32,2 4 96,-1-4 0,-4 1-32,3-1-64,-3-8 32,5 3-32,-5 6 0,0-1 64,0-1-32,4 1-32,-4 1-64,0-9 32,0 5 32,0-5 64,0 0-32,0 0 64,0 0-64,0 0 64,0 0 0,0 0 32,0-5-64,0 1-64,0-1 32,0 2 32,0-2-32,0-2-32,-9-1 32,9-1-32,-3 1 0,-1 0 0,-1 1 0,-2-2 0,-3-2 0,7 6 0,-1-7 0,0 4 0,1-1 0,-2 6 0,1 0 0,1-2 0,-2 1-96,1-1 64,-1 2 32,2 3 64,-1 0-96,-1 0-64,2-4 64,-1 4 64,0 0-64,-1 0 0,2 0 96,-1 0-32,-1 0-32,2 0 32,-1 0 32,-1 0-96,2 0 0,-1 0 32,4 0 0,0 0 0,-5 0 0,1 0 0,1 7-96,-1 2 64,4-4 32,-5-2 64,5 0-32,-3 2-32,3-5 32,0 0-32,0-5 0,0 2 0,0 0 0,0-2 0,0 1 0,0-1 0,3 2 0,-3 3 64,0 0-32,5-4-32,-1-1-64,-1-6-32,6 2 128,-2 1-32,2 0 96,-1 1-128,-1-2-64,-2 4 64,3-2 0,-5 0 32,2-2 64,-5 1-32,4-1 64,-4 2-128,0-1 0,0 0 32,0-4 0,0 4 0,0 4 0,0-1 0,0 2 0,0-2 0,0 1 0,-4 1 0,4-2 0,0 2 0,0-2 0,-5 1 0,2-1 0,-1 2 0,0 0 0,-1-2 0,2 1 0,-1 4-96,-1 0 64,2 0 32,-1 0 0,-1-5 0,2 5 0,3 0 0,-4 0 64,-1 0-96,1-3 0,4 3 32,-3 0 0,3 0 0,-4 0 0,-1 0-96,5 0 0,0 0-448,0-3-128,0-2-1216,0-4-448,9-3-2591,-6-19-1441,1-10 3136</inkml:trace>
          <inkml:trace contextRef="#ctx0" brushRef="#br0" timeOffset="17197">9401 10442 1152,'0'-3'512,"4"3"-256,-1-5-384,-3 5 128,5 0 480,-5-4 320,0 4 288,0-3 192,0 3-320,4 0-192,-4 0-224,3 0-96,6 0 0,-1 0 64,0 0-288,0 0 64,4 0 128,-3 0-96,-2 0 64,1 0-96,5 0 64,-6 0-128,1 0 32,1 0-96,-2 0 0,2-5-192,-2 5 32,1-3 0,1-2 64,8 1 32,-5 4 96,-1-5 32,6 5 96,-1-3-224,-4 0-64,0-2-32,-5 5 64,2-4-32,-1-1 64,-1 2-64,2 0-32,-5-2 32,-1 1-32,2-1 128,-1 2 64,-1-1 0,2-1-32,-5 5-96,0 0 32,0 0-64,0 0-32,0 0-64,0 0 32,0 0 32,0 0 64,0 0-32,-5 5-32,2-1 224,-6-1 160,-2 6-64,-6-1-160,1 0-32,1 1 0,-1-3 0,-1 3-64,1-1-64,0 0 32,1 4-32,-2-3 64,1-1 32,-1 4 32,5-9 64,0 2-97,1-5 1,2 0-32,1 0-64,-1-5-64,6 2-32,-1-1-927,4-4-449,0 3-2208,0-2-1536,0-6 2240</inkml:trace>
          <inkml:trace contextRef="#ctx0" brushRef="#br0" timeOffset="18546">9477 10818 4096,'-3'0'1568,"3"0"-832,0-5-928,0 5 256,0 0-128,0 0 0,0-3 128,0-1 32,0-1 512,0 5 320,0 0-128,3-3 0,-3 3-320,0 0-128,0 0-192,4 0-128,4 0 0,-4 3 32,5-3 32,-2 0-32,1 0-64,1 5 224,-2-1 160,-2-4 160,2 3 64,-3 2-192,4-5-96,-4 0-160,5 0-128,-6 0 64,6 0 0,-1 0-32,-4 0-64,3 0 32,2 0-32,6 0 64,-1 0 32,-7 0-32,0 0 32,2-5-64,-1 2-32,-4-1 32,1 4-32,-2-5-96,1 2 64,1-2 160,-5 1 64,0 4 0,0 0-32,-5 0-32,-2-3 0,-7-2 0,7 5-160,-5 0 32,0-4 0,0 4 64,0 0-32,-1 0 64,1 0-128,0 4 0,0 1 32,0-2 0,1 1 0,-1 1 0,0-2 0,0 2 0,-1-5 0,1 4 0,0-4 0,0 0 0,0 0 0,5 3 64,-2-3-32,1 0-32,4 0 32,-1 0 32,2 0-32,-1 0-32,4 0-64,0 0 32,0 0 32,0 0 64,0 0-32,0 0 64,0 0-64,0 0 64,0 0-64,7 5-32,2-5 32,-1 0-32,4 0 0,-1 0 64,6 0-32,-1 0 64,0 0-64,1 0-32,-2 0 32,-2 0-32,-1 0-96,0 0 64,4 0-608,-1 0-288,6 0-928,-5 3-352,1-11-1184</inkml:trace>
        </inkml:traceGroup>
        <inkml:traceGroup>
          <inkml:annotationXML>
            <emma:emma xmlns:emma="http://www.w3.org/2003/04/emma" version="1.0">
              <emma:interpretation id="{C80E5DFB-2038-4356-AE46-7488F1CDA80E}" emma:medium="tactile" emma:mode="ink">
                <msink:context xmlns:msink="http://schemas.microsoft.com/ink/2010/main" type="inkWord" rotatedBoundingBox="10761,8317 10770,8303 10782,8310 10773,8325"/>
              </emma:interpretation>
              <emma:one-of disjunction-type="recognition" id="oneOf2">
                <emma:interpretation id="interp10" emma:lang="en-US" emma:confidence="0">
                  <emma:literal>t</emma:literal>
                </emma:interpretation>
                <emma:interpretation id="interp11" emma:lang="en-US" emma:confidence="0">
                  <emma:literal>+</emma:literal>
                </emma:interpretation>
                <emma:interpretation id="interp12" emma:lang="en-US" emma:confidence="0">
                  <emma:literal>r</emma:literal>
                </emma:interpretation>
                <emma:interpretation id="interp13" emma:lang="en-US" emma:confidence="0">
                  <emma:literal>!</emma:literal>
                </emma:interpretation>
                <emma:interpretation id="interp14" emma:lang="en-US" emma:confidence="0">
                  <emma:literal>n</emma:literal>
                </emma:interpretation>
              </emma:one-of>
            </emma:emma>
          </inkml:annotationXML>
          <inkml:trace contextRef="#ctx1" brushRef="#br1">10928 8723</inkml:trace>
          <inkml:trace contextRef="#ctx1" brushRef="#br1" timeOffset="-1967">10928 8723</inkml:trace>
          <inkml:trace contextRef="#ctx1" brushRef="#br1" timeOffset="-2083">10928 8723</inkml:trace>
        </inkml:traceGroup>
      </inkml:traceGroup>
      <inkml:traceGroup>
        <inkml:annotationXML>
          <emma:emma xmlns:emma="http://www.w3.org/2003/04/emma" version="1.0">
            <emma:interpretation id="{B04F235D-922F-47EA-99FC-09E6A7811E9F}" emma:medium="tactile" emma:mode="ink">
              <msink:context xmlns:msink="http://schemas.microsoft.com/ink/2010/main" type="line" rotatedBoundingBox="8266,10147 11058,10005 11099,10814 8307,10956"/>
            </emma:interpretation>
          </emma:emma>
        </inkml:annotationXML>
        <inkml:traceGroup>
          <inkml:annotationXML>
            <emma:emma xmlns:emma="http://www.w3.org/2003/04/emma" version="1.0">
              <emma:interpretation id="{67B03B89-EB23-4172-95BC-00C5341F1328}" emma:medium="tactile" emma:mode="ink">
                <msink:context xmlns:msink="http://schemas.microsoft.com/ink/2010/main" type="inkWord" rotatedBoundingBox="8266,10147 11058,10005 11099,10814 8307,10956"/>
              </emma:interpretation>
              <emma:one-of disjunction-type="recognition" id="oneOf3">
                <emma:interpretation id="interp15" emma:lang="en-US" emma:confidence="0">
                  <emma:literal>bistro</emma:literal>
                </emma:interpretation>
                <emma:interpretation id="interp16" emma:lang="en-US" emma:confidence="0">
                  <emma:literal>bistort</emma:literal>
                </emma:interpretation>
                <emma:interpretation id="interp17" emma:lang="en-US" emma:confidence="0">
                  <emma:literal>tipcart</emma:literal>
                </emma:interpretation>
                <emma:interpretation id="interp18" emma:lang="en-US" emma:confidence="0">
                  <emma:literal>sport</emma:literal>
                </emma:interpretation>
                <emma:interpretation id="interp19" emma:lang="en-US" emma:confidence="0">
                  <emma:literal>spotty</emma:literal>
                </emma:interpretation>
              </emma:one-of>
            </emma:emma>
          </inkml:annotationXML>
          <inkml:trace contextRef="#ctx0" brushRef="#br0" timeOffset="-18114">8453 11038 3712,'0'0'1472,"0"-3"-768,0-2-544,0 5 352,0 0-96,0 0 64,0 0 32,0 0-32,5 0-224,-2 0 32,6 0 128,-5 0-32,3 0 96,1 0 32,1 0-32,-2 0-96,2 5-64,3-5-64,-5 0 0,2 0 64,-1 3 128,4 2-64,-5-5 32,2 4 32,-2-1 64,2 2-96,-1-1 0,1 0 128,-6-4 31,9 0 65,-1 0-288,6 0-64,-5 0-32,1 0 0,-1 0 0,0 0 0,0 0 0,0 0 64,0 0-160,4 0-32,1-4-64,2 0-64,6-1 96,-1 2 0,0-1 32,0-1 64,-4 5-96,0 0-64,8-3 128,-7-2 32,3 1-64,0-1-32,-3 5 32,2-3-160,-2 3 32,-1 0-64,0-3 0,0-2 64,1 1 64,2-1-32,1 5-32,0-3 32,-3 0 32,-2-2-32,2 1 64,-1 4-128,5-5 0,-1 5 32,-1 0 0,1 0 0,1 0 0,4-3 0,-6 3 0,1 0 0,4-3 64,-3-3-32,-1 3-32,1 3-64,-1 0 32,-1 0 96,-2 0 32,-2-5-128,5 2-32,-3-1 96,3-1 32,0 5-96,4 0 32,1 0-64,-1 0 0,-3 0 64,2-3 64,1-2 32,0 5 32,5 0-64,-5 0-64,0 0-64,-4 0 32,1 0 96,3 0 32,0 0-32,0 0 32,-4 0-64,1 0-32,3 0-64,-4 0 32,0 0 32,4 0 0,1-3 64,-1 3 32,-4 0-32,4 0-64,-4 0 32,1 0 32,-1 0-96,-5 0 0,7 0 96,-3 0 32,1 0-128,-3 0 32,3 0-64,-4 0 0,0 0 64,0 0 64,1 0 32,-5 0 32,0 0-160,-1 0 32,1 0 0,-4 0 0,0 0 0,5-4 64,-1 4-32,0 0-32,1 0-64,-1 0 32,-4 0 32,0 0 64,0 0-32,0 0-32,0 0 32,0 0-32,-3 0 0,-2 0 0,2 0 0,-2 0 0,1-5 0,1 5 64,3 0-32,-5 0 64,5 0-64,1 0-32,-5 0 96,-8 0-64,4 0 64,-4 0-64,0 0 64,3 0-64,-3 0-32,0 0 96,0 0 0,0 0 32,0 0 0,0 0-224,0 0 64,-7-3 64,2-2 0,-2 2-32,-2 3 32,6 0-128,-1 0 64,-1 0 96,2 0 32,-6 0-32,-3 0-64,5 0-64,-2 0-32,2 0 128,-5 0 32,0 0-96,-2 0-32,0 0 96,2 0 32,-2 0-96,-1 0 32,-1 0-64,-5 3 0,1 2 64,4-5 0,-5 0 0,2 0 64,-2 0-96,-3 3-64,1-3 128,-1 0 96,-1 0-96,0 0-96,6 0-64,-2 5 96,2-5 0,-2 4 32,0-4 64,-2-4 32,-1 4-128,3 0-32,2 0 32,-2 0 0,6 4 32,-6-4 0,5 0 0,-1 3 0,2-3 0,-1 0 0,-1 0-96,-3 5 64,5-5 32,-6 3 64,2 2-96,-2-5 0,0 0 32,2 0 64,-2 0-96,2 0 0,-5 0 32,-1 0 0,0 0 128,1 4 64,4-4-224,0 3-32,0 2-64,0-2 64,-1 3 32,2-6 96,-6 0-32,1 0-32,5 3 32,-2-3-32,2 0-96,2 3 64,-4 2 32,5-5 64,-4 0-32,4 0-32,-3 0 32,2 0-32,-4 0 0,2 0 0,-2 0-96,5 0 64,-3 0 32,-2 0 0,2 0 0,-2 0 0,1-5 0,-1 5 64,-3-3-32,4 3-32,-4 0 32,4 0-32,0 0 0,0 0 64,0 0-96,3 0 0,-2-3-32,-6-3 0,1 6 64,4 0 64,-1-3-96,2-2 0,-2 5 32,5-3 0,-1-1-96,3 4 64,-3-5 32,1 5 0,-1-3-96,-2 3 64,3 0 32,-5 3 64,5-3-32,1 0-32,3 5 32,-2-5-32,2 0-96,0 0 64,0 0 32,0 0 0,1 0 0,2 0 64,-3 0-32,0 0 64,0 0-128,0 4-64,0-4 64,0 3 64,0-3-64,-1 5-64,1-5 128,0 0 32,0 0 0,1 3-64,-1-3 32,3 0-32,1 0-96,1 6 64,-2-6 32,2 0 64,-2 0-96,-4 0 0,1 0 96,0 3 32,-4-3-128,4 0 32,0 0-64,0 0 0,1 0 64,2 0 64,1 3-32,4-3 64,1 0-128,-6 0-64,4 0 128,2 0 32,-1 0-96,-3 5 32,-2-5-64,4 4 0,2 1 64,-6-5 0,2 3 0,-1-3 0,4 0 0,-1 3 0,1 2 0,1-5 0,-1 0 0,-1 0 64,-2 4-32,2-4 64,1 5-128,1-5 0,-2 0-32,1 3 0,4-3 64,-3 0 64,3 0-32,-5 0-32,5 0 32,0 0 32,0 0-96,0 0 0,0 0 32,0 0 64,0 0-32,0 0-32,0 0 32,0 0 32,0-3-32,0 3-32,0-5 32,5 1-32,-2-1 0,1 2 0,1 0 0,2-2 64,2 1-32,-1-4-32,-1-1 32,2 1-32,3 5 0,0-6 0,0 1 0,-1 1 0,1-1-96,9 3 64,3-2 32,-3-1 0,-5-1 0,-1-3 64,1-1-96,5 7 0,-4-8 96,2 7 32,2-6-32,-2 6-64,-2-1 32,-1-4 32,0 4-192,-4-1-32,0 1 192,-4 4 128,1-1-160,-2 2 32,-7 3-96,0 0-64,0 0 96,0 0 0,0 0-64,0 0 64,-4 3 32,1 2 64,-2-1-32,-2 1-32,-2 2 32,1-2-32,-4-2 0,-1 6 0,1-6 64,0 5 96,0 0-224,1-4-96,-1 9 96,0-1 64,0-3 96,0-3 32,-5 2-160,5 1-32,-1-1 32,1 1 0,-7-6 96,2 2 32,5 2 32,1-2-160,-1 3 32,0-1-64,3-2 0,1-2 64,-1 2 0,7-1 0,-3-1 0,1 2 0,-1-2 0,2-3 128,3 0 64,-4 6-160,-1-3-64,2 0 0,-1 2 64,-1 4 0,2-6-32,-1 5 32,-1-4 32,1 1-96,1-2-64,3-3 128,0 0 32,0 0 0,0 0 32,0 0 0,0 0 32,0 0 0,0 0 0,3 8-64,1 1-64,1-6-64,-1 6 32,-4-9 96,8 8 32,-1 0-32,2-4 32,-1-1-64,1 2-32,-7-2 96,10 6 64,9-6 64,-4 2-32,-1-1-192,-1 1 0,-2 2 0,-1 1 0,0-3 0,0 1 0,-5 3 0,2-1 0,-1 1 0,1 3 0,-2-4 0,5 0 0,-4-1 0,1-2 64,-2-2-96,2 2 0,-2 4 32,2-6 0,-1 1 0,-1 1 0,2 3-96,-1 3 64,0 1 96,0-3 32,-1-1-32,2-4-64,-9-4 32,8 3-32,-8-3 128,9 0-128,-9 0 0,0-7 0,0-1 64,0-1-32,-5 1 64,1 0-64,-4 1-32,-1-1-64,2-1 32,-5 1 32,0-1 64,0 1-96,0 1 0,-4-1 32,0 0 64,4 4-32,0-9-32,0 6 32,-5-2-32,1 1-96,4 5 64,-4-5 32,-1 3 64,1 1-32,4 1-32,0-6 32,5 1 32,-2-1-96,-3 6-64,0-5 64,0 0 64,0-1 0,3 6-32,2-1 32,-1-4-32,-1-1 0,2 1 0,-2 0 0,6-1 64,-1 3-96,-1-3 0,1 1 32,1-1 0,3 1-96,-5 1 64,5 2 32,-4 2 0,4-2 0,0 2 64,0-1-96,0-1-64,0 5 64,0 0 64,0 0-64,0 0 0,0 0 32,0 0 0,0 0-96,9 5 64,-9-5 32,7 7 0,2 1 0,-1-3 0,3-5 0,1 0 0,0 0 0,5 0 0,6 0 64,-2-5-96,3 5 0,-3 0-32,-5 0 0,-1-3 128,6 3 32,-1-5-128,0 2 32,0-1 64,5 4 32,-1-5-128,0 5 32,-1-3 0,3 3 0,-7 0 0,5 0 0,-4 0 0,0-5 0,-4 5-96,5-3 64,-4-1 32,-2 4 0,1 0 0,0 0 0,1 0 0,-1 4 0,0-4 0,4 0 0,-4 0 0,3 0 0,-5 0 0,10 0 0,4 0 0,-4 0 64,-3 0 32,-2-9-128,5 9 32,-3 0-64,3 0 0,-1 0 64,3 0 0,-3 0 64,1 0 96,0 0-224,0 0 0,-4 0 0,1 0 96,-1 0-64,1 0 0,3 0 32,-5 0 64,2 0-32,-2 0-32,2 0 32,-2 0-32,2 0 0,0 5 0,-2-5 0,-2 0 0,6 4 0,2-1 0,0-3 0,-6 0 0,5 0 0,1 0 0,-1 0 0,4 0 64,-4 0-96,0 0 0,1 0 32,-1 0 0,0 0 0,0 0 0,-3 5 0,2-5 0,6-5-96,-10 5 64,2-3 32,0 3 64,-2 0-32,-3 0 64,4 0-128,0 0 0,0 0 32,-4 0 0,1-4 0,-1 4 0,4 0 0,0 0 64,1 0-96,-2 0 0,2-5 32,-1 5 64,0 0-96,0 0 0,1-8-32,-2 8 0,5 0 128,-4 0 96,5-4-128,-4 1-96,-2-2 96,2 5 32,-2-4 0,-3 4-64,1-5-64,3 5 32,0 0-32,-4 0 0,0 0 64,1 0 0,-5-8 0,0 8 64,-5-3-96,5 3 0,-3-3 32,-2 3 0,3-5 0,-3 10 0,-2-5 64,2 3 32,-3-6-128,4 6-32,-8-3 32,9 0 64,-2 0 0,1 3-32,1-3 32,-2 0-32,-7 0 0,9 0 0,-9 0 0,7 0 0,-7 0-96,12 0 64,-12 0 96,9 0 32,-9 0-128,8 0 32,3 0 0,-2 0 64,-1 0-96,-1-6 0,-7 6 32,9 3 0,3-3 64,-4 0-96,-4-8 0,0-1 32,-1 6 0,2-1 64,-5 4 32,0 0-32,0 0-64,0 0-64,0-5 32,-5 2-32,2-2 0,-1 5 128,0-4-32,1 1-32,-2-2 32,1 2 32,-8-5 32,4-1 32,-1 1-64,2 1 32,-2-7-128,-3 8 0,0-7 32,-4 6 0,8-2 0,-3-4 64,2 1-96,-3 0 0,4 1-32,-1 2-64,2-3 160,0-4 32,-2 1 0,-4 1-64,6-1 32,-2 3-32,6-1 0,-2 1 0,1 4-96,0-1 64,1 6 32,3 0 64,-5-2-96,1 1 0,4-1-32,0 5 0,0 0 64,0 0 0,0 0 0,0 0 0,4 14 0,1 1 0,-2 5 0,5-3 0,0 3 0,1 0 0,-2 0-96,3 0 64,2-3 32,-1 3 64,-3-5-96,4 11 0,0-12 32,1 3 0,-1 0 0,-5-5 0,5-1 64,-3-2-32,3 3-32,0-4 32,0 1-32,-5-3 0,5 7 0,2-4 0,-7-2 0,0-2 0,2-2 0,-1-3 64,-8 0 32,0 0-128,9 5 32,-9-5 0,0 0 64,7 4-96,1-1 0,0 2 32,0-2 0,1 2 0,-2-1 0,-7-4 0,0 0 64,0 0-96,9 3 0,-9-3 32,0 0 64,0 0-32,0 0 64,0 0-64,-4 0 64,-1 0-128,1 0 0,1 0 32,-2 5 64,1-5-96,-4 3 0,0 2 32,0-1 64,1-1-32,-5 2-32,-2-2 32,7 6-32,-9-6 0,4 6 0,0-1 0,0 0 64,0 4-96,0 0 0,-4 1 32,4-1 64,0 0-96,3-1 0,-3 1 32,5 5 64,-7 0-32,7-2-32,0 2 32,-2-2-32,1 1 0,-1-4 0,6-3 0,-2 8 0,1-6 0,1-3 0,-2-12 128,5-3 0,5-1-128,-2-4 0,1-2 0,4-1 64,1-5-32,3-5 64,0 5-128,4 0 0,1-1 32,-1 2 64,-1-2-96,10 4 0,-10 2-32,6-1 0,-2 4 64,-2 0 64,-6 4-32,3-4-32,-2 4-64,-5-1 32,5-2 32,-3 2 0,-2 9 64,1-3-32,1-2-32,-5 1 32,-1 1-32,-3 3 0,0 0 0,0 0 0,0-5 0,-3 5-96,3 0 64,-4-4 32,-1 4 64,1 0-32,1-8-32,-2 0 32,1 0 32,-4-4 32,0 3 32,0 1-64,-4 1-64,-9-1-64,2 0 32,3-1 96,-4-3 32,0 0-128,3 1-32,-7-6-128,8 0 32,0-3-480,-1 0-192,3-9-1152,-12-6-384,-10-5-2112,-8-9-863,0 1 703</inkml:trace>
          <inkml:trace contextRef="#ctx0" brushRef="#br0" timeOffset="80905">8582 10983 3968,'0'0'1568,"0"3"-832,4-3-576,-4 0 352,0 0-96,0 0 64,0 0 32,5-3-32,-5 3-224,3-5-32,-3 5 0,4 0-32,0 0 32,0 0 64,-4 0 64,0 0 32,0 0 0,0 0 64,0 0 64,0 0-288,0 0-64,0 0-32,8 0 0,-4 0 0,4-2 0,0-3-64,1 2 32,-2-5 0,2 2 96,3 0-32,-5-6 64,1 1-192,6 0-32,-3 1 0,6-2 64,-3-6-96,7 5 0,-4-4 32,-1-1 64,-2 2-96,-2 6-64,2 0 64,-2-2 64,0 6 0,-5-2 64,2 4-64,-1 1-32,-4 0 32,-1-1-32,2 1 0,-5 3 0,0 0 0,0 0 64,0 0 96,0 0 64,0 0-96,0 0-32,0 0-32,0 0-64,-5 0 32,2 3 32,-1 1 32,-4-1 96,-1 8-32,2-1 64,-5-2-64,0-1 64,-4 3-64,0 5-96,-1 0-32,0-4 0,1-1 31,2 4-94,-3-3-1,0 2 32,1-1 0,0-2 63,4 1 97,0 0-128,5-4-32,-2 0 0,1 1 0,0-1 0,4-1 0,0 1 0,0 1 64,0 0 32,4-6 32,0 6-160,0 0 32,0-2 0,0 5 0,4 0 64,-4-4 32,0 4-32,4-4-64,-4 0 160,4 1 32,-4-2 0,4 1 32,0-2-192,0-3-32,1 2 0,-2 3 64,1-2-32,1 0-32,2 2 32,2-2-32,-2 1 64,1 1 32,1 1-32,-2-5 32,3 2 0,-4-3 32,6 3-64,5-2 32,-5-1-64,-1 3-32,1-2 96,0 1 64,2 0 0,-2-2 64,-5 3-192,0-2-96,7-3 96,-6 0 96,-1 0-96,6 4-96,-5 0 32,-1 0 64,2-1 0,-1 0 64,0 1 0,0 0 32,-1 0-64,2-2-64,-1 6 32,-4-5 32,0 2-32,0-3 64,-4-2-64,4 4-32,-4-4 96,0 0 0,0 0 96,0 0 32,0 0-32,0 0 32,0-4-128,-4 2 0,0-6-32,0 0 32,-4 2-64,0-2-32,0 2 96,-4-2 0,-1-4-32,6 6-64,-1-1 32,-4 0 32,-1-3-32,1-1-32,0 4 32,-7-4-32,3-1 0,-1 2-96,5-1 64,-4 1 96,4 0-96,0 2 0,0 1 32,3 0 64,2-1-96,-2 5 0,6-2 32,-2 3 0,1-6 0,4 5 0,0-2 0,0 3 0,0-2 0,0 0 0,0 4-96,0-2 64,0 2 32,4 0 0,-4 0 0,0 0 64,0 0-96,8 0-64,1 0 64,-2 0 0,2 0 32,-2 0 0,5 0 0,0 0 0,4-5 0,1 5 0,0 0 0,-5 0 0,4 0 0,-4 0 0,4 0 0,0 0 0,-1 0 0,2 0 0,3 0 64,0-3 32,0 3-32,0-3 32,0-2 0,0 3 32,0-3-64,0 2 32,0 3-64,-3 0-32,7 0-64,-3 0 32,-2 0 96,-2 0 32,1 0-128,-1 0 32,4 0 0,-5 0 0,-1 0 64,2 3 32,-1-3-32,0 0-64,0 0 32,0 0 32,0 0-32,0 0 64,0-3 0,0 3 32,-4-3-64,5 3-64,-1 0-64,-1-5-32,1 5 128,1-2 32,-1-3-96,3 5 32,2 0 0,-2 0 64,3 0-32,-2 0-32,-5 0 32,6 0 32,-2-3-32,2 3-32,-5 0 32,4 0 32,0 0-32,-3 0-32,2 3-64,-3 2 32,1-3 32,-1 3 0,-1-5 0,6 0 0,-5 0 0,1 0 0,-3 0 0,7 0 64,3 0-32,-3 0-32,-2 0 96,-2 0-64,-1 0-32,0 0 32,4 0-32,0 0 64,0-5 32,5 3-128,-6 2-32,2-5 32,-2 2 64,2 0-64,-2 3 0,2-5 160,-2 3 64,3-2 0,-4 0-32,8 2-192,-7-3 32,2 5-64,-1 0 0,-4-3 64,0 3 64,0 0-96,0 0 0,0-4 32,0 0 0,0 4 0,0 0 0,4 0 0,0 0 64,-3-4-96,0 4 0,-3-3 96,2 3 32,1 0-32,0 0-64,-1-3-64,-2 3-32,3 0 64,-1 0 64,5-4 0,-1 4 64,0-4-64,0 4-32,0 0-64,-4 0 32,0 0 32,0-4 64,0 1-32,0 3-32,1-3-64,-1 3 32,-1-4 32,1 1 0,1-2-96,-6 5 64,1-2 32,0-2 0,0 4 64,2 0 32,-2 0-32,0 0 32,0-4-64,-5 4-32,4 0-64,-1 0 32,-3 0 32,2-3 0,-6-2 0,-3 5-96,0 0 0,0 0 64,0 0 64,0 0 0,5 0 64,-1 0-128,-4 0 0,0 0 32,4 5 64,-4-5-96,0 3 0,0 1 32,0 2 0,-4-1 0,0 2 0,-1-4 64,2 4 96,-1-3-64,-1 6-64,2-2 0,-1-1-32,-6 0 0,8 1 0,-2 2 0,-4 0 0,4-2-96,-1 2 64,2-2 32,-6 0 0,4 2 0,-2-3 64,2 0-96,-2-1 0,-2 2 32,2 0 64,0-6-96,-3 6 0,8-4 32,-3 4 64,0-6-96,-2 6 0,-2-5 96,7 2 32,-3-3-128,0 2-32,1 0 32,1-1 0,-2 2 32,1-3 0,1 1 0,-2 2 64,1-3-32,1 3 64,-1-2-128,-1 0 0,1 2 32,1-3 0,-2 3-96,5-5 64,0 0 32,-4 3 0,4 0 0,0-3 0,-3 5 0,3-5 64,0 2-96,0-2 0,0 0 32,0 0 0,0 0 64,0 0 32,0 0-32,3-2 32,1-3-128,1 2-64,2-5 64,2 1 64,3 1 0,-5-1-32,10-3 32,-5-2-32,-1 1-96,1 0 64,0-3 32,5 0 64,-1 2-96,1-1 0,-1-2 32,-4 2 64,0-2-96,0 5 0,0-1-32,0 4 0,-4-1 64,0 6 0,4-3 0,-8 2 64,0-1-32,0 0-32,-4 0-64,0 1 32,0 0 32,0 3 64,-4-4-32,0 0 64,0 0-64,-4 1-32,4-4 32,-4 4-32,0-4 0,0-1 0,-1-6 0,-3 2 64,5 2-32,-5-3 64,3-2-128,-3 0-64,5 2 64,-5-5 0,0 0 32,-2 0 64,2-4-32,0-3-32,0 4 32,1-1 32,-1 4-32,0 0-32,0 0-64,0 5 32,-1-2 32,5 5 64,-4-1-96,0 1-64,4-2 64,-4-1 64,0 1 0,4-2 64,0 4-128,0 2 0,0 1-32,4 0 0,0 3 0,0 0 0,4 1 0,0 3-64,0 7 96,4 1 64,0 2-64,4 1-64,0-1 64,0 1 0,4 1 32,0-2 0,0 5 0,0-2 0,1-3 0,2 6 0,1-2 0,0 0 64,1 4-32,-1 0-32,1-1-64,-5 1-32,0 0 128,-1 7 32,1-10 64,0 3 0,-3-5-64,3 9-128,-4-8-32,-2-2 64,4-2 0,-3 0 32,-2 1 0,-1 1 0,-1-2 0,2-3 0,-5-1 64,4 2-96,0 2 0,-4-2 32,4-1 64,-4 0-32,0-7-32,0 8 32,0-8-32,0 6 0,0-6 0,0 8 0,-4-4 64,0 4-32,0-6-32,-1 2 32,2 0-32,-1 3-96,-1-1 64,2 1 32,-6 1 64,4 0-96,-1 2 0,-2-2 32,-1 2 64,2-3-32,-3 4 64,8-4-64,-8 0-32,8-1-64,-12 6 32,2-4 32,0 2-96,0-2 64,1-2 32,4 1 64,-3 0-32,3 1 64,-2-1-224,6-1 32,-2-1-320,1-3-128,1 3-864,-1-5-352,4-5-1472,-12-25-3487</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47:10.306"/>
    </inkml:context>
    <inkml:brush xml:id="br0">
      <inkml:brushProperty name="width" value="0.025" units="cm"/>
      <inkml:brushProperty name="height" value="0.025" units="cm"/>
    </inkml:brush>
  </inkml:definitions>
  <inkml:traceGroup>
    <inkml:annotationXML>
      <emma:emma xmlns:emma="http://www.w3.org/2003/04/emma" version="1.0">
        <emma:interpretation id="{BA35DFC5-0621-4C70-9FEF-885147AA13AD}" emma:medium="tactile" emma:mode="ink">
          <msink:context xmlns:msink="http://schemas.microsoft.com/ink/2010/main" type="inkDrawing" rotatedBoundingBox="8340,11452 12858,11392 12866,12007 8348,12066" semanticType="scratchOut" shapeName="Other">
            <msink:sourceLink direction="with" ref="{6F12E6FC-D4E8-41DD-B6D1-308A25E048C5}"/>
          </msink:context>
        </emma:interpretation>
      </emma:emma>
    </inkml:annotationXML>
    <inkml:trace contextRef="#ctx0" brushRef="#br0">8582 12016 3712,'-4'-5'1472,"4"5"-768,-9 0-608,9 0 320,0 0-128,0 0 64,0 0-192,0 0-32,-3 0-64,3 0 32,-5 0 0,1 0 32,1 0 64,-2 0 192,1 0 64,4-3-96,-3 3 32,3 0-160,0-5-64,0 1-64,-5 4 0,1 0 224,4-3 96,0-2-64,0 5-32,0 0-64,-4 0 64,4 5-32,-3-2 64,-2 1-128,1 1 32,1-2-160,3 2-64,-5-5 192,5 0 96,0 3 32,0-3 32,0 0-64,0 0 32,0 0-128,0 0 32,0 0-96,0 0 64,0 0-64,0 0 63,0 0 1,0 0 96,0 0-96,0 0 32,0 0-96,0 0 64,5 0 0,-2 0 96,1 0-32,-4 0 0,0 0-32,8 0 0,-8 0 0,8 4 0,-8-4-64,5 5-32,-5-5-96,7 0-64,1 0 32,-4 0 32,1 0 32,2 0 96,2 0 32,-2 0 32,-2-5 0,2 1 0,2 1-224,3-2 0,0 5-32,4-3 0,-4 3 64,0 0-32,0 0-32,0 0-64,4 0-32,1 0 128,-1 3 32,-1 2 64,1-5 64,1 0-96,-1 0 0,3 0-32,2-5 32,-1 5-64,-4 0 64,1 0-64,-1 0-32,8 0 32,-4 0 32,0 5-32,1-5-32,-2 0 96,2 0 0,-2 0 32,2 0 0,-2 0 0,2 0 0,-2 0 0,3 0 0,-3 0 0,2 0 64,-1 0-96,0 0-64,1 0 0,-2 0-32,5 0 0,1 0 64,-1 0 32,0 0 32,-1 0 0,3 0 64,-3-5-32,2 5 0,-2 0-96,1 0-64,1 0 32,-5 0 32,4 0-96,1 0 0,-1 0 32,-5 5 0,2-5 0,-1 0 0,4 0 64,-4 0 96,0 0-128,0 0-32,5-5 0,-1 2 64,0-2-32,-3 1 64,-2 1 0,2 3 32,-2-5-64,2 1 32,-2 4-64,10 0-32,-6 0 32,3 0-32,-3 0 0,1 0 0,-2 0 0,-3 0 64,5 0 32,-4 0 96,4 0-96,-3 0-64,-2 0 64,2 0 0,-5-5-32,4 5-64,4 0-64,-4-3 32,0 3 96,-4-4 32,5 4-32,-2-4-64,7 0 32,-2 4-32,-5-5 0,-3 5 64,5 0-96,-1-3 0,0 3 32,0-3 0,0 3 0,0-5 0,1 5 64,-2 0 32,2 0-128,-2 0 32,2 0 0,0 0 0,-2 0 0,2 0 64,-1 0-32,-4 0 64,3 0-128,2 0 0,-5 0 32,1 0 64,-2 0-32,1-4 64,0-1-64,1 2 64,2 3-128,-3 0 0,1 0 32,-1-5 64,8 1-32,-3 4-32,-2 0 32,2 0 32,-4 0-96,2 0 0,2 0 32,-2 0 0,2 0-96,3 0 64,-1 0 32,6 0 64,-1 0-32,-4 0 64,1 0-64,-1 0 64,0 0-64,-3 0-32,-6 0 32,5 0-32,-3 0-96,2 0 64,2 0-32,-2 4 0,2 1 128,-5-5 32,4 0-128,-4 0 32,0 0 0,1 0 64,2 0 32,2 0 32,-2 0 0,2 3 0,-4-3-160,-2 0 32,5 0 0,0 0 0,1 0-96,2 0 64,1 5 32,1-1 64,-1-4-96,0 0 0,0 5 32,-3-2 0,2 0 64,-2-3 32,-1 5-32,1-1-64,-2 0 32,6 0 32,-10-4-96,6 0-64,-2 3 64,2 2 0,-2-1 32,2 4 0,0-8 0,3 0 0,4 0 0,-4 0 64,-5 0-32,2 4-32,0 1 32,-1-5-32,-4 3 0,3-3 64,2 0-96,-5 5-64,4-5 64,0 0 64,0 0-64,1 0 0,-2 7 32,-3-11 64,1 4-32,-1 0-32,3 0 32,-5 0-32,-2 0 0,-1 0 64,6 4-96,-5 1 0,-4-5 32,8-5 0,-4 5 0,0 0 0,0 0 64,0-4-96,-4 4 0,4 0 32,0 0 0,-3 0 0,-1 0 64,-1 0-96,2 0 0,-2 0 32,2 0 0,-1 0 0,-8 0 64,7 0-32,2 0-32,-2-3 32,2 3-32,-6-5 0,6 5 0,-9 0 0,8 0 0,4-3 0,-4 3 64,0-5-96,-8 5-64,0 0 128,0 0 32,4-4-96,-4 4 32,0 0 64,0 0 32,0 0-32,5-3-64,-2-2 32,-3 1 32,0-4-32,0 4-32,0-4 32,0 0 32,-8 0-96,-1-4-64,2 0 64,0-5 0,-2 1 32,-3 0 0,0-1-96,0 3 64,3-7 32,-3-4 0,0 5-96,0 0 64,5 3 32,-2 2 0,6-2 0,-10 5 0,5-5-96,1 6 64,-2-1-32,2 0 0,2 4 0,1-1-64,1 6 96,-2-2 0,5 5-64,-4 0 0,4 0 64,0 8 0,4 1 32,1 3 0,-2 0-96,6 1 64,-2 2 32,2-3 64,3 5-96,-5 2 0,5 2 32,-3-1 0,3-3 0,0 3 0,0-5-96,-5 2 64,2-1 32,3 0 64,-5-4-32,2 1-32,3-2 32,-4-2-32,3 3 0,-2-9 64,3 6-96,-4-4 0,1-2 96,-2 0 32,-7-3-32,9 5-64,-9-5 32,0 0-32,0 0 0,3 4 0,-3-4 0,0 0 0,0 0 0,0 0 0,0 0 64,0 0 32,0 0-32,0 0-64,4 8-64,-4-8 32,0 0 32,0 0 64,0 8-96,0-4 0,-4 4 32,-3 1 0,-2 2 64,1 1 32,-4-4-32,5 1 32,-7-1-128,3-1 0,-1 6 96,0-6 32,0 6-128,0-1 32,0-3 0,0 2 0,3 1 0,2 0 0,-2 1 0,-3-1 64,5-4-32,2-1-32,1 2-64,1-1-32,-2 0 64,1-5 64,1 3-64,-2 0-64,5-6-96,-4 5-32,0-5-576,4 0-224,0-8-1216,0-9-576,-3-30-2463,3-13-2337,0-6 2816</inkml:trace>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47:22.305"/>
    </inkml:context>
    <inkml:brush xml:id="br0">
      <inkml:brushProperty name="width" value="0.025" units="cm"/>
      <inkml:brushProperty name="height" value="0.025" units="cm"/>
    </inkml:brush>
  </inkml:definitions>
  <inkml:traceGroup>
    <inkml:annotationXML>
      <emma:emma xmlns:emma="http://www.w3.org/2003/04/emma" version="1.0">
        <emma:interpretation id="{6F12E6FC-D4E8-41DD-B6D1-308A25E048C5}" emma:medium="tactile" emma:mode="ink">
          <msink:context xmlns:msink="http://schemas.microsoft.com/ink/2010/main" type="writingRegion" rotatedBoundingBox="8295,11253 12860,11012 12917,12089 8352,12330">
            <msink:destinationLink direction="with" ref="{BA35DFC5-0621-4C70-9FEF-885147AA13AD}"/>
          </msink:context>
        </emma:interpretation>
      </emma:emma>
    </inkml:annotationXML>
    <inkml:traceGroup>
      <inkml:annotationXML>
        <emma:emma xmlns:emma="http://www.w3.org/2003/04/emma" version="1.0">
          <emma:interpretation id="{033C07C8-F6D6-4B34-AB08-14C279A19401}" emma:medium="tactile" emma:mode="ink">
            <msink:context xmlns:msink="http://schemas.microsoft.com/ink/2010/main" type="paragraph" rotatedBoundingBox="8295,11253 12860,11012 12917,12089 8352,12330" alignmentLevel="1"/>
          </emma:interpretation>
        </emma:emma>
      </inkml:annotationXML>
      <inkml:traceGroup>
        <inkml:annotationXML>
          <emma:emma xmlns:emma="http://www.w3.org/2003/04/emma" version="1.0">
            <emma:interpretation id="{F0BF9F3A-0A7F-4226-A73D-2AC19C28DD4D}" emma:medium="tactile" emma:mode="ink">
              <msink:context xmlns:msink="http://schemas.microsoft.com/ink/2010/main" type="line" rotatedBoundingBox="8295,11253 12860,11012 12917,12089 8352,12330"/>
            </emma:interpretation>
          </emma:emma>
        </inkml:annotationXML>
        <inkml:traceGroup>
          <inkml:annotationXML>
            <emma:emma xmlns:emma="http://www.w3.org/2003/04/emma" version="1.0">
              <emma:interpretation id="{594F8400-FE08-4D46-8A7C-AD015CE6CC75}" emma:medium="tactile" emma:mode="ink">
                <msink:context xmlns:msink="http://schemas.microsoft.com/ink/2010/main" type="inkWord" rotatedBoundingBox="8295,11253 12860,11012 12917,12089 8352,12330"/>
              </emma:interpretation>
              <emma:one-of disjunction-type="recognition" id="oneOf0">
                <emma:interpretation id="interp0" emma:lang="en-US" emma:confidence="0.5">
                  <emma:literal>*'pit</emma:literal>
                </emma:interpretation>
                <emma:interpretation id="interp1" emma:lang="en-US" emma:confidence="0">
                  <emma:literal>*'pet</emma:literal>
                </emma:interpretation>
                <emma:interpretation id="interp2" emma:lang="en-US" emma:confidence="0">
                  <emma:literal>*'pst</emma:literal>
                </emma:interpretation>
                <emma:interpretation id="interp3" emma:lang="en-US" emma:confidence="0">
                  <emma:literal>"'pit</emma:literal>
                </emma:interpretation>
                <emma:interpretation id="interp4" emma:lang="en-US" emma:confidence="0">
                  <emma:literal>*pit</emma:literal>
                </emma:interpretation>
              </emma:one-of>
            </emma:emma>
          </inkml:annotationXML>
          <inkml:trace contextRef="#ctx0" brushRef="#br0">11677 11310 3456,'0'0'1312,"18"-7"-704,-18 24-704,0-17 256,0 0 0,6 7 64</inkml:trace>
          <inkml:trace contextRef="#ctx0" brushRef="#br0" timeOffset="338">11693 11327 7360,'0'16'1184,"0"-1"-576,-4 7-288,1 2-224,3-1 0,-5 2 0,1 3-128,0 4 32,1 0 0,-2 0 0,1 1 64,4-6 96,0-2 128,-3 4 64,-2 2-96,5-2-96,0-9 0,0-5-32,0 2-64,0-9 32,0 1-64,5-2-32,-2-11 160,6 1 32,-2-2 64,9 1 64,5 4-32,-2-11 0,2 2-160,3 1-96,0-1-160,0 1 0,1 2 64,-1-3 96,0 1-160,0-1-32,-4-3-448,0 4-96,-4 0-608,-7 1-224,-9 2-1152</inkml:trace>
          <inkml:trace contextRef="#ctx0" brushRef="#br0" timeOffset="970">11689 11590 5120,'0'0'1920,"0"3"-1024,5-3-704,-5 0 544,12-3-384,0-2-32,4 2-192,0-2-96,-4-2 0,0 2-32,0-4 0,0 6 64,-3-1 96,-2-1 64,5 2 96,0-3-32,4 3 64,5 0-128,-2-2-64,2 2-64,-1 3-96,-4 0-192,0 0-128,-4 0-800,-3 0-384</inkml:trace>
          <inkml:trace contextRef="#ctx0" brushRef="#br0" timeOffset="5388">11658 11367 2816,'-4'-3'1120,"8"6"-576,-4-3-352,0 0 288,0 0-64,0 0 64,0 0-128,3 0-32,2-3 64,-1 3 96,-1 0-64,1-5 64,5 1-256,-6 4 0,2-3 0,7-2-32,-3 2 32,-2-2-64,1 5 0,3-3-32,3-1 64,-2 4 96,0 0 160,-1-5 32,1 2 0,5 3-160,0-5-64,-1 1-128,-1 1-32,-3-2-32,1 1-64,-6-1 32,1 2-32,1 3-96,-5 0 64,-4 0 32,0 0 0,0 0 64,0 0 32,0 0-128,-4 0 32,-1 0 0,1 3 64,1-3-32,-6 5-32,2-1 32,-2 1-32,6-2 0,-2-3 64,1 4-96,1-4 0,-2 0 32,1 0 0,1 0 0,-2 0 0,1 0 0,4 0 0,-5 0 0,3 0 64,-3 0-96,0 5-64,2-2 128,-1-3 96,-1 5-32,1-1 0,-4-1-32,1 2-64,-2-5 96,-3 0 0,0 3-32,0 2-64,0-2 160,4 1 32,-4 1 0,4-2-32,-1 2-96,2-1 32,-1 4-64,-1-5-32,2 2-64,3-1 32,-1-4 32,2 0 64,-1 5 32,4-5-32,0 0 32,0 0 0,0 0 96,4 0-96,4 0-64,-1-5-96,2 1 32,-2 4 32,5-5 64,2 2-32,-7 0 64,9-2-64,-4 1 64,0-1-64,0 2-32,0 3 32,0-5-32,-3 5 64,-2-4 96,2 4-64,-1 0 0,-1 0 32,-2 0 0,-5 0-64,0 0 32,0 0-64,4 0-32,1 0 96,-5 0 63,0 0 65,0 0 96,0 0-96,-5 0-64,1 0-64,-1 0 0,3 0-64,-3 0 64,0 4-64,-2-4-32,2 5 32,-7-5 32,5 3-32,-2-3-32,-3 0 32,0 0-32,0 5 0,0-1 64,1 1-32,2-2 64,1 0-64,4-3-32,-1 0 32,2 0-32,-1 5-96,-1-5 0,5 9 64,0-9 64,0 0-64,0 0 0,0 3 32,0-3 64,0 0-32,0 8 64,0 1-64,-3-3 64,-1 3 0,-1-1 96,1 1-96,4-1 0,-3-1-32,3 1 32,0 0-64,0 1 64,0-1-64,0 4-32,0-4 32,0 4-32,0-4 64,0 4 32,-4 0-128,-1 0 32,2 1 0,3-2 0,-4 1 0,4 0 0,0 0-96,0-4 64,0 0 32,0 1 0,-5-1 64,5-1 32,0 1-32,0 1 32,0-1-64,0 1-32,0-1 32,0 7-32,0-3 0,0 1 0,0-6 0,0 1 0,0 0-96,0 1 64,0 3 160,0-1-128,0 1 0,0-4-64,0 1 0,0-4 64,0-2 64,0 5-32,0-8-32,0 0-64,0 0 32,0 0 160,0 0 160,0 0-160,0 0-64,5 0 32,-5 0 64,4 0-64,-1 0 0,6-5-96,-6 2-32,6-5 160,-5-1-64,8 6 32,0-2 32,-4 2 0,4-9-160,-1 4-32,-2-1 32,3 6 64,-4-2 0,1 1 64,2 1-64,-3-2-32,1 2 32,-2-2-32,2 2 0,-1 3 0,-1 0-96,2 0 64,-1 0 32,1 0 64,-2-4-32,1 4 64,1-5-128,-2 2 0,2 3 32,-2-5 0,2 1 0,-1 4 64,-1 0-32,2-3 64,-2-2-128,2 5-64,-1 0 64,-4 0 64,-1-9 0,2 9-32,-1 0 96,-4 0 0,0 0-128,0 0-32,0 0-64,0 0 96,0 0 64,0 0 64,-4 0-128,-1 0 32,2 0 0,-1 0 64,-1 0-32,2 0-32,-1 9 32,-5-4-32,2-2 0,-1 1 0,-1 1-96,-3-2 64,0 2 32,1-1 64,-1 4-96,0 0-64,0-1 64,3 1 0,2-3 32,-3-1 0,3-1 0,-5 2 64,-9 3-32,14-8 64,-5 7-64,0 1-32,3-3-64,1-5 32,0-5 32,5 2 0,-6 6 0,6-6 64,-6-2-32,4 5-32,2 5-64,-6-2 32,6-3 96,-1 5-96,-1-5 0,1 0 32,1 4 64,3-4-32,-4 0-32,-1 0-64,5-9 32,-3 1 96,3 5-32,0-1-32,0-9 32,0 6 32,0-1-96,0-1 0,3 1 32,-3 0 64,5 1-32,-5-6-32,4 6-64,-1-7-32,-3 8 128,0-2 32,4-1-96,1 1 32,-5-1 0,4 1 64,-1 1-32,-3 2-32,0-3-64,0 4 32,0 1 32,0-2 64,0 2-32,0-2 64,0 2-128,0-1-64,0-1 64,0 5 64,0 0-64,0 0 0,0 0 32,0 0 0,0 0 0,0 0 0,0 0 0,0 0 0,0 0 0,0 0 0,0 0 0,5 0 64,-1 0-96,4-3-64,1-2 64,-2 1 0,9 1 32,-4-2 0,0-4 0,0 6 64,-3 0-96,-2-2 0,5 2 32,-4-2 64,1 1-32,-2 1 64,5-2-128,-3 1 0,3-1 32,0 2 64,-4 0-96,1-2 0,-2 1-32,2-1 0,-2 2 64,2 3 64,-6-3-32,2 3-32,-1 0 32,-1 0 32,-3 0-32,0 0-32,0 0 32,0 0-32,-3 0 0,-1 0 0,-1 0-96,2 0 64,-1 0 32,-5 0 64,1 0-32,1 3-32,-2 0-64,2 2 32,-2-1-32,1 1 0,1-2 64,-2 0 64,2 6-32,-3-4-32,3 2 32,-5-2-32,0-2 0,3 2 0,2-5-96,2 3 64,-2 0 96,2-3 32,-2 0-32,-2 0-64,1 0-64,4 0 32,-3 0 32,2 0 64,1 0-96,1 0 0,-2 0 32,1 0 0,-1 0 0,5 0 0,-3 0 0,3-3 0,0 0 0,0-2 64,0 2-32,0-6 64,0 6-64,0-2-32,0 1 32,0-1-32,0 2-96,0 0 64,0-2 32,0 1 64,0-1-96,0-1 0,0 1 32,0-4 0,0 1 0,0 5 64,0-1 32,0-4 32,0 3-64,0-2 32,0-2-128,0 2 0,0 3 32,0-4 0,0 3-96,0-2 64,0 7 32,0-9 64,0 1-96,0 0 0,0 4 32,0 0 64,0 4-96,3-4 0,-3 1-32,5-2 0,-5 5 64,4-4 64,4 4-32,1-5-32,-9 5 32,3 0-32,-3 0 0,4 0 0,8 0-96,-3 0 64,-2 0 32,1 0 0,1 0 64,-2 0-96,2-3 0,-2 3 96,1-3 32,5 3-128,-5-5-32,4 5 32,-3-4 64,3-1 0,0 2-32,0-2 32,-1 1 32,1 4-96,0-3 0,0-2 32,0 2 0,-3-2 0,-2 2 64,2 3-32,-1-4-32,1-1-64,-6 2 32,1 3 32,0 0 64,-4 0-96,3 0 0,-3 0 32,5 0 64,-1 0-96,-4 0 0,3 0 32,-3 0 0,0 0 0,0 0 0,0 0 0,0 0 64,0 0-32,0 0-32,0 0 32,0 0 32,0 0-32,0 3-32,0 2-64,-3-5 32,-1 4 32,-1-4 0,2 3 0,-1-3 64,0 0-96,1 0 0,-2 5-128,1-5-32,-1 0-1120,2-5-416,-1-2-1631,-1-6-769,2-3 96</inkml:trace>
          <inkml:trace contextRef="#ctx0" brushRef="#br0" timeOffset="66235">8622 12038 4480,'0'3'1760,"0"-3"-960,0-3-672,0 3 480,0 0-160,0 0 64,0 0-224,0 0-32,0 0-128,0 0 64,0 0 96,0 0 32,0 0 128,4-3 64,0 3 64,-4-4-192,4 1-64,0-2-160,0 5-64,0 0 160,-4-3 160,0 0-160,0 3 0,0 0-128,0 0-32,0 0 160,0 0 96,0 0-128,0 0-64,0 3-64,0-3 0,0 0 0,0 8 96,0-5-32,4 4 0,-4 3-96,4 1 32,0 1 0,0-2 32,4 1-64,-4-1-64,4 2 95,0-2 1,0 1-32,0-4 32,-4 1 64,0-3 64,0 0-96,1-2-32,-5-3-32,12 4 32,-5-1-64,5 0 64,-3 2-64,-2-2-32,-2 1 32,-2-1-32,6 5 0,-9-8 64,0 0 32,0 0 32,0 0 0,0 0-64,0 0 32,0 0-64,0 0 64,0 0-128,0 3 0,-9 1 96,1-1 32,4 0 96,-4-3-32,0 0 0,0 0-96,4 0 32,1-3-64,-6 0 64,6-1 0,-2-4 32,1 2-64,-4-1 32,0-1 0,5 1 96,-6-1-32,1 3 0,0-3-32,0 4 64,0 1-160,4 0-32,0-5 0,0 1 0,0-1 64,0 1 32,0 0-128,0 4 32,0-5 0,4 1 0,0 4 0,0 0 64,0-2-32,0 5-32,0-3-64,0 3-32,0 0 64,0 0 64,0 0 0,0 8-32,0-8 32,4 3-32,0 4-96,0 4 64,0-4 32,4 0 0,0 4 0,0-4 0,-4 1 64,4-2 32,-4 1-32,4 1-64,-4-1-64,4 0 32,-4-1 32,0 2 64,4-1-32,-4 4-32,1-1-64,2 2 32,-2-2 32,2 1 64,1-1-32,0 2-32,-3-6 32,-2 1-32,1-2 0,1 1 0,-2-2 0,6-1 64,-4 2-32,2-2-32,-3 0 32,-1 1 32,-3-4-96,0 0 0,0 0-32,0 0 0,0 0 128,0 0 32,4-4-32,-4 1 32,-4 0-64,1-5 64,3 1-64,-4-4 64,-1 1-128,3-2 0,-8 2 160,3-1-128,-2 1 0,1-2 0,0 2 64,-4-1-32,4 1-32,1-1 32,-2 4-32,1-3 0,0 2 0,0-2 0,0-2 64,0 1-32,0 4-32,0 0-64,0 1 32,0-2 32,0 1 0,0-1 0,-5 5 64,6-1-32,-1 1-32,0 0 32,0-2-32,-4 3 0,3-3 0,2 2-96,2 0 64,0-1 32,3 4 64,-3 0-32,1 0-32,4 0 32,0-3-32,0 3-96,0-5 64,0 2 32,0 0 64,4-4 32,3-1-128,-2 1 32,4 0 0,-1 1 64,-1-6-96,2 4 0,-1-2 96,0 0 96,0-1-128,-1 4-96,2-4 32,3 1 64,-4-2-64,0-1 0,0-2-32,0 4 0,0-4 64,-4 2 64,0 1-32,4 6-32,-3-1 32,-2-1-32,1 1 0,0 0 0,0 1-96,0-2 0,0 1 128,1-1 32,-2-2 0,1 2-64,1 1 32,-2 4-32,-3 0 0,4-1 0,-4 1 0,0-2 0,0 2 0,0 3 0,0 0 0,0 0 0,0 0 0,0 0 0,-4 3-96,1 5 64,-2-1 32,1 1 64,1-1-96,-6-1 0,1 9 32,0 0 64,0 2-32,-4-3-32,0 1 32,0-2-32,0-1 0,0 1 64,0 2-96,-5 0 0,2-2 32,-1 2 64,0-4-32,-1-1-32,6 0 32,-1-2 32,2-1-96,3 1 0,0-1 32,2 1 0,1-5 0,4 0 0,0 1-96,0-4 64,0 3 32,0 1 64,0 2-96,4 2 0,-4-8 96,7 7 32,3 4-128,-8-7-32,8 7 32,-3-4 0,2-1 32,-2 1 64,5-2-32,-3-2 64,-1 4-64,-1 1 64,6-2-64,-5 1-32,-1 0 32,2 1-32,-1-1-96,0 1 0,0-2 128,0 1 32,0 1 0,0-6-64,0 3 32,0-2 32,0 1-32,0-1-32,-3 0-64,2 2 32,-3-2 32,4 1 0,-4-1 0,4 0 64,4 5-32,-3-1 64,-2-4-128,2 1 0,-6-1 32,1 2 64,1-2-32,2 4 64,3-4-64,-3 2 64,-3-2-64,-1 4-32,1-4 32,1 2-32,-5-5 0,3 7 0,1-1 0,-4-6 64,5 7-32,-5-7-32,0 8-64,0-8 32,0 0 96,0 0 32,0 0-32,0 0 32,0 0-64,0 0 64,-9-3-64,6-2-32,-6-2 96,6 1 0,-8-1-128,-3-1 32,2-2 0,0-2 64,5 1 32,-5 1 96,0-5-160,-1 2-32,5 2-64,1-1 0,-6 2 128,1 0 32,4-1-192,0 4 0,0-1-32,0 1 64,0 4 96,0-1 64,4 1-32,-1 0 32,2-2-224,-1 5 32,-1 0 32,2 0 32,3 0 32,0 0 0,0 0 0,0 0 0,3 0 0,2 0 0,-5 0 0,4-3 0,-4-1 0,3 1 0,2 0 0,-1-2 0,0 2 0,0-1 0,4 1 0,0 0 64,0-2-96,-4 5-64,0-2 64,4-3 64,-4 2 0,4 0 64,-4-1-128,0 1 0,4 3-32,0 0 0,-8 0 64,8 0 0,-8 0 0,9 0 64,-6 0-96,6 0 0,3 0 32,-5 0 0,2 0 0,3 0 64,-5 0-32,3 0 64,-3 0-128,0 0 0,2 0 32,-2 0 0,3 0 0,-3 0 0,0 0-96,3 0 64,-4 0 32,6 0 64,0 0-32,2 0-32,-2 0 32,0 0-32,0 0 0,0 0 64,0-5 32,-1 5 96,1-3-96,1 3-64,-1-3 0,-4 3-32,4 0-96,-4 0 64,0-4 96,8 4 32,-8-3-128,4 3 32,0 0 64,1-5 96,2 5-224,-2 0 0,-1 0 64,0 0 128,0 0-32,-1 0-64,1 0 0,0 0 32,-2 0-96,2 0 0,-6 0 32,6 0 0,-2 0 64,2 0 32,0 0-128,-1-3 32,-4 3 0,7 0 64,-6-3 32,4 3 32,-4 0-160,4-4 32,0 4 0,0 0 64,-4-3-32,3 3-96,2 0 32,-1 0 32,0 0 64,0 0-32,0-4-32,0 4 32,0 0-32,0-3 0,0 3 0,1-3 0,2 3 0,1-5 0,0 5 0,1 0 0,0 0 64,-1-3-32,-2 3-32,-2-4 32,2 4-32,-2 0 0,0 0 64,4 0-32,-1 0-32,1 0 32,1-3-32,-1 3 0,0 0 0,0-5 0,-4 5 64,0 0-32,0-3-32,0 3-64,0 0 32,0 0 32,0 0 0,1 0 0,-1 0 64,-5 0-32,5 0-32,0 0 32,0 0 32,4-3-32,-4 3-32,4 0 32,1 0-32,-5 0 0,0 0 64,-1 0-32,1 0-32,5 0 32,0 0-32,-1 0 0,4 0 0,-4 3 0,0-3 64,0 3-96,0 2 0,0-2 32,0-3 0,0 0 0,0 0 0,0 0 0,1 0 0,0 0 64,-3 0 32,0-3-32,0 3-64,2 0 32,1 0-32,0 3-96,-1-3 64,-2 0 32,3 4 0,0-4 64,-1 0 32,0 0-128,-4 0 32,4 0 0,-4 0 64,0 0-96,0 0 0,4 0 32,0 0 64,1 0-32,-2 0-32,1 0 32,0 0-32,1 0 0,-1 0 64,-1 0-96,6 0 0,0 0 32,-2 0 64,2 0-32,-2 0 64,2 3-64,-2-3 64,-2 0-64,-1 0-32,0-3 32,-1 3 32,6 0-96,-1 0-64,0 0 128,-4-4 32,0 4 0,1 0-64,-2 0 32,1 0 32,0 4-96,1-4 0,0 8 32,-3-8 64,2-5-96,1 5 0,-1 0 32,8 0 64,-3 0-96,-5 0 0,-1-3 32,2-1 0,-1 4 0,0 0 0,0 0 0,0-3 64,0-2-32,4 5-32,0-3 32,0 3-32,0 0 0,0 0 0,-3 0 64,2-3 32,2 3-128,-2-4 32,9 4 0,-6-3 0,-3-2 0,2 3 0,-2 2 64,-2 0 32,3 0-32,-4 0-64,4 0 32,-4 0-32,4-3 0,-4 3 0,0 0 0,0-5-96,4 5 64,0 0 32,2-3 64,-4 3-32,-1 0 64,0 0-128,-1 0-64,3 0 64,2 0 64,-2 0 0,2 0-32,3 0 32,-5 0-32,6 0 64,-5 0 32,0 0-128,4 0 32,-4-4 64,5 1 32,-6 3-128,2-3 32,-2 3 0,7-5 0,-12 2 0,3 3 64,-1 3-96,1-3 0,-1 0 32,-2 0 0,0 0 0,1 0 0,1 0 0,1 5 0,-1-5 0,3 3 0,-2-3 0,-1 0 0,0 0 0,0 0 0,1 0 0,2 0 0,2 0 0,-2-3 0,2 3 0,-2 0 64,3 0-96,-4 0 0,4 0 32,-6 0 64,-2 0-96,3 0 0,0-5 32,-1 5 0,0-3-96,0 3 64,4 0 32,-8-4 64,4 4-32,-4 0-32,0 0 32,-4 0-32,4 0 0,0 0 64,-4 0-96,1 0 0,2 0 32,-3 0 0,1 0 0,3 0 0,0 0 0,-1 0 0,-3 4 64,1-4-32,-2 0-32,-2 3 32,0-3-32,2 0 0,-7 0 0,0 0 0,0 0 0,9 0-96,-7 0 64,3 0 32,-5 0 0,7 0 0,-2 0 0,0 0 0,-5 0 0,2 0 0,-2 0 0,0 0 64,10 0-96,-10 0-64,0 0 64,0 0 64,0 0 0,0 0-32,0 0 32,0 0-32,0 0 0,0 5 0,-5-2-96,0 0 64,3 4 32,-3-2 64,5-2-96,-5-1 0,-2 6 32,2-4 64,3-1-96,-7 5 0,4-1 32,-2 1 0,-5 2 64,0 0-32,1 1-32,-1-4 32,-2 1-32,11 2-96,-6 0 64,1-2 32,0-1 0,0 1 0,-4 2 64,0-2-32,-4 2-32,4-3 32,0 1-128,4-2 0,0 1 64,0 1 64,0-1 0,0 1-32,0-3 32,0 7-32,-1-1 0,6-4 0,-1 4 0,-4-4 0,0 3 0,3 1 0,2-1 0,-6 1 0,6 1 0,-1-5 0,-4-1 0,4 6 64,-1-2-32,0-2-32,3-2 32,-2 1-32,-1 0 0,2-4 0,-1 2 0,4-2 0,-5-3 0,5 0 0,0-3 0,0-2 0,5-1 0,-1-1 64,4-3-32,-2-2 64,4 1-128,2-2-64,0-2 128,0 0 32,-1 2-96,6-2 32,3-3 0,-4 3 0,0 2-96,0 3 64,-4-2 32,0 1 64,-4 1-96,4 2 0,-4 1 32,4-3 0,-4-1 64,0 1-32,1-2-32,-6 6-64,6-6 32,-2 2 96,3 2 32,-4-2-128,2-1-32,1 4 96,-4 0 32,-3 1-96,3-2 32,0 4 0,-3 1 0,8-2 0,-10 2 0,4 0 0,-4-1 0,0 1 0,0-4 0,0-1 0,0 1 0,-4 4-96,-1-5 64,0 5 32,3-1 64,-8 1-32,8 0 64,-8-2-64,3-2-32,-2 4-64,-3-4 32,0-1 32,5-2 64,-5-4 32,-1 2-128,5-1 32,-4-2 0,0 0 0,4 5 0,-4 0 64,4-1-96,0 1 0,0-5-32,0 5-64,4-1 160,0-1 32,0-1 0,0-2-64,0 0 32,0 2-32,0 2-96,0-1 64,0 2 32,0 0 64,0 2-96,0 1 0,-1 1 32,2 1 0,-1 2-96,-1-1 64,2 4 32,3 0 0,0 0 0,0 0 0,0 0-96,3 7 64,2 1 32,-1-1 64,-1 4-96,6-1-64,-1 5 64,0-2 0,8 2 32,-8 0 64,4-2-96,0 2 0,0 0 32,0-4 64,1-1-32,-6 5-32,1-5 32,1 1-32,2-4 0,-3 0 0,1-1 0,-2 2 64,3-4-96,-3-1 0,0 8 32,-3-1 0,4-3 0,-4 1 0,6-1 0,-10 1 0,2-1 64,8-4-32,-8 5-32,3 2-64,0-3-32,-1 1 64,-2-2 64,-2 1 0,0-7 64,0 5-64,0-2-32,5 4 32,-5-7-32,0 0 0,0 3 64,0 5-96,0-8 0,0 7 32,0-4 64,0-3-32,0 4-32,-5-4 32,5 0-32,5 3-96,-5-3 64,-5 0 96,3 0 32,2 0-128,-4 0 32,-1 0-64,0 0 0,3 0 128,-3 0 32,0 0-32,-2 0-64,-2 0-64,1 0 32,2-3-32,-4 3 0,3 0 128,-2 0 32,1 0-32,1 0-64,-2 0-64,2 0 32,-10 0 32,1 0 0,0 0 0,4 0 0,0 0 0,0 0 0,0 0 0,-4 0 0,4 0 64,-4 0-96,0 0 0,4 0 32,-5 0 0,0 0 0,6 0 0,-6 0 0,5 0 0,-2 0 0,0 0 64,0 0-96,-3 0 0,1 0 32,4 0 0,0 0 0,0 3 0,-1-3-96,1 3 64,0 2 32,0-2 64,-4 1-32,4-1-32,0-3 32,0 0-32,0 0 0,0 0 0,0 0 0,-1 0 0,1 0 64,5 0-96,-1 0 0,0 0-32,0 0 0,-1 0 64,2 0 0,-3 0 0,3 0 0,0 0 0,-2 0 0,2 5 0,2-5 0,0 0 0,3 0 64,2 0-96,0 0 0,0 0-32,0 0 0,0 0 0,0 0 0,0 0 64,7 3 0,2-3 0,-1 3 64,-1-3-96,4 0 0,6 0 32,-5 0 64,1 0-96,-1 0 0,8 0 96,0 0 32,0-3-128,-4 3 32,0-3 0,4-2 0,-4 2 0,5-1 64,-2 4-96,2-3 0,-2-2 32,2 2 0,-2 0 0,2 3 0,-2-4 0,3 4 0,-2 0 0,-5 0 64,6 0-96,-5-3 0,0 3-32,0 0 0,0 0 64,-4-5 0,4 3 0,0-1 64,-4-2 32,4 5-128,-4 0 32,0-3 0,0 3 64,-3 0-32,-2 0-32,3 0 32,-3 0 32,0 0-96,2 0-64,-2 0 64,-2 0 0,2 0 32,-7 0 0,10 0 0,-8 0 0,-2 0 0,0 0 64,0 0-96,0 0 0,0 0 96,-2 0 32,2 3-128,-5 2 32,0-2 0,-2 4 0,2-4 0,1 4 0,1 1-96,-6-1 64,2-4 32,0 5 64,-7-1-96,6 0 0,1-1 32,-2 2 0,5-1 64,-8 4 96,9-1-128,-9-3-32,3 4-64,-3 1-64,0-2 96,0-2 64,4-2 0,0 1 64,0 0-128,0 1-64,0-1 64,0 1 64,0-2 0,-1 1 64,2 1-128,-1-1 0,0 0 32,0-1 0,-1 2 0,6-4 0,-6-1 0,6 5 0,-1-5 0,-6 1 0,8-1 0,-2 4 0,-1-4 0,2 2 0,-1 1 0,-1-2 0,0-1 0,3 2 0,-3-2 0,0 0 0,5-3 0,0 0 0,0 0 0,0-3 64,5 0-32,0-5-32,2 1 32,2-4-32,-1 1-160,-2-2 32,4 2 128,2-1 128,0 1-96,0 3-32,4-4 0,-9 1 0,10-2-96,-1 1 64,0 1 32,-4 0 64,0-2-96,0 6 0,0-2 32,1 1 0,-6 4 0,1-9 0,4 6 0,-8-1 0,5-1 0,-6 1 0,6 4 0,-6-5 0,1 1 0,1 0 64,0-4-32,-5 4-32,2-1-64,3 2 32,-5-1 32,5 0 0,-5-1 0,0 1 0,0 4 0,0 0 0,0-5 0,0 4 64,0 1-96,0 0 0,0-5 32,-5 1 64,5 0-96,0-4 0,-5 1 32,5 2 0,-2-2 0,-3-2 64,0 2-32,1 2-32,1 2 32,-6-1-32,1-1 0,0 1 64,5 0-96,-2 1-64,1-6 64,-8 1 64,4-7 0,0 5-32,0-2 32,1 5 32,-2-2-96,1 2 0,0-1 32,0 1 0,0-1-96,0 4 64,0-1 32,0 1 0,0 0 0,-1 4 64,6 0-96,-1-2 0,-1 2 32,2 3 0,-1 0 0,0-4 0,4 4-96,0 0 64,0-3 32,0 0 0,0 3 0,0 0 64,0 0-32,0 0-32,0 0-64,0 0 32,0 0-32,0 0 0,4 6 0,0 1 0,-1 1 64,6 2 64,-1 0-32,4 2 64,4-1-64,-8-1-32,0 1-64,4 3-32,0-3 128,-3-1 32,-2 2 0,1-1-64,0-1-64,0 5 32,1-9-32,-2 1 0,1 4 64,0-4 0,-3 0 0,-2 1 64,1-1-32,1 4-32,-2-4 96,1-1-128,1 1 0,-5-7 32,5 8 64,2-4-32,-7 2-32,0-1-64,5 2 32,-5-7 32,0 0 0,2 3 0,-2 5 0,4-1 0,1-1 0,-5-6 0,3 4 64,1 4-32,-4-8-32,10 3-64,-10 0 32,0 4 32,0-7 64,-5 8-96,5-8 0,0 0 32,0 0 64,0 0-32,0 0 64,0 0-128,0 0-64,0 0 64,0 0 64,0 0 0,0 3 64,-5 1-128,1-1 0,1-3 32,-2 5 64,-1-5-32,1 3-32,0-3-64,3 0-32,-3 0 64,-4 2 0,1-2 32,-4 0 0,1 5 0,2-5 64,-3 0-32,0 0-32,4 0-64,-3 0 32,-2 0 32,1 0 0,0-5-96,-4 3 64,4-1 32,-5 3 0,5 0 0,-4 0 64,1-5-32,-1 5-32,4 0-64,-4 0-32,4-3 128,0 3 32,-5 0-96,6 0-32,-1 0 32,-2 0 0,2 0 32,0 0 0,0 3 0,0-3 64,0 0-32,-4 5-32,-3-2 32,2-1-128,1 3 64,0-2 32,4 1 64,0-1-96,0-3 0,0 3 32,4-3 64,-4 0-96,4 0 0,-4 0 32,4 0 64,-4 0-32,4 0-32,-1 0-64,2 0 32,-5 0 32,3 0 64,2 0-32,-3 0-32,3 0-64,0 0 32,-7 0 32,7 0 0,0 0-160,-3 0 32,-2 0-96,0 0 64,1 0-416,-1 0-96,0-3-992,0 0-384,-4-4-1888,-9-3-735</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0.675"/>
    </inkml:context>
    <inkml:brush xml:id="br0">
      <inkml:brushProperty name="width" value="0.025" units="cm"/>
      <inkml:brushProperty name="height" value="0.025" units="cm"/>
    </inkml:brush>
  </inkml:definitions>
  <inkml:traceGroup>
    <inkml:annotationXML>
      <emma:emma xmlns:emma="http://www.w3.org/2003/04/emma" version="1.0">
        <emma:interpretation id="{B77B3F79-8235-45B6-8A96-E75259429599}" emma:medium="tactile" emma:mode="ink">
          <msink:context xmlns:msink="http://schemas.microsoft.com/ink/2010/main" type="writingRegion" rotatedBoundingBox="2937,7673 4061,7673 4061,8446 2937,8446"/>
        </emma:interpretation>
      </emma:emma>
    </inkml:annotationXML>
    <inkml:traceGroup>
      <inkml:annotationXML>
        <emma:emma xmlns:emma="http://www.w3.org/2003/04/emma" version="1.0">
          <emma:interpretation id="{5BAB28F1-2AC6-4241-BB02-2E42E45A6500}" emma:medium="tactile" emma:mode="ink">
            <msink:context xmlns:msink="http://schemas.microsoft.com/ink/2010/main" type="paragraph" rotatedBoundingBox="2937,7673 4061,7673 4061,8446 2937,8446" alignmentLevel="1"/>
          </emma:interpretation>
        </emma:emma>
      </inkml:annotationXML>
      <inkml:traceGroup>
        <inkml:annotationXML>
          <emma:emma xmlns:emma="http://www.w3.org/2003/04/emma" version="1.0">
            <emma:interpretation id="{7139BF92-73D4-4C19-B9CC-91C35911BDAD}" emma:medium="tactile" emma:mode="ink">
              <msink:context xmlns:msink="http://schemas.microsoft.com/ink/2010/main" type="line" rotatedBoundingBox="2937,7673 4061,7673 4061,8446 2937,8446"/>
            </emma:interpretation>
          </emma:emma>
        </inkml:annotationXML>
        <inkml:traceGroup>
          <inkml:annotationXML>
            <emma:emma xmlns:emma="http://www.w3.org/2003/04/emma" version="1.0">
              <emma:interpretation id="{B194C1D0-7A06-4E7B-9082-27C220905BC8}" emma:medium="tactile" emma:mode="ink">
                <msink:context xmlns:msink="http://schemas.microsoft.com/ink/2010/main" type="inkWord" rotatedBoundingBox="2937,7673 4061,7673 4061,8446 2937,8446">
                  <msink:destinationLink direction="with" ref="{F8BAF5A1-90B3-430C-A600-A696748A0E3D}"/>
                </msink:context>
              </emma:interpretation>
              <emma:one-of disjunction-type="recognition" id="oneOf0">
                <emma:interpretation id="interp0" emma:lang="en-US" emma:confidence="0">
                  <emma:literal>on</emma:literal>
                </emma:interpretation>
                <emma:interpretation id="interp1" emma:lang="en-US" emma:confidence="0">
                  <emma:literal>0 to</emma:literal>
                </emma:interpretation>
                <emma:interpretation id="interp2" emma:lang="en-US" emma:confidence="0">
                  <emma:literal>0 10</emma:literal>
                </emma:interpretation>
                <emma:interpretation id="interp3" emma:lang="en-US" emma:confidence="0">
                  <emma:literal>00</emma:literal>
                </emma:interpretation>
                <emma:interpretation id="interp4" emma:lang="en-US" emma:confidence="0">
                  <emma:literal>0 so</emma:literal>
                </emma:interpretation>
              </emma:one-of>
            </emma:emma>
          </inkml:annotationXML>
          <inkml:trace contextRef="#ctx0" brushRef="#br0">3602 7361 8192,'-28'-20'3072,"28"23"-1664,0 1-1632,5 2 448,-1 5-224,-4 9 0,0 14-224,-9 0 0,3 10 96,-3 5-288,-2 2-96,-5 10-544,2-10-192,-2-2-1536</inkml:trace>
          <inkml:trace contextRef="#ctx0" brushRef="#br0" timeOffset="-301">3152 7150 3456,'-9'-4'1312,"4"4"-704,3 0-448,-2 4 352,0-2-160,-4 6 32,-3 18-96,0 3 64,-1 0-128,-8 6 32,4-1-160,-2 5 0,2-3 32,8-2-64,5-2-64,3-5 32,7-3-32,5-7 0,3-7 64,8-6 96,4-4 64,4-10 96,1-11 32,-2-3 32,-4-10 64,-6-11-96,-12-9 32,-8 2-96,-8 5 64,-8 2-256,-3 7-64,-4 12-192,5 4 32,-2 12-928,4 10-416,4 8-1344</inkml:trace>
          <inkml:trace contextRef="#ctx0" brushRef="#br0" timeOffset="479">3793 7053 4736,'-11'-4'1824,"8"8"-960,-1 2-928,0 5 288,1 2-160,-1 4-64,-1 0-64,5 17-32,5-2 64,2-1 0,4-4 96,5-3-32,15-4 64,-1-10-64,6-3 64,-2-10 128,-3-4 192,-1-10 64,-3-10 96,4-4-32,3-3 32,-7 0-160,-15 0 0,-4 2-128,-12 2 0,-7-1-672,-5 11-288,-7 9-1568,-4 11-1600,-11-6 1056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2.175"/>
    </inkml:context>
    <inkml:brush xml:id="br0">
      <inkml:brushProperty name="width" value="0.025" units="cm"/>
      <inkml:brushProperty name="height" value="0.025" units="cm"/>
    </inkml:brush>
  </inkml:definitions>
  <inkml:traceGroup>
    <inkml:annotationXML>
      <emma:emma xmlns:emma="http://www.w3.org/2003/04/emma" version="1.0">
        <emma:interpretation id="{ECF20ABB-E39C-4C1E-845E-5E7E3E829C76}" emma:medium="tactile" emma:mode="ink">
          <msink:context xmlns:msink="http://schemas.microsoft.com/ink/2010/main" type="writingRegion" rotatedBoundingBox="4346,8100 4590,8100 4590,8326 4346,8326"/>
        </emma:interpretation>
      </emma:emma>
    </inkml:annotationXML>
    <inkml:traceGroup>
      <inkml:annotationXML>
        <emma:emma xmlns:emma="http://www.w3.org/2003/04/emma" version="1.0">
          <emma:interpretation id="{F9290E33-2C74-40C5-9012-AA0A1E3B2045}" emma:medium="tactile" emma:mode="ink">
            <msink:context xmlns:msink="http://schemas.microsoft.com/ink/2010/main" type="paragraph" rotatedBoundingBox="4346,8100 4590,8100 4590,8326 4346,8326" alignmentLevel="1"/>
          </emma:interpretation>
        </emma:emma>
      </inkml:annotationXML>
      <inkml:traceGroup>
        <inkml:annotationXML>
          <emma:emma xmlns:emma="http://www.w3.org/2003/04/emma" version="1.0">
            <emma:interpretation id="{28B0B31B-226E-4EC3-8A30-5153CD46A79A}" emma:medium="tactile" emma:mode="ink">
              <msink:context xmlns:msink="http://schemas.microsoft.com/ink/2010/main" type="line" rotatedBoundingBox="4346,8100 4590,8100 4590,8326 4346,8326"/>
            </emma:interpretation>
          </emma:emma>
        </inkml:annotationXML>
        <inkml:traceGroup>
          <inkml:annotationXML>
            <emma:emma xmlns:emma="http://www.w3.org/2003/04/emma" version="1.0">
              <emma:interpretation id="{1D3E237B-A7F0-4BB5-AE31-B8FCDC7D4DF8}" emma:medium="tactile" emma:mode="ink">
                <msink:context xmlns:msink="http://schemas.microsoft.com/ink/2010/main" type="inkWord" rotatedBoundingBox="4359,8065 4590,8156 4509,8362 4278,8272">
                  <msink:destinationLink direction="from" ref="{FBDC51FE-2FCD-421A-9D24-7B8C20E2FDAB}"/>
                  <msink:destinationLink direction="with" ref="{5CDDD2B3-FA69-4349-8CF9-19655B11CB0F}"/>
                  <msink:destinationLink direction="from" ref="{977E5F04-6EE0-4A9C-8BED-386B698784A7}"/>
                  <msink:destinationLink direction="to" ref="{977E5F04-6EE0-4A9C-8BED-386B698784A7}"/>
                </msink:context>
              </emma:interpretation>
              <emma:one-of disjunction-type="recognition" id="oneOf0">
                <emma:interpretation id="interp0" emma:lang="en-US" emma:confidence="0">
                  <emma:literal>to</emma:literal>
                </emma:interpretation>
                <emma:interpretation id="interp1" emma:lang="en-US" emma:confidence="0">
                  <emma:literal>if</emma:literal>
                </emma:interpretation>
                <emma:interpretation id="interp2" emma:lang="en-US" emma:confidence="0">
                  <emma:literal>o</emma:literal>
                </emma:interpretation>
                <emma:interpretation id="interp3" emma:lang="en-US" emma:confidence="0">
                  <emma:literal>no</emma:literal>
                </emma:interpretation>
                <emma:interpretation id="interp4" emma:lang="en-US" emma:confidence="0">
                  <emma:literal>so</emma:literal>
                </emma:interpretation>
              </emma:one-of>
            </emma:emma>
          </inkml:annotationXML>
          <inkml:trace contextRef="#ctx0" brushRef="#br0">4418 7416 4480,'-4'-4'1664,"8"4"-896,-4 4-896,0-4 256,4 3-128,0 4 0,-4 1 0,4 2 0,-4 0 0,0 6 0,0-2 64,11 0-96,-11 2 0,7 2 32,6-2 0,2-1 0,0-5 0,0-3 128,-3-4 64,4-3 64,-5-3 0,0 0-64,1-4 32,-1 0 0,2-3 32,-1 0-64,-2-7 32,2 3-128,0 0-64,-6 4 0,3 0-32,-4 2 256,-5 6 224,-5 2-96,-4 6-64,-2 4-32,-3 0-32,-1 5 0,-13 2 0,2 3-128,2 0-96,4 1 0,5-4 32,8-3-96,7-1 0,0-6 32,11-7 64,0-2-32,1-6-32,4-6 32,-5 4 32,0-4 96,-2-3 64,-6 0-32,-3 4-32,-3-4-256,-2 3 0,1 4-1664,-12 10-672,-13-14-512</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7.576"/>
    </inkml:context>
    <inkml:brush xml:id="br0">
      <inkml:brushProperty name="width" value="0.025" units="cm"/>
      <inkml:brushProperty name="height" value="0.025" units="cm"/>
    </inkml:brush>
  </inkml:definitions>
  <inkml:traceGroup>
    <inkml:annotationXML>
      <emma:emma xmlns:emma="http://www.w3.org/2003/04/emma" version="1.0">
        <emma:interpretation id="{7455F8A3-0C22-4C6F-80D8-1902C6C398A0}" emma:medium="tactile" emma:mode="ink">
          <msink:context xmlns:msink="http://schemas.microsoft.com/ink/2010/main" type="inkDrawing" rotatedBoundingBox="3663,12952 3807,17157 2777,17192 2633,12988" semanticType="callout" shapeName="Other">
            <msink:sourceLink direction="to" ref="{C47AE91B-4D0D-4235-AAA2-6F8C265538AB}"/>
            <msink:sourceLink direction="from" ref="{C47AE91B-4D0D-4235-AAA2-6F8C265538AB}"/>
          </msink:context>
        </emma:interpretation>
      </emma:emma>
    </inkml:annotationXML>
    <inkml:trace contextRef="#ctx0" brushRef="#br0">3145 12290 2560,'0'-4'960,"0"4"-512,4 0-384,-4 0 192,0 0 224,0 7 128,0 0-96,0 0 32,0 3-128,0 10 0,0 9-96,0 5 32,4 3-192,-1 4-32,1 10 64,1 3-96,-2 5 0,1 3 32,0 14 64,0-8 96,-1-4 64,1 12-32,-4-8-32,0 2-256,5-2 0,-2 0-32,1 10 64,0-2 32,-1-5 32,1 9-160,0-2 32,1 4 0,-2-3 0,5 13 0,-5-6 0,1 3 64,1 4 32,-1-5-32,-1-3-64,1 12-64,-4-12 32,0-6-32,4 3 0,-1 1 64,6-8 64,-2-1-32,1-1-32,-1 2 32,9-4 32,-5 2 32,1-5 32,-5 5 0,6-9 64,-6 1-96,0-4-64,-3-2 0,0-1-32,-4 0 0,5-4 0,-5-2 0,3-4 64,-3 0-32,0 6-32,0-5 32,0-1-32,0-4 0,0-3 0,-3 1 0,3-5 64,0-3 32,-5-3 32,5-1-64,-4 1 32,0-4-64,1-5-32,-8-2 96,2-3 0,-7-3 32,2-4 0,-1-3 0,-5-11-64,1-2 32,-8-11 0,-4-7 96,0-7-256,-4-6 0,-3-9-64,0-5 64,-1 7 160,5 0 96,3 2-160,4 4-64,4 4 0,3-3 64,4 5-64,5 3 0,0-3-32,3 12 0,0 6 0,5 0 0,3 11 64,3 13 64,5 4-96,4 6 0,3 11-32,4-4 0,12 18 64,-1-4 64,1-3-96,8-1 0,4 5 32,11-1 64,3-4-32,5 1-32,-5-8-64,-3 1 32,4 1 32,-8-8 64,-7-4-32,-9-3-32,-3-3 224,-4-4 96,-8-3 96,-3-7 160,-1-7 32,-3-10 32,-5-7-160,1-17 32,4-25-289,3-12-127,8-25-160,4-13 32,7-14-1087,9 4-545,-9-5-2592</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124"/>
    </inkml:context>
    <inkml:brush xml:id="br0">
      <inkml:brushProperty name="width" value="0.025" units="cm"/>
      <inkml:brushProperty name="height" value="0.025" units="cm"/>
    </inkml:brush>
  </inkml:definitions>
  <inkml:traceGroup>
    <inkml:annotationXML>
      <emma:emma xmlns:emma="http://www.w3.org/2003/04/emma" version="1.0">
        <emma:interpretation id="{3E454604-3F29-498F-AF84-303CA3BA3F29}" emma:medium="tactile" emma:mode="ink">
          <msink:context xmlns:msink="http://schemas.microsoft.com/ink/2010/main" type="inkDrawing" rotatedBoundingBox="1926,14576 2448,15001 2415,15042 1892,14617" semanticType="callout" shapeName="Other">
            <msink:sourceLink direction="with" ref="{1B70BA7F-73D6-4CA4-BCE4-2D7FF456CA79}"/>
          </msink:context>
        </emma:interpretation>
      </emma:emma>
    </inkml:annotationXML>
    <inkml:trace contextRef="#ctx0" brushRef="#br0">1970 13935 6400,'-9'-7'2464,"18"7"-1344,7 0-960,-6 0 544,6 7-320,18 3-64,0 10-160,5 4-64,4 15-32,7 0 32,0 7 0,-4 1-128,0 4 32,5 0-992,-10-2-384,-3-8-1632</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6B4C-0318-468A-8BC3-B50C01483D3E}" type="datetimeFigureOut">
              <a:rPr lang="en-US" smtClean="0"/>
              <a:t>10/24/2016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BB7D1-A314-492A-8F9A-F58BF8C6BC84}" type="slidenum">
              <a:rPr lang="en-US" smtClean="0"/>
              <a:t>‹#›</a:t>
            </a:fld>
            <a:endParaRPr lang="en-US"/>
          </a:p>
        </p:txBody>
      </p:sp>
    </p:spTree>
    <p:extLst>
      <p:ext uri="{BB962C8B-B14F-4D97-AF65-F5344CB8AC3E}">
        <p14:creationId xmlns:p14="http://schemas.microsoft.com/office/powerpoint/2010/main" val="3366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41.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2.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42.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3.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6.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7.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3" Type="http://schemas.openxmlformats.org/officeDocument/2006/relationships/hyperlink" Target="http://www.bootstrapworld.org/materials/resources/workbook/StudentWorkbook.pdf" TargetMode="External"/><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2.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1.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3.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2.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6.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7.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8.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7.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078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473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90729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0862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5160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7329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6499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7329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6445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3109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252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86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220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138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8862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42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4722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1585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195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7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9364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79246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9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7304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7439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8166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17741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78100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4523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16278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11350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6738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58783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891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45361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96194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7001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89697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3130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86783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002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8575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0278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21062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452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71441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57016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48757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5471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90834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540254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95219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18541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82189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57653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11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3378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07643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255539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83339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839226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06757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14450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366240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568815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48576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308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3467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794466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48488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02683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26620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29123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67376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46446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92798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1266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9110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3054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48911059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111945965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62916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9510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7915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48035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42454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375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71925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0679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988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897058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637322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332894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122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74105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03629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46715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97258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934751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090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45834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5140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58210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825888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1873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801726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59089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42576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8588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0282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5994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55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49355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31192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6389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8467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88564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48914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78314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6685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59178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8748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1415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3208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30673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927489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58146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70722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6495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88402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28155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99620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6447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7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890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7912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93394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81976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42137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02521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71128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77485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6682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51133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5488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2357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4676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25422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669078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6577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69038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487261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115508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314962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95855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630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42901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858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5958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26789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06175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39480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972419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579755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216230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38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269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39534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8906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6777057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82998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343549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18791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093367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20251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69809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047832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7069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8799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1360714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75725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346761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712553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512533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584637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985989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76174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80110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Ice is hot.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hot. Why is it false? Isn’t sugar still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hot. Why is it true? Ice isn’t hot!</a:t>
            </a:r>
          </a:p>
          <a:p>
            <a:pPr lvl="0">
              <a:spcBef>
                <a:spcPts val="0"/>
              </a:spcBef>
              <a:buNone/>
            </a:pPr>
            <a:endParaRPr/>
          </a:p>
        </p:txBody>
      </p:sp>
    </p:spTree>
    <p:extLst>
      <p:ext uri="{BB962C8B-B14F-4D97-AF65-F5344CB8AC3E}">
        <p14:creationId xmlns:p14="http://schemas.microsoft.com/office/powerpoint/2010/main" val="3837540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022498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69109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Times New Roman"/>
                <a:ea typeface="Times New Roman"/>
                <a:cs typeface="Times New Roman"/>
                <a:sym typeface="Times New Roman"/>
              </a:rPr>
              <a:t>So far, our language can only add, subtract, multiply and divide numbers. It can't compare them or decide whether something is true or false! We'll be adding the power of comparison to our language today.</a:t>
            </a:r>
          </a:p>
        </p:txBody>
      </p:sp>
    </p:spTree>
    <p:extLst>
      <p:ext uri="{BB962C8B-B14F-4D97-AF65-F5344CB8AC3E}">
        <p14:creationId xmlns:p14="http://schemas.microsoft.com/office/powerpoint/2010/main" val="402924701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01003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44242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367776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31112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970365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2617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37718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2707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8477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871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793694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466413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326605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512329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478111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034352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471246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98906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416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805795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657852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42202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18508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938218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193334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82385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998573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9511235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404924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176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046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39552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308250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02527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091813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901509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464022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69463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16419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611416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774285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2259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51033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31934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7083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77352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517668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676694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64709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76198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232895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514285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139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86360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5329616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115401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118187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14005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442131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347516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700921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761317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631961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4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66470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59250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79540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508989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023972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3683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87301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304169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61811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20069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915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7338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439989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75158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06926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909492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86181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424721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18668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96464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3321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892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75454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024926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0153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050056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90079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90906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951151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298197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427489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582498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2283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396437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7318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186150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BB7D1-A314-492A-8F9A-F58BF8C6BC84}" type="slidenum">
              <a:rPr lang="en-US" smtClean="0"/>
              <a:t>367</a:t>
            </a:fld>
            <a:endParaRPr lang="en-US"/>
          </a:p>
        </p:txBody>
      </p:sp>
    </p:spTree>
    <p:extLst>
      <p:ext uri="{BB962C8B-B14F-4D97-AF65-F5344CB8AC3E}">
        <p14:creationId xmlns:p14="http://schemas.microsoft.com/office/powerpoint/2010/main" val="346135006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10444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675884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02985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69831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066547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4571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5701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137374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6482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96428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80554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65485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8666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00093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82388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20187"/>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39548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945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56720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431184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82477630"/>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084890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84128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820050"/>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53843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8623590"/>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391956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837347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5264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84743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80001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143406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476648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7564514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909842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848721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1852657"/>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475791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607373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987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1478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530558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47833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519167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24555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032763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692515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57897"/>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75374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12034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4899860"/>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2279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089352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615755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816416"/>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4103382219"/>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359810201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examples</a:t>
            </a:r>
          </a:p>
        </p:txBody>
      </p:sp>
    </p:spTree>
    <p:extLst>
      <p:ext uri="{BB962C8B-B14F-4D97-AF65-F5344CB8AC3E}">
        <p14:creationId xmlns:p14="http://schemas.microsoft.com/office/powerpoint/2010/main" val="327796051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982006"/>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60940"/>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595068"/>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977197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596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420819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5802805"/>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511427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68556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5633075"/>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093767"/>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212997"/>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243819"/>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3013113"/>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925314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301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08736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170338"/>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42069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6697928"/>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27700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Font typeface="Arial"/>
              <a:buChar char="●"/>
            </a:pPr>
            <a:r>
              <a:rPr lang="en">
                <a:latin typeface="Times New Roman"/>
                <a:ea typeface="Times New Roman"/>
                <a:cs typeface="Times New Roman"/>
                <a:sym typeface="Times New Roman"/>
              </a:rPr>
              <a:t>tell me the name of this function?</a:t>
            </a:r>
          </a:p>
          <a:p>
            <a:pPr marL="457200" lvl="0" indent="-298450" rtl="0">
              <a:lnSpc>
                <a:spcPct val="115000"/>
              </a:lnSpc>
              <a:spcBef>
                <a:spcPts val="0"/>
              </a:spcBef>
              <a:buSzPct val="100000"/>
            </a:pPr>
            <a:r>
              <a:rPr lang="en">
                <a:latin typeface="Times New Roman"/>
                <a:ea typeface="Times New Roman"/>
                <a:cs typeface="Times New Roman"/>
                <a:sym typeface="Times New Roman"/>
              </a:rPr>
              <a:t>How many variables does it take? What is the name of that variable?</a:t>
            </a:r>
          </a:p>
          <a:p>
            <a:pPr marL="457200" lvl="0" indent="-298450" rtl="0">
              <a:lnSpc>
                <a:spcPct val="115000"/>
              </a:lnSpc>
              <a:spcBef>
                <a:spcPts val="0"/>
              </a:spcBef>
              <a:buSzPct val="100000"/>
            </a:pPr>
            <a:r>
              <a:rPr lang="en">
                <a:latin typeface="Times New Roman"/>
                <a:ea typeface="Times New Roman"/>
                <a:cs typeface="Times New Roman"/>
                <a:sym typeface="Times New Roman"/>
              </a:rPr>
              <a:t>What does the function do to the variable </a:t>
            </a:r>
            <a:r>
              <a:rPr lang="en">
                <a:solidFill>
                  <a:srgbClr val="262680"/>
                </a:solidFill>
                <a:latin typeface="Verdana"/>
                <a:ea typeface="Verdana"/>
                <a:cs typeface="Verdana"/>
                <a:sym typeface="Verdana"/>
              </a:rPr>
              <a:t>x</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Can you define a function </a:t>
            </a:r>
            <a:r>
              <a:rPr lang="en">
                <a:solidFill>
                  <a:srgbClr val="262680"/>
                </a:solidFill>
                <a:latin typeface="Verdana"/>
                <a:ea typeface="Verdana"/>
                <a:cs typeface="Verdana"/>
                <a:sym typeface="Verdana"/>
              </a:rPr>
              <a:t>g</a:t>
            </a:r>
            <a:r>
              <a:rPr lang="en">
                <a:latin typeface="Times New Roman"/>
                <a:ea typeface="Times New Roman"/>
                <a:cs typeface="Times New Roman"/>
                <a:sym typeface="Times New Roman"/>
              </a:rPr>
              <a:t>, which takes in a variable </a:t>
            </a:r>
            <a:r>
              <a:rPr lang="en">
                <a:solidFill>
                  <a:srgbClr val="262680"/>
                </a:solidFill>
                <a:latin typeface="Verdana"/>
                <a:ea typeface="Verdana"/>
                <a:cs typeface="Verdana"/>
                <a:sym typeface="Verdana"/>
              </a:rPr>
              <a:t>q</a:t>
            </a:r>
            <a:r>
              <a:rPr lang="en">
                <a:latin typeface="Times New Roman"/>
                <a:ea typeface="Times New Roman"/>
                <a:cs typeface="Times New Roman"/>
                <a:sym typeface="Times New Roman"/>
              </a:rPr>
              <a:t> and multiplies it by 20.</a:t>
            </a:r>
          </a:p>
          <a:p>
            <a:pPr lvl="0">
              <a:spcBef>
                <a:spcPts val="0"/>
              </a:spcBef>
              <a:buNone/>
            </a:pPr>
            <a:endParaRPr/>
          </a:p>
        </p:txBody>
      </p:sp>
    </p:spTree>
    <p:extLst>
      <p:ext uri="{BB962C8B-B14F-4D97-AF65-F5344CB8AC3E}">
        <p14:creationId xmlns:p14="http://schemas.microsoft.com/office/powerpoint/2010/main" val="114919485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8930632"/>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3881103"/>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endParaRPr/>
          </a:p>
        </p:txBody>
      </p:sp>
    </p:spTree>
    <p:extLst>
      <p:ext uri="{BB962C8B-B14F-4D97-AF65-F5344CB8AC3E}">
        <p14:creationId xmlns:p14="http://schemas.microsoft.com/office/powerpoint/2010/main" val="24451368"/>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1923304"/>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7860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7952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4311455"/>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316451"/>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86323"/>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580244"/>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461437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255407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385593"/>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2185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984427"/>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9430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675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3448494"/>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7810584"/>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438042"/>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62882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44883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737232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9144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0795250"/>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801935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447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465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18876"/>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719531"/>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1446801"/>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37660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83358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559727"/>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9341012"/>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2798885"/>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637643"/>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43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831005"/>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744275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5142072"/>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0459667"/>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974356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6737338"/>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3993150"/>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882631"/>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483150"/>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9125085"/>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836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types of data have we worked with so far?  What are some functions that work on those data types?</a:t>
            </a:r>
          </a:p>
        </p:txBody>
      </p:sp>
    </p:spTree>
    <p:extLst>
      <p:ext uri="{BB962C8B-B14F-4D97-AF65-F5344CB8AC3E}">
        <p14:creationId xmlns:p14="http://schemas.microsoft.com/office/powerpoint/2010/main" val="32930129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834203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694767"/>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744492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25195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635105"/>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1044798"/>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931844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149529"/>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8843471"/>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2254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067552"/>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573718"/>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501875"/>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545115"/>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759664"/>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9847993"/>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7353949"/>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764924"/>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4346058"/>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622160"/>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0302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181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53700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338377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036133"/>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468911"/>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721022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9214260"/>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0459122"/>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044079"/>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2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846579"/>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7195063"/>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528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02251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952260"/>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2123684"/>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0285309"/>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810207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151699"/>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1479947"/>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4583586"/>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26995066"/>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41384"/>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764645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488496"/>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036359"/>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8290845"/>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988867"/>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765045280"/>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845280659"/>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903866369"/>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232289820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1617224416"/>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2720587456"/>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264135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0652740"/>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542425"/>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1022241236"/>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796029449"/>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592988846"/>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069058919"/>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807069648"/>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3562856851"/>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3889307435"/>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6920"/>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49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52821"/>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8178170"/>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104884"/>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15960"/>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99045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7623314"/>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5712471"/>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03314"/>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2526314"/>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21038"/>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419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514188"/>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07302"/>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627552"/>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8887653"/>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310050"/>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1660599"/>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6676001"/>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917386235"/>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7589809"/>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4097772677"/>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6932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58464"/>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a:t>what data types do we know so far?</a:t>
            </a:r>
          </a:p>
          <a:p>
            <a:pPr lvl="0" rtl="0">
              <a:spcBef>
                <a:spcPts val="600"/>
              </a:spcBef>
              <a:buNone/>
            </a:pPr>
            <a:r>
              <a:rPr lang="en" sz="1200"/>
              <a:t>what are some functions that we know so far?</a:t>
            </a:r>
          </a:p>
          <a:p>
            <a:pPr lvl="0" rtl="0">
              <a:spcBef>
                <a:spcPts val="600"/>
              </a:spcBef>
              <a:buNone/>
            </a:pPr>
            <a:r>
              <a:rPr lang="en" sz="1200"/>
              <a:t>and we know how to define functions using functions in the computers language.</a:t>
            </a:r>
          </a:p>
          <a:p>
            <a:pPr lvl="0" rtl="0">
              <a:spcBef>
                <a:spcPts val="600"/>
              </a:spcBef>
              <a:buNone/>
            </a:pPr>
            <a:endParaRPr sz="1200"/>
          </a:p>
          <a:p>
            <a:pPr marL="457200" lvl="0" indent="-298450" rtl="0">
              <a:lnSpc>
                <a:spcPct val="115000"/>
              </a:lnSpc>
              <a:spcBef>
                <a:spcPts val="0"/>
              </a:spcBef>
              <a:buSzPct val="100000"/>
            </a:pPr>
            <a:r>
              <a:rPr lang="en">
                <a:latin typeface="Times New Roman"/>
                <a:ea typeface="Times New Roman"/>
                <a:cs typeface="Times New Roman"/>
                <a:sym typeface="Times New Roman"/>
              </a:rPr>
              <a:t>When Run is clicked, a window with a butterfly in it will pop up. You can use the arrow keys to move the butterfly around.</a:t>
            </a:r>
          </a:p>
          <a:p>
            <a:pPr marL="457200" lvl="0" indent="-298450" rtl="0">
              <a:lnSpc>
                <a:spcPct val="115000"/>
              </a:lnSpc>
              <a:spcBef>
                <a:spcPts val="0"/>
              </a:spcBef>
              <a:buSzPct val="100000"/>
            </a:pPr>
            <a:r>
              <a:rPr lang="en">
                <a:latin typeface="Times New Roman"/>
                <a:ea typeface="Times New Roman"/>
                <a:cs typeface="Times New Roman"/>
                <a:sym typeface="Times New Roman"/>
              </a:rPr>
              <a:t>This butterfly is Sam - he’s a happy student like you! He likes to fly around outside and enjoy the fresh air.</a:t>
            </a:r>
          </a:p>
          <a:p>
            <a:pPr marL="457200" lvl="0" indent="-298450" rtl="0">
              <a:lnSpc>
                <a:spcPct val="115000"/>
              </a:lnSpc>
              <a:spcBef>
                <a:spcPts val="0"/>
              </a:spcBef>
              <a:buSzPct val="100000"/>
            </a:pPr>
            <a:r>
              <a:rPr lang="en">
                <a:latin typeface="Times New Roman"/>
                <a:ea typeface="Times New Roman"/>
                <a:cs typeface="Times New Roman"/>
                <a:sym typeface="Times New Roman"/>
              </a:rPr>
              <a:t>His yard is 640 pixels wide and 480 pixels tall. If the bottom-left corner is (0, 0), what are the coordinates of the other corners?</a:t>
            </a:r>
          </a:p>
          <a:p>
            <a:pPr marL="457200" lvl="0" indent="-298450" rtl="0">
              <a:lnSpc>
                <a:spcPct val="115000"/>
              </a:lnSpc>
              <a:spcBef>
                <a:spcPts val="0"/>
              </a:spcBef>
              <a:buSzPct val="100000"/>
            </a:pPr>
            <a:r>
              <a:rPr lang="en">
                <a:latin typeface="Times New Roman"/>
                <a:ea typeface="Times New Roman"/>
                <a:cs typeface="Times New Roman"/>
                <a:sym typeface="Times New Roman"/>
              </a:rPr>
              <a:t>Sam’s mom tells him that he should stay where she can see him - that means he can even step a little outside of the yard...as long as a piece of him is visible, his mom is okay.</a:t>
            </a:r>
          </a:p>
          <a:p>
            <a:pPr marL="457200" lvl="0" indent="-298450" rtl="0">
              <a:lnSpc>
                <a:spcPct val="115000"/>
              </a:lnSpc>
              <a:spcBef>
                <a:spcPts val="0"/>
              </a:spcBef>
              <a:buSzPct val="100000"/>
            </a:pPr>
            <a:r>
              <a:rPr lang="en">
                <a:latin typeface="Times New Roman"/>
                <a:ea typeface="Times New Roman"/>
                <a:cs typeface="Times New Roman"/>
                <a:sym typeface="Times New Roman"/>
              </a:rPr>
              <a:t>Try moving him so he’s a little off the screen, but still safe. How far can he go?</a:t>
            </a:r>
          </a:p>
          <a:p>
            <a:pPr marL="457200" lvl="0" indent="-298450" rtl="0">
              <a:lnSpc>
                <a:spcPct val="115000"/>
              </a:lnSpc>
              <a:spcBef>
                <a:spcPts val="0"/>
              </a:spcBef>
              <a:buSzPct val="100000"/>
            </a:pPr>
            <a:r>
              <a:rPr lang="en">
                <a:latin typeface="Times New Roman"/>
                <a:ea typeface="Times New Roman"/>
                <a:cs typeface="Times New Roman"/>
                <a:sym typeface="Times New Roman"/>
              </a:rPr>
              <a:t>Sometimes, however, Sam sneaks out of the box and just keeps going! He’s free! Free as a bird! (well, as a butterfly!) Look at his smile! He’s so happy to be free! Why shouldn’t he be?</a:t>
            </a:r>
          </a:p>
          <a:p>
            <a:pPr marL="457200" lvl="0" indent="-298450" rtl="0">
              <a:lnSpc>
                <a:spcPct val="115000"/>
              </a:lnSpc>
              <a:spcBef>
                <a:spcPts val="0"/>
              </a:spcBef>
              <a:buSzPct val="100000"/>
            </a:pPr>
            <a:r>
              <a:rPr lang="en">
                <a:latin typeface="Times New Roman"/>
                <a:ea typeface="Times New Roman"/>
                <a:cs typeface="Times New Roman"/>
                <a:sym typeface="Times New Roman"/>
              </a:rPr>
              <a:t>Well...there’s some bad news.</a:t>
            </a:r>
          </a:p>
          <a:p>
            <a:pPr marL="457200" lvl="0" indent="-298450" rtl="0">
              <a:lnSpc>
                <a:spcPct val="115000"/>
              </a:lnSpc>
              <a:spcBef>
                <a:spcPts val="0"/>
              </a:spcBef>
              <a:buSzPct val="100000"/>
            </a:pPr>
            <a:r>
              <a:rPr lang="en">
                <a:latin typeface="Times New Roman"/>
                <a:ea typeface="Times New Roman"/>
                <a:cs typeface="Times New Roman"/>
                <a:sym typeface="Times New Roman"/>
              </a:rPr>
              <a:t>Sam doesn’t realize that there’s a monster outside his yard, waiting to eat him! As long as ANY part of Sam is still in the yard, he is safe...but the moment he disappears completely his mom won’t be able to keep an eye on him!</a:t>
            </a:r>
          </a:p>
          <a:p>
            <a:pPr marL="457200" lvl="0" indent="-298450" rtl="0">
              <a:lnSpc>
                <a:spcPct val="115000"/>
              </a:lnSpc>
              <a:spcBef>
                <a:spcPts val="0"/>
              </a:spcBef>
              <a:buSzPct val="100000"/>
            </a:pPr>
            <a:r>
              <a:rPr lang="en">
                <a:latin typeface="Times New Roman"/>
                <a:ea typeface="Times New Roman"/>
                <a:cs typeface="Times New Roman"/>
                <a:sym typeface="Times New Roman"/>
              </a:rPr>
              <a:t>It’s up to you to keep him safe!</a:t>
            </a:r>
          </a:p>
          <a:p>
            <a:pPr marL="457200" lvl="0" indent="-298450" rtl="0">
              <a:lnSpc>
                <a:spcPct val="115000"/>
              </a:lnSpc>
              <a:spcBef>
                <a:spcPts val="0"/>
              </a:spcBef>
              <a:buSzPct val="100000"/>
            </a:pPr>
            <a:r>
              <a:rPr lang="en" i="1">
                <a:latin typeface="Times New Roman"/>
                <a:ea typeface="Times New Roman"/>
                <a:cs typeface="Times New Roman"/>
                <a:sym typeface="Times New Roman"/>
              </a:rPr>
              <a:t>Draw a 640x480 rectangle on the board to represent the screen, and have students help you identify the coordinates at the corners. Then turn students’ attention to the computers, and have them analyze the last function in the code, called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This file contains three function definitions. Can you find all three? What are the names of these functions?</a:t>
            </a:r>
          </a:p>
          <a:p>
            <a:pPr marL="457200" lvl="0" indent="-298450" rtl="0">
              <a:lnSpc>
                <a:spcPct val="115000"/>
              </a:lnSpc>
              <a:spcBef>
                <a:spcPts val="0"/>
              </a:spcBef>
              <a:buSzPct val="100000"/>
            </a:pPr>
            <a:r>
              <a:rPr lang="en" i="1">
                <a:latin typeface="Times New Roman"/>
                <a:ea typeface="Times New Roman"/>
                <a:cs typeface="Times New Roman"/>
                <a:sym typeface="Times New Roman"/>
              </a:rPr>
              <a:t>(</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and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Skit:</a:t>
            </a:r>
          </a:p>
          <a:p>
            <a:pPr marL="457200" lvl="0" indent="-298450" rtl="0">
              <a:lnSpc>
                <a:spcPct val="115000"/>
              </a:lnSpc>
              <a:spcBef>
                <a:spcPts val="0"/>
              </a:spcBef>
              <a:buSzPct val="100000"/>
            </a:pPr>
            <a:r>
              <a:rPr lang="en" i="1">
                <a:latin typeface="Times New Roman"/>
                <a:ea typeface="Times New Roman"/>
                <a:cs typeface="Times New Roman"/>
                <a:sym typeface="Times New Roman"/>
              </a:rPr>
              <a:t>Have a volunteer stand up to be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Ask them about their domain and range, and what they do according to the code (they always return true). Have students practice calling the function with sample values, then have another volunteer repeat the process as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Finally, have a third volunteer do the same as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Note that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must use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when evaluate an input!</a:t>
            </a:r>
          </a:p>
          <a:p>
            <a:pPr marL="457200" lvl="0" indent="-298450" rtl="0">
              <a:lnSpc>
                <a:spcPct val="115000"/>
              </a:lnSpc>
              <a:spcBef>
                <a:spcPts val="0"/>
              </a:spcBef>
              <a:buSzPct val="100000"/>
            </a:pPr>
            <a:r>
              <a:rPr lang="en">
                <a:latin typeface="Times New Roman"/>
                <a:ea typeface="Times New Roman"/>
                <a:cs typeface="Times New Roman"/>
                <a:sym typeface="Times New Roman"/>
              </a:rPr>
              <a:t>The computer only talks to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when deciding whether or not to let same keep moving. In turn,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will need to use both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and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to figure out if Sam is safe on both sides.</a:t>
            </a:r>
          </a:p>
          <a:p>
            <a:pPr marL="457200" lvl="0" indent="-298450" rtl="0">
              <a:lnSpc>
                <a:spcPct val="115000"/>
              </a:lnSpc>
              <a:spcBef>
                <a:spcPts val="0"/>
              </a:spcBef>
              <a:buSzPct val="100000"/>
            </a:pPr>
            <a:r>
              <a:rPr lang="en">
                <a:latin typeface="Times New Roman"/>
                <a:ea typeface="Times New Roman"/>
                <a:cs typeface="Times New Roman"/>
                <a:sym typeface="Times New Roman"/>
              </a:rPr>
              <a:t>What are the Domain and Range of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does the function do? What will happen when it’s given a sample input? (Answer: It calls the function ’safe-left?’ on the variable x)</a:t>
            </a:r>
          </a:p>
          <a:p>
            <a:pPr marL="457200" lvl="0" indent="-298450" rtl="0">
              <a:lnSpc>
                <a:spcPct val="115000"/>
              </a:lnSpc>
              <a:spcBef>
                <a:spcPts val="0"/>
              </a:spcBef>
              <a:buSzPct val="100000"/>
            </a:pPr>
            <a:r>
              <a:rPr lang="en">
                <a:latin typeface="Times New Roman"/>
                <a:ea typeface="Times New Roman"/>
                <a:cs typeface="Times New Roman"/>
                <a:sym typeface="Times New Roman"/>
              </a:rPr>
              <a:t>We need to fix this code, to keep Sam safe. He can fly left or right and there is nothing to stop him from moving off the screen... yet!</a:t>
            </a:r>
          </a:p>
          <a:p>
            <a:pPr marL="457200" lvl="0" indent="-298450" rtl="0">
              <a:lnSpc>
                <a:spcPct val="115000"/>
              </a:lnSpc>
              <a:spcBef>
                <a:spcPts val="0"/>
              </a:spcBef>
              <a:buSzPct val="100000"/>
            </a:pPr>
            <a:r>
              <a:rPr lang="en">
                <a:latin typeface="Times New Roman"/>
                <a:ea typeface="Times New Roman"/>
                <a:cs typeface="Times New Roman"/>
                <a:sym typeface="Times New Roman"/>
              </a:rPr>
              <a:t>How far can Sam go to the left before he disappears completely? (Answer: -50.) So he is onscreen as long as </a:t>
            </a:r>
            <a:r>
              <a:rPr lang="en" i="1">
                <a:latin typeface="Times New Roman"/>
                <a:ea typeface="Times New Roman"/>
                <a:cs typeface="Times New Roman"/>
                <a:sym typeface="Times New Roman"/>
              </a:rPr>
              <a:t>x is greater than -50</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Take some ideas from the class, then explain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When the butterfly is drawn at some coordinate, it is centered at that coordinate. So if it’s drawn at 0, half of the butterfly is actually off the screen. We add the extra 50 pixels on all sides, because a piece of him is still visible as long as he is within 50 pixels of the screen’s edge.</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17</a:t>
            </a:r>
            <a:r>
              <a:rPr lang="en">
                <a:latin typeface="Times New Roman"/>
                <a:ea typeface="Times New Roman"/>
                <a:cs typeface="Times New Roman"/>
                <a:sym typeface="Times New Roman"/>
              </a:rPr>
              <a:t>. Take thirty seconds to fill out what we’ve discovered.</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18</a:t>
            </a:r>
            <a:r>
              <a:rPr lang="en">
                <a:latin typeface="Times New Roman"/>
                <a:ea typeface="Times New Roman"/>
                <a:cs typeface="Times New Roman"/>
                <a:sym typeface="Times New Roman"/>
              </a:rPr>
              <a:t> and read the word problem for the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function.</a:t>
            </a:r>
          </a:p>
          <a:p>
            <a:pPr marL="457200" lvl="0" indent="-298450" rtl="0">
              <a:lnSpc>
                <a:spcPct val="115000"/>
              </a:lnSpc>
              <a:spcBef>
                <a:spcPts val="0"/>
              </a:spcBef>
              <a:buSzPct val="100000"/>
            </a:pPr>
            <a:r>
              <a:rPr lang="en" i="1">
                <a:latin typeface="Times New Roman"/>
                <a:ea typeface="Times New Roman"/>
                <a:cs typeface="Times New Roman"/>
                <a:sym typeface="Times New Roman"/>
              </a:rPr>
              <a:t>Who would like to act out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Take a volunteer.</a:t>
            </a:r>
          </a:p>
          <a:p>
            <a:pPr marL="457200" lvl="0" indent="-298450" rtl="0">
              <a:lnSpc>
                <a:spcPct val="115000"/>
              </a:lnSpc>
              <a:spcBef>
                <a:spcPts val="0"/>
              </a:spcBef>
              <a:buSzPct val="100000"/>
            </a:pPr>
            <a:r>
              <a:rPr lang="en" i="1">
                <a:latin typeface="Times New Roman"/>
                <a:ea typeface="Times New Roman"/>
                <a:cs typeface="Times New Roman"/>
                <a:sym typeface="Times New Roman"/>
              </a:rPr>
              <a:t>Exercise:</a:t>
            </a:r>
          </a:p>
          <a:p>
            <a:pPr marL="457200" lvl="0" indent="-298450" rtl="0">
              <a:lnSpc>
                <a:spcPct val="115000"/>
              </a:lnSpc>
              <a:spcBef>
                <a:spcPts val="0"/>
              </a:spcBef>
              <a:buSzPct val="100000"/>
            </a:pPr>
            <a:r>
              <a:rPr lang="en" i="1">
                <a:latin typeface="Times New Roman"/>
                <a:ea typeface="Times New Roman"/>
                <a:cs typeface="Times New Roman"/>
                <a:sym typeface="Times New Roman"/>
              </a:rPr>
              <a:t>According to the word problem, what’s your name? What’s your Domain? Your Range? Given Sam’s x-coordinate, and tell me if any part of him is still on the screen. Let’s try it out. "safe-left forty-five!" "safe-left three!" "safe-left negative sixty-one!" How did you know Sam was not protected at -61? because the number was not greater than -50!.</a:t>
            </a:r>
          </a:p>
          <a:p>
            <a:pPr marL="457200" lvl="0" indent="-298450" rtl="0">
              <a:lnSpc>
                <a:spcPct val="115000"/>
              </a:lnSpc>
              <a:spcBef>
                <a:spcPts val="0"/>
              </a:spcBef>
              <a:buSzPct val="100000"/>
            </a:pPr>
            <a:r>
              <a:rPr lang="en">
                <a:latin typeface="Times New Roman"/>
                <a:ea typeface="Times New Roman"/>
                <a:cs typeface="Times New Roman"/>
                <a:sym typeface="Times New Roman"/>
              </a:rPr>
              <a:t>Complete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Raise your hand after you complete each step.</a:t>
            </a:r>
          </a:p>
          <a:p>
            <a:pPr marL="457200" lvl="0" indent="-298450" rtl="0">
              <a:lnSpc>
                <a:spcPct val="115000"/>
              </a:lnSpc>
              <a:spcBef>
                <a:spcPts val="0"/>
              </a:spcBef>
              <a:buSzPct val="100000"/>
            </a:pPr>
            <a:r>
              <a:rPr lang="en">
                <a:latin typeface="Times New Roman"/>
                <a:ea typeface="Times New Roman"/>
                <a:cs typeface="Times New Roman"/>
                <a:sym typeface="Times New Roman"/>
              </a:rPr>
              <a:t>When a team has completed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they must type in the examples and function body onto the computer.</a:t>
            </a:r>
          </a:p>
          <a:p>
            <a:pPr marL="457200" lvl="0" indent="-298450" rtl="0">
              <a:lnSpc>
                <a:spcPct val="115000"/>
              </a:lnSpc>
              <a:spcBef>
                <a:spcPts val="0"/>
              </a:spcBef>
              <a:buSzPct val="100000"/>
            </a:pPr>
            <a:r>
              <a:rPr lang="en">
                <a:latin typeface="Times New Roman"/>
                <a:ea typeface="Times New Roman"/>
                <a:cs typeface="Times New Roman"/>
                <a:sym typeface="Times New Roman"/>
              </a:rPr>
              <a:t>So now we have a function that will tell us whether or not Sam is safe on the left side of the screen.</a:t>
            </a:r>
          </a:p>
          <a:p>
            <a:pPr marL="457200" lvl="0" indent="-298450" rtl="0">
              <a:lnSpc>
                <a:spcPct val="115000"/>
              </a:lnSpc>
              <a:spcBef>
                <a:spcPts val="0"/>
              </a:spcBef>
              <a:buSzPct val="100000"/>
            </a:pPr>
            <a:r>
              <a:rPr lang="en">
                <a:latin typeface="Times New Roman"/>
                <a:ea typeface="Times New Roman"/>
                <a:cs typeface="Times New Roman"/>
                <a:sym typeface="Times New Roman"/>
              </a:rPr>
              <a:t>Click "Run", and try to move Sam off the left edge of the screen. Congrats! You’ve protected Sam on one side!</a:t>
            </a:r>
          </a:p>
          <a:p>
            <a:pPr marL="457200" lvl="0" indent="-298450" rtl="0">
              <a:lnSpc>
                <a:spcPct val="115000"/>
              </a:lnSpc>
              <a:spcBef>
                <a:spcPts val="0"/>
              </a:spcBef>
              <a:buSzPct val="100000"/>
            </a:pPr>
            <a:r>
              <a:rPr lang="en">
                <a:latin typeface="Times New Roman"/>
                <a:ea typeface="Times New Roman"/>
                <a:cs typeface="Times New Roman"/>
                <a:sym typeface="Times New Roman"/>
              </a:rPr>
              <a:t>Unfortunately, Sam can still escape on the right hand side. We need a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(act out with another volunteer,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19</a:t>
            </a:r>
            <a:r>
              <a:rPr lang="en">
                <a:latin typeface="Times New Roman"/>
                <a:ea typeface="Times New Roman"/>
                <a:cs typeface="Times New Roman"/>
                <a:sym typeface="Times New Roman"/>
              </a:rPr>
              <a:t>, and write another function called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Call me over when you reach a stopping point!</a:t>
            </a:r>
          </a:p>
          <a:p>
            <a:pPr marL="457200" lvl="0" indent="-298450" rtl="0">
              <a:lnSpc>
                <a:spcPct val="115000"/>
              </a:lnSpc>
              <a:spcBef>
                <a:spcPts val="0"/>
              </a:spcBef>
              <a:buSzPct val="100000"/>
            </a:pPr>
            <a:r>
              <a:rPr lang="en">
                <a:latin typeface="Times New Roman"/>
                <a:ea typeface="Times New Roman"/>
                <a:cs typeface="Times New Roman"/>
                <a:sym typeface="Times New Roman"/>
              </a:rPr>
              <a:t>Notice that even though we’ve fixed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won’t know about it until we change the body of</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so it calls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instead of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Please make this change now, so that Same is safe on the right side instead of the left side.</a:t>
            </a:r>
          </a:p>
          <a:p>
            <a:pPr marL="457200" lvl="0" indent="-298450" rtl="0">
              <a:lnSpc>
                <a:spcPct val="115000"/>
              </a:lnSpc>
              <a:spcBef>
                <a:spcPts val="0"/>
              </a:spcBef>
              <a:buSzPct val="100000"/>
            </a:pPr>
            <a:r>
              <a:rPr lang="en">
                <a:latin typeface="Times New Roman"/>
                <a:ea typeface="Times New Roman"/>
                <a:cs typeface="Times New Roman"/>
                <a:sym typeface="Times New Roman"/>
              </a:rPr>
              <a:t>Good job! Now we can keep Sam safe on the left side, or we can keep Sam safe on the right side. However, we don’t have a way to keep him safe on both sides! When we call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with an x-coordinate, what should it do?</a:t>
            </a:r>
          </a:p>
          <a:p>
            <a:pPr lvl="0" rtl="0">
              <a:spcBef>
                <a:spcPts val="600"/>
              </a:spcBef>
              <a:buNone/>
            </a:pPr>
            <a:endParaRPr sz="1200"/>
          </a:p>
        </p:txBody>
      </p:sp>
    </p:spTree>
    <p:extLst>
      <p:ext uri="{BB962C8B-B14F-4D97-AF65-F5344CB8AC3E}">
        <p14:creationId xmlns:p14="http://schemas.microsoft.com/office/powerpoint/2010/main" val="385749178"/>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68683"/>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635123"/>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626289"/>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06193"/>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1569521860"/>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102126"/>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2662569414"/>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743103"/>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0261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25983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2011254568"/>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319547"/>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1058231"/>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86416"/>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3145439075"/>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3992086310"/>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9756449"/>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What are the coordinates of the corners?</a:t>
            </a:r>
          </a:p>
          <a:p>
            <a:pPr marL="914400" lvl="1" indent="-228600" rtl="0">
              <a:spcBef>
                <a:spcPts val="0"/>
              </a:spcBef>
              <a:buFont typeface="Courier New"/>
              <a:buChar char="o"/>
            </a:pPr>
            <a:r>
              <a:rPr lang="en"/>
              <a:t>Coordinates appear clockwise from origin on click</a:t>
            </a:r>
          </a:p>
          <a:p>
            <a:pPr marL="457200" lvl="0" indent="-228600" rtl="0">
              <a:spcBef>
                <a:spcPts val="0"/>
              </a:spcBef>
              <a:buFont typeface="Arial"/>
              <a:buChar char="●"/>
            </a:pPr>
            <a:r>
              <a:rPr lang="en"/>
              <a:t>What is the Danger's x-coordinate? Its y-coordinate?</a:t>
            </a:r>
          </a:p>
          <a:p>
            <a:pPr marL="457200" lvl="0" indent="-228600" rtl="0">
              <a:spcBef>
                <a:spcPts val="0"/>
              </a:spcBef>
              <a:buFont typeface="Arial"/>
              <a:buChar char="●"/>
            </a:pPr>
            <a:r>
              <a:rPr lang="en"/>
              <a:t>If it is moving to the left, what is changing: the x or y coordinate? Collect data: one finger for x, two for y.</a:t>
            </a:r>
          </a:p>
          <a:p>
            <a:pPr marL="457200" lvl="0" indent="-228600" rtl="0">
              <a:spcBef>
                <a:spcPts val="0"/>
              </a:spcBef>
              <a:buFont typeface="Arial"/>
              <a:buChar char="●"/>
            </a:pPr>
            <a:r>
              <a:rPr lang="en"/>
              <a:t>Suppose it moved to the right by 50 pixels.  What are the new coordinates? (550,300)</a:t>
            </a:r>
          </a:p>
          <a:p>
            <a:pPr marL="457200" lvl="0" indent="-228600" rtl="0">
              <a:spcBef>
                <a:spcPts val="0"/>
              </a:spcBef>
              <a:buFont typeface="Arial"/>
              <a:buChar char="●"/>
            </a:pPr>
            <a:r>
              <a:rPr lang="en"/>
              <a:t>I want my danger to always move </a:t>
            </a:r>
            <a:r>
              <a:rPr lang="en" i="1"/>
              <a:t>left by 50 pixels,</a:t>
            </a:r>
            <a:r>
              <a:rPr lang="en"/>
              <a:t> each time the screen is redrawn, so that it goes from (550, 300) to (500,300) to (450, 300), etc.</a:t>
            </a:r>
          </a:p>
          <a:p>
            <a:pPr marL="457200" lvl="0" indent="-228600" rtl="0">
              <a:spcBef>
                <a:spcPts val="0"/>
              </a:spcBef>
              <a:buFont typeface="Arial"/>
              <a:buChar char="●"/>
            </a:pPr>
            <a:r>
              <a:rPr lang="en"/>
              <a:t>What if it starts at (100, 100)? Where will go next? What if it’s at (400, 600)? What if it’s off the screen, at (650, 50)? (Answer: (50, 100), (350, 600), (600,50))</a:t>
            </a:r>
          </a:p>
          <a:p>
            <a:pPr marL="0" lvl="0" indent="0" rtl="0">
              <a:spcBef>
                <a:spcPts val="0"/>
              </a:spcBef>
              <a:buNone/>
            </a:pPr>
            <a:endParaRPr/>
          </a:p>
          <a:p>
            <a:pPr marL="0" lvl="0" indent="0" rtl="0">
              <a:spcBef>
                <a:spcPts val="0"/>
              </a:spcBef>
              <a:buNone/>
            </a:pPr>
            <a:endParaRPr/>
          </a:p>
          <a:p>
            <a:pPr lvl="0">
              <a:spcBef>
                <a:spcPts val="0"/>
              </a:spcBef>
              <a:buNone/>
            </a:pPr>
            <a:endParaRPr/>
          </a:p>
        </p:txBody>
      </p:sp>
    </p:spTree>
    <p:extLst>
      <p:ext uri="{BB962C8B-B14F-4D97-AF65-F5344CB8AC3E}">
        <p14:creationId xmlns:p14="http://schemas.microsoft.com/office/powerpoint/2010/main" val="3320499952"/>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577216"/>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57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219501"/>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453387"/>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7736164"/>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1207526"/>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2277644"/>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336643"/>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3956566"/>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809703"/>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7549924"/>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22809"/>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529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9068138"/>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4616710"/>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3596356"/>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4306006"/>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6140179"/>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7724791"/>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1867091"/>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1525000"/>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5673974"/>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931712"/>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628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41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20599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7720433"/>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950729"/>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8644495"/>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423914"/>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9097188"/>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2335946"/>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0865320"/>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1456984"/>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3850672"/>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76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877443"/>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7471714"/>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553287"/>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149064"/>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9090609"/>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0147297"/>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304343"/>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001933"/>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01161"/>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3856692"/>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991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557575"/>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1706852"/>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9585016"/>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8206639"/>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53822"/>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906482"/>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439722"/>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0451588"/>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5167898"/>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2860411"/>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637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4647814"/>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34651"/>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6945494"/>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938435"/>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7674097"/>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1774363"/>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380721"/>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8475550"/>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652015"/>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754158"/>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77397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911956"/>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0308649"/>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668929"/>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364078"/>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325764"/>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0743852"/>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916705"/>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162276"/>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7435588"/>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670874"/>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905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549788"/>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2279132"/>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29656"/>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8506466"/>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490068"/>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121840"/>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4800723"/>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15475"/>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932513"/>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3466124"/>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712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9218720"/>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913284"/>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615069"/>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6727408"/>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744308"/>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440034"/>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0245162"/>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4853958"/>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74482"/>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350752"/>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12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338125"/>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177299"/>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6051465"/>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273329"/>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4668570"/>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030786"/>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2272241"/>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3465210"/>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166571"/>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9356074"/>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2452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16834"/>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0275222"/>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0536177"/>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52093"/>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9608646"/>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2428915"/>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4989855"/>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9271696"/>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9571638"/>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952883"/>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397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928277"/>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637492"/>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668083"/>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776459"/>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964497"/>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069183"/>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007713"/>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265531"/>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0942129"/>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21686"/>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805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258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1392669"/>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9401363"/>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11180"/>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660778"/>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414779"/>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7046336"/>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115891"/>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742132"/>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343477"/>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2353699"/>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268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2167438"/>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508263"/>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6725968"/>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0233089"/>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8232107"/>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5323502"/>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9845303"/>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6288876"/>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3011699"/>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566527204"/>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14664042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401838"/>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291213"/>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4136175"/>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4792876"/>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97549171"/>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11766698"/>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81600"/>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1371894"/>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7014514"/>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4437405"/>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30480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5363064"/>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5536287"/>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996721"/>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highlight>
                  <a:srgbClr val="FFFCF2"/>
                </a:highlight>
              </a:rPr>
              <a:t>There are times when we want to represent different kinds of data under a single, collective umbrella. Here are a few examples:</a:t>
            </a:r>
          </a:p>
          <a:p>
            <a:pPr lvl="0">
              <a:spcBef>
                <a:spcPts val="0"/>
              </a:spcBef>
              <a:buClr>
                <a:schemeClr val="dk1"/>
              </a:buClr>
              <a:buSzPct val="100000"/>
              <a:buFont typeface="Arial"/>
              <a:buNone/>
            </a:pPr>
            <a:r>
              <a:rPr lang="en">
                <a:solidFill>
                  <a:schemeClr val="dk1"/>
                </a:solidFill>
                <a:highlight>
                  <a:srgbClr val="FFFCF2"/>
                </a:highlight>
              </a:rPr>
              <a:t>A traffic light can be in different states: red, yellow, or green.</a:t>
            </a:r>
          </a:p>
          <a:p>
            <a:pPr lvl="0">
              <a:spcBef>
                <a:spcPts val="0"/>
              </a:spcBef>
              <a:buClr>
                <a:schemeClr val="dk1"/>
              </a:buClr>
              <a:buSzPct val="100000"/>
              <a:buFont typeface="Arial"/>
              <a:buNone/>
            </a:pPr>
            <a:r>
              <a:rPr lang="en">
                <a:solidFill>
                  <a:schemeClr val="dk1"/>
                </a:solidFill>
                <a:highlight>
                  <a:srgbClr val="FFFCF2"/>
                </a:highlight>
              </a:rPr>
              <a:t>Yes, in some countries there are different or more colors and color-combinations.</a:t>
            </a:r>
          </a:p>
          <a:p>
            <a:pPr lvl="0">
              <a:spcBef>
                <a:spcPts val="0"/>
              </a:spcBef>
              <a:buClr>
                <a:schemeClr val="dk1"/>
              </a:buClr>
              <a:buSzPct val="100000"/>
              <a:buFont typeface="Arial"/>
              <a:buNone/>
            </a:pPr>
            <a:r>
              <a:rPr lang="en">
                <a:solidFill>
                  <a:schemeClr val="dk1"/>
                </a:solidFill>
                <a:highlight>
                  <a:srgbClr val="FFFCF2"/>
                </a:highlight>
              </a:rPr>
              <a:t> Collectively, they represent one thing: a new type called a traffic light state.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zoo consists of many kinds of animals. Collectively, they represent one thing: a new type called an animal. Some condition determine which particular kind of animal a zookeeper might be dealing with.</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social network consists of different kinds of pages. Some pages represent individual humans, some places, some organizations, some might stand for activities, and so on. Collectively, they represent a new type: a social media page.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We call these “conditional” data because they represent an “or”: a traffic light is red or green or yellow; a social medium’s page is for a person or location or organization; and so on. Sometimes we care exactly which kind of thing we’re looking at: a driver behaves differently on different colors, and a zookeeper feeds each animal differently. At other times, we might not care: if we’re just counting how many traffic lights or on, how many animals are in the zoo, or how many pages are on a social network, the exact nature of it doesn’t matter. Therefore, there are times when we ignore the conditional and treat the datum as a member of the collective, and other times when we do care about the conditional and do different things depending on the individual datum. We will make all this concrete as we start to write programs.</a:t>
            </a:r>
          </a:p>
          <a:p>
            <a:pPr lvl="0">
              <a:spcBef>
                <a:spcPts val="0"/>
              </a:spcBef>
              <a:buNone/>
            </a:pPr>
            <a:endParaRPr>
              <a:solidFill>
                <a:schemeClr val="dk1"/>
              </a:solidFill>
              <a:highlight>
                <a:srgbClr val="FFFCF2"/>
              </a:highlight>
            </a:endParaRPr>
          </a:p>
        </p:txBody>
      </p:sp>
    </p:spTree>
    <p:extLst>
      <p:ext uri="{BB962C8B-B14F-4D97-AF65-F5344CB8AC3E}">
        <p14:creationId xmlns:p14="http://schemas.microsoft.com/office/powerpoint/2010/main" val="4081295168"/>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8677690"/>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959404"/>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6150598"/>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9432190"/>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75926261"/>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752526"/>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4838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7810188"/>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7937618"/>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0569610"/>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6984381"/>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907711"/>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9368248"/>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80935861"/>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87578"/>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83925270"/>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2149541"/>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5685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are we learning about the + function?</a:t>
            </a:r>
          </a:p>
        </p:txBody>
      </p:sp>
    </p:spTree>
    <p:extLst>
      <p:ext uri="{BB962C8B-B14F-4D97-AF65-F5344CB8AC3E}">
        <p14:creationId xmlns:p14="http://schemas.microsoft.com/office/powerpoint/2010/main" val="1262399184"/>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8924940"/>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7464537"/>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106435"/>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152159"/>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30116049"/>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1197829"/>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7150881"/>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98832"/>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775591"/>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145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3127857"/>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9550377"/>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1483679"/>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6334218"/>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3367543"/>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227146"/>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4525416"/>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42192158"/>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4046739"/>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16040"/>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8457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753846"/>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637167"/>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582206"/>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9399075"/>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38895"/>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4383159"/>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057995"/>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5087221"/>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034265"/>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7975674"/>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37460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597038956"/>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63394"/>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7758657"/>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083772"/>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329038"/>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635871"/>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000793"/>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554121"/>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821078"/>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9773529"/>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6333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3419863801"/>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2710126"/>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283027"/>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743839"/>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453856"/>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6572010"/>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7342973"/>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1465000"/>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80691"/>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6637403"/>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22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2867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990991915"/>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8331644"/>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689586"/>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572621"/>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3424113"/>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003239"/>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3433084"/>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8794900"/>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3025295"/>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4691061"/>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0831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do we need to know about the 10 to evaluate this expression?</a:t>
            </a:r>
          </a:p>
        </p:txBody>
      </p:sp>
    </p:spTree>
    <p:extLst>
      <p:ext uri="{BB962C8B-B14F-4D97-AF65-F5344CB8AC3E}">
        <p14:creationId xmlns:p14="http://schemas.microsoft.com/office/powerpoint/2010/main" val="3248690388"/>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0653429"/>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216057"/>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5751520"/>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5912190"/>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5994"/>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4351297"/>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93177"/>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7337280"/>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5482670"/>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did these data types have in common?</a:t>
            </a:r>
          </a:p>
        </p:txBody>
      </p:sp>
    </p:spTree>
    <p:extLst>
      <p:ext uri="{BB962C8B-B14F-4D97-AF65-F5344CB8AC3E}">
        <p14:creationId xmlns:p14="http://schemas.microsoft.com/office/powerpoint/2010/main" val="23855760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6132970"/>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2262940"/>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772874923"/>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5873562"/>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413214"/>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000497"/>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795797"/>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3622340"/>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874707080"/>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1384186116"/>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362108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9206221"/>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048982403"/>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193287093"/>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50227329"/>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236661255"/>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908049221"/>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014621024"/>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781572823"/>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1842400"/>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2217061"/>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12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115416"/>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3739661"/>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841866"/>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601391"/>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676772"/>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1094812758"/>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645231"/>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660967"/>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8363277"/>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597543570"/>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9323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990815"/>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40115"/>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5657648"/>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615542"/>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89723"/>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975415014"/>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3342535122"/>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2034816518"/>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075942712"/>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443869063"/>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163248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1608469"/>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179751593"/>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621151459"/>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399353738"/>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98739326"/>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9147261"/>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929035"/>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917828"/>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945162"/>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022348109"/>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2035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0427282"/>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960221"/>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769897"/>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3947535060"/>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2683920425"/>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120511688"/>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4100898348"/>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3387868366"/>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3170780230"/>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55919013"/>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70299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015021"/>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3007857673"/>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4217205365"/>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003415494"/>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226574589"/>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122435260"/>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143759107"/>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752410017"/>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7740088"/>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360164"/>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14320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2066435925"/>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0038580"/>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09964"/>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229483"/>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1983448"/>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65767"/>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6598765"/>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4949386"/>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90254"/>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261462"/>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405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4966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605652086"/>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1189924"/>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964321"/>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3891974"/>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2454283"/>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439110"/>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8312515"/>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817403"/>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7024063"/>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3315014723"/>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18983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555292450"/>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21962742"/>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4131614"/>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1865122"/>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937082"/>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1260555"/>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2672261"/>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4627231"/>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722728"/>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9600391"/>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51334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927253754"/>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3010296"/>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916419"/>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5021826"/>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0288621"/>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2689726"/>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5088776"/>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8763615"/>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3608927"/>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4814585"/>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32580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2109590"/>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35822281"/>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9190503"/>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1935860"/>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4103231"/>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4436055"/>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9109232"/>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9632013"/>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0316891"/>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038820"/>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15350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841878855"/>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8260691"/>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0798227"/>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7812743"/>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873480"/>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12386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0762667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57668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213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3070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21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7462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29304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98481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6" name="Shape 16"/>
          <p:cNvSpPr txBox="1">
            <a:spLocks noGrp="1"/>
          </p:cNvSpPr>
          <p:nvPr>
            <p:ph type="title"/>
          </p:nvPr>
        </p:nvSpPr>
        <p:spPr>
          <a:xfrm>
            <a:off x="457200" y="186035"/>
            <a:ext cx="8229600" cy="1143000"/>
          </a:xfrm>
          <a:prstGeom prst="rect">
            <a:avLst/>
          </a:prstGeom>
          <a:noFill/>
          <a:ln>
            <a:noFill/>
          </a:ln>
        </p:spPr>
        <p:txBody>
          <a:bodyPr lIns="91425" tIns="91425" rIns="91425" bIns="91425" anchor="b" anchorCtr="0"/>
          <a:lstStyle>
            <a:lvl1pPr lvl="0" rtl="0">
              <a:spcBef>
                <a:spcPts val="0"/>
              </a:spcBef>
              <a:defRPr>
                <a:solidFill>
                  <a:schemeClr val="dk2"/>
                </a:solidFil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7" name="Shape 1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688226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457200" y="274637"/>
            <a:ext cx="8229600" cy="1522199"/>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solidFill>
                  <a:schemeClr val="lt1"/>
                </a:solidFill>
                <a:latin typeface="Arial"/>
                <a:ea typeface="Arial"/>
                <a:cs typeface="Arial"/>
                <a:sym typeface="Arial"/>
              </a:defRPr>
            </a:lvl1pPr>
            <a:lvl2pPr lvl="1" algn="l" rtl="0">
              <a:spcBef>
                <a:spcPts val="0"/>
              </a:spcBef>
              <a:buSzPct val="100000"/>
              <a:buFont typeface="Arial"/>
              <a:buNone/>
              <a:defRPr sz="4800" b="1">
                <a:solidFill>
                  <a:schemeClr val="lt1"/>
                </a:solidFill>
                <a:latin typeface="Arial"/>
                <a:ea typeface="Arial"/>
                <a:cs typeface="Arial"/>
                <a:sym typeface="Arial"/>
              </a:defRPr>
            </a:lvl2pPr>
            <a:lvl3pPr lvl="2" algn="l" rtl="0">
              <a:spcBef>
                <a:spcPts val="0"/>
              </a:spcBef>
              <a:buSzPct val="100000"/>
              <a:buFont typeface="Arial"/>
              <a:buNone/>
              <a:defRPr sz="4800" b="1">
                <a:solidFill>
                  <a:schemeClr val="lt1"/>
                </a:solidFill>
                <a:latin typeface="Arial"/>
                <a:ea typeface="Arial"/>
                <a:cs typeface="Arial"/>
                <a:sym typeface="Arial"/>
              </a:defRPr>
            </a:lvl3pPr>
            <a:lvl4pPr lvl="3" algn="l" rtl="0">
              <a:spcBef>
                <a:spcPts val="0"/>
              </a:spcBef>
              <a:buSzPct val="100000"/>
              <a:buFont typeface="Arial"/>
              <a:buNone/>
              <a:defRPr sz="4800" b="1">
                <a:solidFill>
                  <a:schemeClr val="lt1"/>
                </a:solidFill>
                <a:latin typeface="Arial"/>
                <a:ea typeface="Arial"/>
                <a:cs typeface="Arial"/>
                <a:sym typeface="Arial"/>
              </a:defRPr>
            </a:lvl4pPr>
            <a:lvl5pPr lvl="4" algn="l" rtl="0">
              <a:spcBef>
                <a:spcPts val="0"/>
              </a:spcBef>
              <a:buSzPct val="100000"/>
              <a:buFont typeface="Arial"/>
              <a:buNone/>
              <a:defRPr sz="4800" b="1">
                <a:solidFill>
                  <a:schemeClr val="lt1"/>
                </a:solidFill>
                <a:latin typeface="Arial"/>
                <a:ea typeface="Arial"/>
                <a:cs typeface="Arial"/>
                <a:sym typeface="Arial"/>
              </a:defRPr>
            </a:lvl5pPr>
            <a:lvl6pPr lvl="5" algn="l" rtl="0">
              <a:spcBef>
                <a:spcPts val="0"/>
              </a:spcBef>
              <a:buSzPct val="100000"/>
              <a:buFont typeface="Arial"/>
              <a:buNone/>
              <a:defRPr sz="4800" b="1">
                <a:solidFill>
                  <a:schemeClr val="lt1"/>
                </a:solidFill>
                <a:latin typeface="Arial"/>
                <a:ea typeface="Arial"/>
                <a:cs typeface="Arial"/>
                <a:sym typeface="Arial"/>
              </a:defRPr>
            </a:lvl6pPr>
            <a:lvl7pPr lvl="6" algn="l" rtl="0">
              <a:spcBef>
                <a:spcPts val="0"/>
              </a:spcBef>
              <a:buSzPct val="100000"/>
              <a:buFont typeface="Arial"/>
              <a:buNone/>
              <a:defRPr sz="4800" b="1">
                <a:solidFill>
                  <a:schemeClr val="lt1"/>
                </a:solidFill>
                <a:latin typeface="Arial"/>
                <a:ea typeface="Arial"/>
                <a:cs typeface="Arial"/>
                <a:sym typeface="Arial"/>
              </a:defRPr>
            </a:lvl7pPr>
            <a:lvl8pPr lvl="7" algn="l" rtl="0">
              <a:spcBef>
                <a:spcPts val="0"/>
              </a:spcBef>
              <a:buSzPct val="100000"/>
              <a:buFont typeface="Arial"/>
              <a:buNone/>
              <a:defRPr sz="4800" b="1">
                <a:solidFill>
                  <a:schemeClr val="lt1"/>
                </a:solidFill>
                <a:latin typeface="Arial"/>
                <a:ea typeface="Arial"/>
                <a:cs typeface="Arial"/>
                <a:sym typeface="Arial"/>
              </a:defRPr>
            </a:lvl8pPr>
            <a:lvl9pPr lvl="8" algn="l" rtl="0">
              <a:spcBef>
                <a:spcPts val="0"/>
              </a:spcBef>
              <a:buSzPct val="100000"/>
              <a:buFont typeface="Arial"/>
              <a:buNone/>
              <a:defRPr sz="4800" b="1">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457200" y="1947332"/>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20" name="Shape 20"/>
          <p:cNvSpPr txBox="1">
            <a:spLocks noGrp="1"/>
          </p:cNvSpPr>
          <p:nvPr>
            <p:ph type="body" idx="2"/>
          </p:nvPr>
        </p:nvSpPr>
        <p:spPr>
          <a:xfrm>
            <a:off x="4656667" y="1949211"/>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38725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88368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82719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B8FD1-FD58-45DB-9FAF-419B94B0C116}"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4512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B8FD1-FD58-45DB-9FAF-419B94B0C116}" type="datetimeFigureOut">
              <a:rPr lang="en-US" smtClean="0"/>
              <a:t>10/24/2016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6033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B8FD1-FD58-45DB-9FAF-419B94B0C116}" type="datetimeFigureOut">
              <a:rPr lang="en-US" smtClean="0"/>
              <a:t>10/24/2016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0122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B8FD1-FD58-45DB-9FAF-419B94B0C116}" type="datetimeFigureOut">
              <a:rPr lang="en-US" smtClean="0"/>
              <a:t>10/24/2016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11517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158747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4114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B8FD1-FD58-45DB-9FAF-419B94B0C116}" type="datetimeFigureOut">
              <a:rPr lang="en-US" smtClean="0"/>
              <a:t>10/24/2016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7367C9-34A6-4867-BA24-0A3B8388F101}" type="slidenum">
              <a:rPr lang="en-US" smtClean="0"/>
              <a:t>‹#›</a:t>
            </a:fld>
            <a:endParaRPr lang="en-US"/>
          </a:p>
        </p:txBody>
      </p:sp>
    </p:spTree>
    <p:extLst>
      <p:ext uri="{BB962C8B-B14F-4D97-AF65-F5344CB8AC3E}">
        <p14:creationId xmlns:p14="http://schemas.microsoft.com/office/powerpoint/2010/main" val="35283826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lan_Tu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www.pyret.org/docs/latest/" TargetMode="External"/><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hyperlink" Target="http://docs.racket-lang.org/"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2.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3.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1.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37.png"/><Relationship Id="rId50" Type="http://schemas.openxmlformats.org/officeDocument/2006/relationships/customXml" Target="../ink/ink26.xml"/><Relationship Id="rId55" Type="http://schemas.openxmlformats.org/officeDocument/2006/relationships/image" Target="../media/image41.png"/><Relationship Id="rId63" Type="http://schemas.openxmlformats.org/officeDocument/2006/relationships/image" Target="../media/image45.png"/><Relationship Id="rId68" Type="http://schemas.openxmlformats.org/officeDocument/2006/relationships/customXml" Target="../ink/ink35.xml"/><Relationship Id="rId76" Type="http://schemas.openxmlformats.org/officeDocument/2006/relationships/customXml" Target="../ink/ink39.xml"/><Relationship Id="rId7" Type="http://schemas.openxmlformats.org/officeDocument/2006/relationships/image" Target="../media/image170.png"/><Relationship Id="rId71" Type="http://schemas.openxmlformats.org/officeDocument/2006/relationships/image" Target="../media/image49.png"/><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28.png"/><Relationship Id="rId11" Type="http://schemas.openxmlformats.org/officeDocument/2006/relationships/image" Target="../media/image190.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32.png"/><Relationship Id="rId40" Type="http://schemas.openxmlformats.org/officeDocument/2006/relationships/customXml" Target="../ink/ink21.xml"/><Relationship Id="rId45" Type="http://schemas.openxmlformats.org/officeDocument/2006/relationships/image" Target="../media/image36.png"/><Relationship Id="rId53" Type="http://schemas.openxmlformats.org/officeDocument/2006/relationships/image" Target="../media/image40.png"/><Relationship Id="rId58" Type="http://schemas.openxmlformats.org/officeDocument/2006/relationships/customXml" Target="../ink/ink30.xml"/><Relationship Id="rId66" Type="http://schemas.openxmlformats.org/officeDocument/2006/relationships/customXml" Target="../ink/ink34.xml"/><Relationship Id="rId74" Type="http://schemas.openxmlformats.org/officeDocument/2006/relationships/customXml" Target="../ink/ink38.xml"/><Relationship Id="rId79" Type="http://schemas.openxmlformats.org/officeDocument/2006/relationships/image" Target="../media/image53.png"/><Relationship Id="rId5" Type="http://schemas.openxmlformats.org/officeDocument/2006/relationships/image" Target="../media/image160.png"/><Relationship Id="rId61" Type="http://schemas.openxmlformats.org/officeDocument/2006/relationships/image" Target="../media/image44.png"/><Relationship Id="rId82" Type="http://schemas.openxmlformats.org/officeDocument/2006/relationships/customXml" Target="../ink/ink42.xml"/><Relationship Id="rId10" Type="http://schemas.openxmlformats.org/officeDocument/2006/relationships/customXml" Target="../ink/ink6.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6.png"/><Relationship Id="rId73" Type="http://schemas.openxmlformats.org/officeDocument/2006/relationships/image" Target="../media/image50.png"/><Relationship Id="rId78" Type="http://schemas.openxmlformats.org/officeDocument/2006/relationships/customXml" Target="../ink/ink40.xml"/><Relationship Id="rId81" Type="http://schemas.openxmlformats.org/officeDocument/2006/relationships/image" Target="../media/image54.png"/><Relationship Id="rId4" Type="http://schemas.openxmlformats.org/officeDocument/2006/relationships/customXml" Target="../ink/ink3.xml"/><Relationship Id="rId9" Type="http://schemas.openxmlformats.org/officeDocument/2006/relationships/image" Target="../media/image180.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7.png"/><Relationship Id="rId30" Type="http://schemas.openxmlformats.org/officeDocument/2006/relationships/customXml" Target="../ink/ink16.xml"/><Relationship Id="rId35" Type="http://schemas.openxmlformats.org/officeDocument/2006/relationships/image" Target="../media/image31.png"/><Relationship Id="rId43" Type="http://schemas.openxmlformats.org/officeDocument/2006/relationships/image" Target="../media/image35.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48.png"/><Relationship Id="rId77" Type="http://schemas.openxmlformats.org/officeDocument/2006/relationships/image" Target="../media/image52.png"/><Relationship Id="rId8" Type="http://schemas.openxmlformats.org/officeDocument/2006/relationships/customXml" Target="../ink/ink5.xml"/><Relationship Id="rId51" Type="http://schemas.openxmlformats.org/officeDocument/2006/relationships/image" Target="../media/image39.png"/><Relationship Id="rId72" Type="http://schemas.openxmlformats.org/officeDocument/2006/relationships/customXml" Target="../ink/ink37.xml"/><Relationship Id="rId80" Type="http://schemas.openxmlformats.org/officeDocument/2006/relationships/customXml" Target="../ink/ink41.xml"/><Relationship Id="rId3"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20.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43.png"/><Relationship Id="rId67" Type="http://schemas.openxmlformats.org/officeDocument/2006/relationships/image" Target="../media/image47.png"/><Relationship Id="rId20" Type="http://schemas.openxmlformats.org/officeDocument/2006/relationships/customXml" Target="../ink/ink11.xml"/><Relationship Id="rId41" Type="http://schemas.openxmlformats.org/officeDocument/2006/relationships/image" Target="../media/image3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51.png"/><Relationship Id="rId83"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211.png"/><Relationship Id="rId23" Type="http://schemas.openxmlformats.org/officeDocument/2006/relationships/image" Target="../media/image2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8.png"/><Relationship Id="rId57" Type="http://schemas.openxmlformats.org/officeDocument/2006/relationships/image" Target="../media/image4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place-image%29%29" TargetMode="External"/><Relationship Id="rId2" Type="http://schemas.openxmlformats.org/officeDocument/2006/relationships/notesSlide" Target="../notesSlides/notesSlide19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docs.racket-lang.org/teachpack/2htdpimage.html#%28def._%28%28lib._2htdp%2Fimage..rkt%29._empty-scene%29%29" TargetMode="External"/><Relationship Id="rId4" Type="http://schemas.openxmlformats.org/officeDocument/2006/relationships/hyperlink" Target="http://docs.racket-lang.org/teachpack/2htdpimage.html#%28def._%28%28lib._2htdp%2Fimage..rkt%29._circle%29%29" TargetMode="Externa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docs.google.com/a/afsenyc.org/document/d/1SpD6pwRNQRsI4zo0wlLW5yT63BF_o3zZloH1YPyE1jk/edit#heading=h.a7lqf89o0en0"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44.xml"/><Relationship Id="rId4" Type="http://schemas.openxmlformats.org/officeDocument/2006/relationships/image" Target="../media/image1.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47.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length%29%29" TargetMode="External"/><Relationship Id="rId4" Type="http://schemas.openxmlformats.org/officeDocument/2006/relationships/hyperlink" Target="http://docs.racket-lang.org/htdp-langs/beginner.html#%28form._%28%28lib._lang%2Fhtdp-beginner..rkt%29._......%29%29"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number~3f%29%29" TargetMode="External"/><Relationship Id="rId2" Type="http://schemas.openxmlformats.org/officeDocument/2006/relationships/notesSlide" Target="../notesSlides/notesSlide248.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pi%29%29"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50.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51.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5.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4.xml"/><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plt.eecs.northwestern.edu/snapshots/current/doc/htdp-langs/beginner.html#%28def._htdp-beginner._%28%28lib._lang%2Fhtdp-beginner..rkt%29._string-append%29%29" TargetMode="External"/><Relationship Id="rId7" Type="http://schemas.openxmlformats.org/officeDocument/2006/relationships/hyperlink" Target="http://plt.eecs.northwestern.edu/snapshots/current/doc/htdp-langs/beginner.html#%28def._htdp-beginner._%28%28lib._lang%2Fhtdp-beginner..rkt%29._number-~3estring%29%29" TargetMode="External"/><Relationship Id="rId2" Type="http://schemas.openxmlformats.org/officeDocument/2006/relationships/notesSlide" Target="../notesSlides/notesSlide278.xml"/><Relationship Id="rId1" Type="http://schemas.openxmlformats.org/officeDocument/2006/relationships/slideLayout" Target="../slideLayouts/slideLayout12.xml"/><Relationship Id="rId6" Type="http://schemas.openxmlformats.org/officeDocument/2006/relationships/hyperlink" Target="http://www.ccs.neu.edu/home/matthias/HtDP2e/Draft/part_one.html#%28tech._1string%29" TargetMode="External"/><Relationship Id="rId5" Type="http://schemas.openxmlformats.org/officeDocument/2006/relationships/hyperlink" Target="http://plt.eecs.northwestern.edu/snapshots/current/doc/htdp-langs/beginner.html#%28def._htdp-beginner._%28%28lib._lang%2Fhtdp-beginner..rkt%29._string-ith%29%29" TargetMode="External"/><Relationship Id="rId4" Type="http://schemas.openxmlformats.org/officeDocument/2006/relationships/hyperlink" Target="http://plt.eecs.northwestern.edu/snapshots/current/doc/htdp-langs/beginner.html#%28def._htdp-beginner._%28%28lib._lang%2Fhtdp-beginner..rkt%29._string-length%29%29" TargetMode="Externa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90.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91.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304.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append%29%29" TargetMode="External"/></Relationships>
</file>

<file path=ppt/slides/_rels/slide30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append%29%29" TargetMode="External"/><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8" Type="http://schemas.openxmlformats.org/officeDocument/2006/relationships/customXml" Target="../ink/ink48.xml"/><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customXml" Target="../ink/ink50.xml"/><Relationship Id="rId2" Type="http://schemas.openxmlformats.org/officeDocument/2006/relationships/customXml" Target="../ink/ink45.xml"/><Relationship Id="rId1" Type="http://schemas.openxmlformats.org/officeDocument/2006/relationships/slideLayout" Target="../slideLayouts/slideLayout12.xml"/><Relationship Id="rId6" Type="http://schemas.openxmlformats.org/officeDocument/2006/relationships/customXml" Target="../ink/ink47.xm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customXml" Target="../ink/ink49.xml"/><Relationship Id="rId4" Type="http://schemas.openxmlformats.org/officeDocument/2006/relationships/customXml" Target="../ink/ink46.xml"/><Relationship Id="rId9" Type="http://schemas.openxmlformats.org/officeDocument/2006/relationships/image" Target="../media/image73.png"/></Relationships>
</file>

<file path=ppt/slides/_rels/slide36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customXml" Target="../ink/ink51.xml"/><Relationship Id="rId7" Type="http://schemas.openxmlformats.org/officeDocument/2006/relationships/customXml" Target="../ink/ink53.xml"/><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customXml" Target="../ink/ink52.xml"/><Relationship Id="rId4" Type="http://schemas.openxmlformats.org/officeDocument/2006/relationships/image" Target="../media/image76.png"/></Relationships>
</file>

<file path=ppt/slides/_rels/slide36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customXml" Target="../ink/ink57.xml"/><Relationship Id="rId12" Type="http://schemas.openxmlformats.org/officeDocument/2006/relationships/image" Target="../media/image81.png"/><Relationship Id="rId2" Type="http://schemas.openxmlformats.org/officeDocument/2006/relationships/notesSlide" Target="../notesSlides/notesSlide362.xml"/><Relationship Id="rId1" Type="http://schemas.openxmlformats.org/officeDocument/2006/relationships/slideLayout" Target="../slideLayouts/slideLayout12.xml"/><Relationship Id="rId6" Type="http://schemas.openxmlformats.org/officeDocument/2006/relationships/customXml" Target="../ink/ink56.xml"/><Relationship Id="rId11" Type="http://schemas.openxmlformats.org/officeDocument/2006/relationships/customXml" Target="../ink/ink59.xml"/><Relationship Id="rId5" Type="http://schemas.openxmlformats.org/officeDocument/2006/relationships/customXml" Target="../ink/ink55.xml"/><Relationship Id="rId10" Type="http://schemas.openxmlformats.org/officeDocument/2006/relationships/image" Target="../media/image80.png"/><Relationship Id="rId4" Type="http://schemas.openxmlformats.org/officeDocument/2006/relationships/customXml" Target="../ink/ink54.xml"/><Relationship Id="rId9" Type="http://schemas.openxmlformats.org/officeDocument/2006/relationships/customXml" Target="../ink/ink58.xml"/></Relationships>
</file>

<file path=ppt/slides/_rels/slide368.xml.rels><?xml version="1.0" encoding="UTF-8" standalone="yes"?>
<Relationships xmlns="http://schemas.openxmlformats.org/package/2006/relationships"><Relationship Id="rId3" Type="http://schemas.openxmlformats.org/officeDocument/2006/relationships/hyperlink" Target="https://en.wikipedia.org/wiki/Flag" TargetMode="External"/><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6.xml"/><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www.wescheme.org/openEditor?publicId=2XAFfRXfWR" TargetMode="External"/><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www.wescheme.org/openEditor?publicId=tCt9uyrglj" TargetMode="External"/><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ndex.php?title=Jacopini&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7.xml"/><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8.xml"/><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0.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5.xml"/><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496.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5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7.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5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8.xml"/><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0.xml"/><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1.xml"/><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2.xml"/><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3.xml"/><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7.xml"/><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10.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underlay%2Fxy%29%29" TargetMode="Externa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13.xml"/></Relationships>
</file>

<file path=ppt/slides/_rels/slide5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2.xml"/><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3.xml"/><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4.xml"/><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15.xml"/><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6.xml"/><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7.xml"/><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3c%29%29" TargetMode="External"/><Relationship Id="rId2" Type="http://schemas.openxmlformats.org/officeDocument/2006/relationships/notesSlide" Target="../notesSlides/notesSlide578.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d%29%29" TargetMode="External"/><Relationship Id="rId5" Type="http://schemas.openxmlformats.org/officeDocument/2006/relationships/hyperlink" Target="http://docs.racket-lang.org/htdp-langs/beginner.html#%28def._htdp-beginner._%28%28lib._lang%2Fhtdp-beginner..rkt%29._~3e%29%29" TargetMode="External"/><Relationship Id="rId4" Type="http://schemas.openxmlformats.org/officeDocument/2006/relationships/hyperlink" Target="http://docs.racket-lang.org/htdp-langs/beginner.html#%28form._%28%28lib._lang%2Fhtdp-beginner..rkt%29._cond%29%29" TargetMode="External"/></Relationships>
</file>

<file path=ppt/slides/_rels/slide58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79.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13.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590.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3.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603.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06.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07.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11.xml"/><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2.xml"/><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3.xml"/><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4.xml"/><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61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2A%29%29" TargetMode="External"/></Relationships>
</file>

<file path=ppt/slides/_rels/slide6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6.xml"/><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0.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2.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3.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634.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635.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36.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63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9.xm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0.xm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1.xm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2.xm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3.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4.xm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5.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6.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8.xm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9.xm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0.xm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1.xm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2.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3.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4.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5.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6.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8.xm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9.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0.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1.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2.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3.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4.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5.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6.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668.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69.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70.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71.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3" Type="http://schemas.openxmlformats.org/officeDocument/2006/relationships/hyperlink" Target="http://www.pyret.org/docs/latest/image.html#%28part._image_ellipse%29" TargetMode="External"/><Relationship Id="rId2" Type="http://schemas.openxmlformats.org/officeDocument/2006/relationships/notesSlide" Target="../notesSlides/notesSlide687.xml"/><Relationship Id="rId1" Type="http://schemas.openxmlformats.org/officeDocument/2006/relationships/slideLayout" Target="../slideLayouts/slideLayout2.xml"/><Relationship Id="rId6" Type="http://schemas.openxmlformats.org/officeDocument/2006/relationships/hyperlink" Target="http://www.pyret.org/docs/latest/image-structs.html#%28part._image-structs_.Color%29" TargetMode="External"/><Relationship Id="rId5" Type="http://schemas.openxmlformats.org/officeDocument/2006/relationships/hyperlink" Target="http://www.pyret.org/docs/latest/_global_.html#%28part._~3cglobal~3e_.String%29" TargetMode="External"/><Relationship Id="rId4" Type="http://schemas.openxmlformats.org/officeDocument/2006/relationships/hyperlink" Target="http://www.pyret.org/docs/latest/_global_.html#%28part._~3cglobal~3e_.Number%2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91.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696.xm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706.xml"/><Relationship Id="rId1" Type="http://schemas.openxmlformats.org/officeDocument/2006/relationships/slideLayout" Target="../slideLayouts/slideLayout6.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708.xml"/><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709.xml"/><Relationship Id="rId1" Type="http://schemas.openxmlformats.org/officeDocument/2006/relationships/slideLayout" Target="../slideLayouts/slideLayout13.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10.xml"/><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72.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7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18.xml"/><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19.xml"/><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0.xml"/><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1.xml"/><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2.xml"/><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3.xml"/><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4.xml"/><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5.xml"/><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726.xml"/><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2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728.xml"/><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729.xml"/><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730.xml"/><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732.xml"/><Relationship Id="rId1" Type="http://schemas.openxmlformats.org/officeDocument/2006/relationships/slideLayout" Target="../slideLayouts/slideLayout1.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4.xml"/><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5.xml"/><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6.xml"/><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8.xml"/><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9.xml"/><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40.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741.xml"/><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742.xml"/><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43.xml"/><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752.xml"/><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753.xml"/><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754.xml"/><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755.xml"/><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756.xml"/><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75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758.xml"/><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759.xml"/><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760.xml"/><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761.xml"/><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762.xml"/><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763.xml"/><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764.xml"/><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765.xml"/><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766.xml"/><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76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768.xml"/><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769.xml"/><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770.xml"/><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71.xml"/><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772.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773.xm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774.xml"/><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5.xm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6.xm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79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78.xm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79.xm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80.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81.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782.xm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783.xm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784.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785.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786.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78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788.xm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789.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790.xm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792.xm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794.xm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796.xml"/><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79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798.xml"/><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799.xml"/><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800.xml"/><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801.xml"/><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803.xml"/><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804.xml"/><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805.xml"/><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80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808.xml"/><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809.xml"/><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810.xml"/><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811.xml"/><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812.xml"/><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813.xml"/><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6.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81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819.xml"/><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821.xml"/><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822.xml"/><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823.xml"/><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824.xml"/><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825.xml"/><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826.xml"/><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82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828.xml"/><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29.xml"/><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30.xml"/><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31.xml"/><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32.xml"/><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33.xml"/><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34.xml"/><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5.xml"/><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6.xml"/><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837.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number-~3estring%29%29" TargetMode="External"/><Relationship Id="rId4" Type="http://schemas.openxmlformats.org/officeDocument/2006/relationships/hyperlink" Target="http://docs.racket-lang.org/htdp-langs/beginner.html#%28def._htdp-beginner._%28%28lib._lang%2Fhtdp-beginner..rkt%29._string-length%29%29" TargetMode="Externa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838.xml"/><Relationship Id="rId1" Type="http://schemas.openxmlformats.org/officeDocument/2006/relationships/slideLayout" Target="../slideLayouts/slideLayout1.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839.xml"/><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840.xml"/><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841.xm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844.xml"/><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8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848.xml"/><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849.xm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850.xml"/><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851.xml"/><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853.xml"/><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notesSlide" Target="../notesSlides/notesSlide854.xml"/><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notesSlide" Target="../notesSlides/notesSlide855.xml"/><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6.xml"/><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58.xml"/><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59.xml"/><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0.xml"/><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1.xml"/><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62.xml"/><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63.xml"/><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864.xml"/><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865.xml"/><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866.xml"/><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86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7" Type="http://schemas.openxmlformats.org/officeDocument/2006/relationships/hyperlink" Target="http://docs.racket-lang.org/teachpack/2htdpimage.html#%28def._%28%28lib._2htdp%2Fimage..rkt%29._rectangle%29%29"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image-height%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image-width%29%29" TargetMode="Externa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868.xml"/><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869.xml"/><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870.xml"/><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871.xml"/><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872.xml"/><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873.xml"/><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874.xml"/><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876.xml"/><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87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88.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878.xml"/><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879.xml"/><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880.xml"/><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881.xml"/><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882.xml"/><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883.xml"/><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884.xml"/><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885.xml"/><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ttfried_Wilhelm_Leibniz" TargetMode="External"/><Relationship Id="rId7" Type="http://schemas.openxmlformats.org/officeDocument/2006/relationships/hyperlink" Target="https://en.wikipedia.org/wiki/Samuel_Mors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Claude_Shannon" TargetMode="External"/><Relationship Id="rId5" Type="http://schemas.openxmlformats.org/officeDocument/2006/relationships/hyperlink" Target="https://en.wikipedia.org/wiki/Alan_Turing" TargetMode="External"/><Relationship Id="rId4" Type="http://schemas.openxmlformats.org/officeDocument/2006/relationships/hyperlink" Target="https://en.wikipedia.org/wiki/George_Boole" TargetMode="External"/></Relationships>
</file>

<file path=ppt/slides/_rels/slide90.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889.xml"/><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890.xml"/><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891.xml"/><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892.xml"/><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893.xml"/><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894.xml"/><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895.xml"/><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896.xml"/><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897.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3e~3d%29%29" TargetMode="External"/><Relationship Id="rId4" Type="http://schemas.openxmlformats.org/officeDocument/2006/relationships/hyperlink" Target="http://docs.racket-lang.org/htdp-langs/beginner.html#%28form._%28%28lib._lang%2Fhtdp-beginner..rkt%29._or%29%29" TargetMode="Externa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898.xml"/><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2" Type="http://schemas.openxmlformats.org/officeDocument/2006/relationships/notesSlide" Target="../notesSlides/notesSlide899.xml"/><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900.xml"/><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1.xml"/><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2.xml"/><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904.xml"/><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905.xml"/><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906.xml"/><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90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908.xml"/><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909.xml"/><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910.xml"/><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911.xml"/><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912.xml"/><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913.xml"/><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915.xml"/><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2" Type="http://schemas.openxmlformats.org/officeDocument/2006/relationships/notesSlide" Target="../notesSlides/notesSlide91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2" Type="http://schemas.openxmlformats.org/officeDocument/2006/relationships/notesSlide" Target="../notesSlides/notesSlide918.xml"/><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925.xml"/><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926.xml"/><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2" Type="http://schemas.openxmlformats.org/officeDocument/2006/relationships/notesSlide" Target="../notesSlides/notesSlide92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928.xml"/><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929.xml"/><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2" Type="http://schemas.openxmlformats.org/officeDocument/2006/relationships/notesSlide" Target="../notesSlides/notesSlide930.xml"/><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931.xml"/><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2" Type="http://schemas.openxmlformats.org/officeDocument/2006/relationships/notesSlide" Target="../notesSlides/notesSlide932.xml"/><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2" Type="http://schemas.openxmlformats.org/officeDocument/2006/relationships/notesSlide" Target="../notesSlides/notesSlide933.xml"/><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2" Type="http://schemas.openxmlformats.org/officeDocument/2006/relationships/notesSlide" Target="../notesSlides/notesSlide934.xml"/><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935.xml"/><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936.xml"/><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939.xml"/><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941.xml"/><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942.xml"/><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2" Type="http://schemas.openxmlformats.org/officeDocument/2006/relationships/notesSlide" Target="../notesSlides/notesSlide9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e~3d%29%29" TargetMode="External"/><Relationship Id="rId5" Type="http://schemas.openxmlformats.org/officeDocument/2006/relationships/hyperlink" Target="http://docs.racket-lang.org/htdp-langs/beginner.html#%28def._htdp-beginner._%28%28lib._lang%2Fhtdp-beginner..rkt%29._~3d%29%29" TargetMode="External"/><Relationship Id="rId4" Type="http://schemas.openxmlformats.org/officeDocument/2006/relationships/hyperlink" Target="http://docs.racket-lang.org/htdp-langs/beginner.html#%28form._%28%28lib._lang%2Fhtdp-beginner..rkt%29._or%29%29"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The programming process</a:t>
            </a:r>
          </a:p>
        </p:txBody>
      </p:sp>
      <p:sp>
        <p:nvSpPr>
          <p:cNvPr id="84" name="Shape 84"/>
          <p:cNvSpPr txBox="1">
            <a:spLocks noGrp="1"/>
          </p:cNvSpPr>
          <p:nvPr>
            <p:ph idx="1"/>
          </p:nvPr>
        </p:nvSpPr>
        <p:spPr/>
        <p:txBody>
          <a:bodyPr/>
          <a:lstStyle/>
          <a:p>
            <a:pPr lvl="0"/>
            <a:r>
              <a:rPr lang="en"/>
              <a:t>A program performs computations on data. The purpose of data is to represent meaningful information. What information does this problem contain? How do we represent this information as data? What computation needs to be performed on this data to produce new meaningful information?</a:t>
            </a:r>
          </a:p>
        </p:txBody>
      </p:sp>
    </p:spTree>
    <p:extLst>
      <p:ext uri="{BB962C8B-B14F-4D97-AF65-F5344CB8AC3E}">
        <p14:creationId xmlns:p14="http://schemas.microsoft.com/office/powerpoint/2010/main" val="261383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hlinkClick r:id="rId3"/>
              </a:rPr>
              <a:t>Alan Turing</a:t>
            </a:r>
            <a:r>
              <a:rPr lang="en"/>
              <a:t>'s insight: 4 actions a computer must do</a:t>
            </a:r>
          </a:p>
        </p:txBody>
      </p:sp>
      <p:sp>
        <p:nvSpPr>
          <p:cNvPr id="87" name="Shape 87"/>
          <p:cNvSpPr txBox="1">
            <a:spLocks noGrp="1"/>
          </p:cNvSpPr>
          <p:nvPr>
            <p:ph idx="1"/>
          </p:nvPr>
        </p:nvSpPr>
        <p:spPr/>
        <p:txBody>
          <a:bodyPr/>
          <a:lstStyle/>
          <a:p>
            <a:pPr lvl="0"/>
            <a:r>
              <a:rPr lang="en"/>
              <a:t>* move left one location</a:t>
            </a:r>
          </a:p>
          <a:p>
            <a:pPr lvl="0"/>
            <a:r>
              <a:rPr lang="en"/>
              <a:t>* move right one location</a:t>
            </a:r>
          </a:p>
          <a:p>
            <a:pPr lvl="0"/>
            <a:r>
              <a:rPr lang="en"/>
              <a:t>* read symbol at current location</a:t>
            </a:r>
          </a:p>
          <a:p>
            <a:pPr lvl="0"/>
            <a:r>
              <a:rPr lang="en"/>
              <a:t>* print 0 at current location</a:t>
            </a:r>
          </a:p>
          <a:p>
            <a:pPr lvl="0"/>
            <a:r>
              <a:rPr lang="en"/>
              <a:t>* print 1 at current location</a:t>
            </a:r>
          </a:p>
        </p:txBody>
      </p:sp>
    </p:spTree>
    <p:extLst>
      <p:ext uri="{BB962C8B-B14F-4D97-AF65-F5344CB8AC3E}">
        <p14:creationId xmlns:p14="http://schemas.microsoft.com/office/powerpoint/2010/main" val="382582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14" name="Shape 114"/>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15" name="Shape 115"/>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16" name="Shape 116"/>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expression has an open and close parenthesis</a:t>
            </a:r>
          </a:p>
        </p:txBody>
      </p:sp>
      <p:sp>
        <p:nvSpPr>
          <p:cNvPr id="117" name="Shape 117"/>
          <p:cNvSpPr txBox="1"/>
          <p:nvPr/>
        </p:nvSpPr>
        <p:spPr>
          <a:xfrm>
            <a:off x="691283" y="7874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18" name="Shape 118"/>
          <p:cNvSpPr txBox="1"/>
          <p:nvPr/>
        </p:nvSpPr>
        <p:spPr>
          <a:xfrm>
            <a:off x="3980980" y="11854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19" name="Shape 119"/>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00720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pPr lvl="0"/>
            <a:r>
              <a:rPr lang="en"/>
              <a:t>parts of a expression</a:t>
            </a:r>
          </a:p>
        </p:txBody>
      </p:sp>
      <p:sp>
        <p:nvSpPr>
          <p:cNvPr id="103" name="Shape 103"/>
          <p:cNvSpPr txBox="1">
            <a:spLocks noGrp="1"/>
          </p:cNvSpPr>
          <p:nvPr>
            <p:ph idx="1"/>
          </p:nvPr>
        </p:nvSpPr>
        <p:spPr/>
        <p:txBody>
          <a:bodyPr/>
          <a:lstStyle/>
          <a:p>
            <a:pPr lvl="0"/>
            <a:r>
              <a:rPr lang="en"/>
              <a:t>arguments</a:t>
            </a:r>
          </a:p>
        </p:txBody>
      </p:sp>
      <p:sp>
        <p:nvSpPr>
          <p:cNvPr id="104" name="Shape 104"/>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sz="4800"/>
              <a:t>(</a:t>
            </a:r>
            <a:r>
              <a:rPr lang="en" sz="4800">
                <a:solidFill>
                  <a:srgbClr val="4A86E8"/>
                </a:solidFill>
              </a:rPr>
              <a:t>circle</a:t>
            </a:r>
            <a:r>
              <a:rPr lang="en" sz="4800">
                <a:solidFill>
                  <a:srgbClr val="0000FF"/>
                </a:solidFill>
              </a:rPr>
              <a:t> 50 </a:t>
            </a:r>
            <a:r>
              <a:rPr lang="en" sz="4800">
                <a:solidFill>
                  <a:srgbClr val="274E13"/>
                </a:solidFill>
              </a:rPr>
              <a:t>"solid"</a:t>
            </a:r>
            <a:r>
              <a:rPr lang="en" sz="4800">
                <a:solidFill>
                  <a:srgbClr val="0000FF"/>
                </a:solidFill>
              </a:rPr>
              <a:t> </a:t>
            </a:r>
            <a:r>
              <a:rPr lang="en" sz="4800">
                <a:solidFill>
                  <a:srgbClr val="274E13"/>
                </a:solidFill>
              </a:rPr>
              <a:t>"red"</a:t>
            </a:r>
            <a:r>
              <a:rPr lang="en" sz="4800"/>
              <a:t>)</a:t>
            </a:r>
          </a:p>
          <a:p>
            <a:pPr lvl="0" rtl="0">
              <a:spcBef>
                <a:spcPts val="0"/>
              </a:spcBef>
              <a:buNone/>
            </a:pPr>
            <a:endParaRPr sz="4800">
              <a:solidFill>
                <a:srgbClr val="0000FF"/>
              </a:solidFill>
            </a:endParaRPr>
          </a:p>
        </p:txBody>
      </p:sp>
      <p:sp>
        <p:nvSpPr>
          <p:cNvPr id="105" name="Shape 105"/>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106" name="Shape 106"/>
          <p:cNvGrpSpPr/>
          <p:nvPr/>
        </p:nvGrpSpPr>
        <p:grpSpPr>
          <a:xfrm>
            <a:off x="1169725" y="2481194"/>
            <a:ext cx="5685131" cy="1429907"/>
            <a:chOff x="1169725" y="2481194"/>
            <a:chExt cx="5685131" cy="1429907"/>
          </a:xfrm>
        </p:grpSpPr>
        <p:sp>
          <p:nvSpPr>
            <p:cNvPr id="107" name="Shape 107"/>
            <p:cNvSpPr/>
            <p:nvPr/>
          </p:nvSpPr>
          <p:spPr>
            <a:xfrm>
              <a:off x="2680656" y="2481194"/>
              <a:ext cx="41742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169725" y="2496301"/>
              <a:ext cx="14001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05410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
              <a:t>parts of a function</a:t>
            </a:r>
          </a:p>
        </p:txBody>
      </p:sp>
      <p:sp>
        <p:nvSpPr>
          <p:cNvPr id="97" name="Shape 97"/>
          <p:cNvSpPr txBox="1">
            <a:spLocks noGrp="1"/>
          </p:cNvSpPr>
          <p:nvPr>
            <p:ph idx="1"/>
          </p:nvPr>
        </p:nvSpPr>
        <p:spPr/>
        <p:txBody>
          <a:bodyPr/>
          <a:lstStyle/>
          <a:p>
            <a:pPr lvl="0"/>
            <a:r>
              <a:rPr lang="en-US"/>
              <a:t>(circle 50 "solid" "red")</a:t>
            </a:r>
          </a:p>
          <a:p>
            <a:pPr lvl="0"/>
            <a:endParaRPr lang="en-US"/>
          </a:p>
        </p:txBody>
      </p:sp>
    </p:spTree>
    <p:extLst>
      <p:ext uri="{BB962C8B-B14F-4D97-AF65-F5344CB8AC3E}">
        <p14:creationId xmlns:p14="http://schemas.microsoft.com/office/powerpoint/2010/main" val="3633408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1/4</a:t>
            </a:r>
          </a:p>
        </p:txBody>
      </p:sp>
      <p:sp>
        <p:nvSpPr>
          <p:cNvPr id="40" name="Shape 40"/>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195224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dirty="0"/>
              <a:t>composition of expressions</a:t>
            </a:r>
          </a:p>
        </p:txBody>
      </p:sp>
      <p:sp>
        <p:nvSpPr>
          <p:cNvPr id="9" name="Content Placeholder 8"/>
          <p:cNvSpPr>
            <a:spLocks noGrp="1"/>
          </p:cNvSpPr>
          <p:nvPr>
            <p:ph idx="1"/>
          </p:nvPr>
        </p:nvSpPr>
        <p:spPr/>
        <p:txBody>
          <a:bodyPr/>
          <a:lstStyle/>
          <a:p>
            <a:r>
              <a:rPr lang="en" sz="2400" dirty="0">
                <a:solidFill>
                  <a:schemeClr val="dk1"/>
                </a:solidFill>
                <a:latin typeface="Inconsolata"/>
                <a:ea typeface="Inconsolata"/>
                <a:cs typeface="Inconsolata"/>
                <a:sym typeface="Inconsolata"/>
              </a:rPr>
              <a:t>to consume the result of one expression as the argument of another</a:t>
            </a:r>
          </a:p>
          <a:p>
            <a:pPr marL="0" indent="0">
              <a:buNone/>
            </a:pPr>
            <a:endParaRPr lang="en-US" dirty="0"/>
          </a:p>
        </p:txBody>
      </p:sp>
    </p:spTree>
    <p:extLst>
      <p:ext uri="{BB962C8B-B14F-4D97-AF65-F5344CB8AC3E}">
        <p14:creationId xmlns:p14="http://schemas.microsoft.com/office/powerpoint/2010/main" val="2038900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Arguments vs. Parameters</a:t>
            </a:r>
            <a:endParaRPr lang="en" dirty="0"/>
          </a:p>
        </p:txBody>
      </p:sp>
      <p:sp>
        <p:nvSpPr>
          <p:cNvPr id="9" name="Content Placeholder 8"/>
          <p:cNvSpPr>
            <a:spLocks noGrp="1"/>
          </p:cNvSpPr>
          <p:nvPr>
            <p:ph idx="1"/>
          </p:nvPr>
        </p:nvSpPr>
        <p:spPr/>
        <p:txBody>
          <a:bodyPr/>
          <a:lstStyle/>
          <a:p>
            <a:endParaRPr lang="en-US"/>
          </a:p>
        </p:txBody>
      </p:sp>
      <p:sp>
        <p:nvSpPr>
          <p:cNvPr id="53" name="Shape 53"/>
          <p:cNvSpPr txBox="1"/>
          <p:nvPr/>
        </p:nvSpPr>
        <p:spPr>
          <a:xfrm>
            <a:off x="331126" y="2446850"/>
            <a:ext cx="5350799"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54" name="Shape 54"/>
          <p:cNvSpPr txBox="1"/>
          <p:nvPr/>
        </p:nvSpPr>
        <p:spPr>
          <a:xfrm>
            <a:off x="6029125" y="1661650"/>
            <a:ext cx="3114900" cy="1965900"/>
          </a:xfrm>
          <a:prstGeom prst="rect">
            <a:avLst/>
          </a:prstGeom>
          <a:noFill/>
          <a:ln>
            <a:noFill/>
          </a:ln>
        </p:spPr>
        <p:txBody>
          <a:bodyPr lIns="91425" tIns="91425" rIns="91425" bIns="91425" anchor="t" anchorCtr="0">
            <a:noAutofit/>
          </a:bodyPr>
          <a:lstStyle/>
          <a:p>
            <a:r>
              <a:rPr lang="en" sz="2000"/>
              <a:t>When we define a function or discuss its contract we refer to the functions </a:t>
            </a:r>
            <a:r>
              <a:rPr lang="en" sz="2000" b="1"/>
              <a:t>parameters</a:t>
            </a:r>
            <a:r>
              <a:rPr lang="en" sz="2000"/>
              <a:t>.  Parameters are </a:t>
            </a:r>
            <a:r>
              <a:rPr lang="en" sz="2000" b="1"/>
              <a:t>general.</a:t>
            </a:r>
          </a:p>
        </p:txBody>
      </p:sp>
      <p:sp>
        <p:nvSpPr>
          <p:cNvPr id="55" name="Shape 55"/>
          <p:cNvSpPr/>
          <p:nvPr/>
        </p:nvSpPr>
        <p:spPr>
          <a:xfrm>
            <a:off x="1930226" y="3003226"/>
            <a:ext cx="4155663"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56" name="Shape 56"/>
          <p:cNvSpPr/>
          <p:nvPr/>
        </p:nvSpPr>
        <p:spPr>
          <a:xfrm>
            <a:off x="2670741" y="3037276"/>
            <a:ext cx="338198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57" name="Shape 57"/>
          <p:cNvSpPr/>
          <p:nvPr/>
        </p:nvSpPr>
        <p:spPr>
          <a:xfrm>
            <a:off x="3373124" y="3014576"/>
            <a:ext cx="2712768"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58" name="Shape 58"/>
          <p:cNvSpPr/>
          <p:nvPr/>
        </p:nvSpPr>
        <p:spPr>
          <a:xfrm>
            <a:off x="4251206" y="3025925"/>
            <a:ext cx="180152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59" name="Shape 59"/>
          <p:cNvSpPr txBox="1"/>
          <p:nvPr/>
        </p:nvSpPr>
        <p:spPr>
          <a:xfrm>
            <a:off x="5904250" y="3735425"/>
            <a:ext cx="3224700" cy="1965900"/>
          </a:xfrm>
          <a:prstGeom prst="rect">
            <a:avLst/>
          </a:prstGeom>
          <a:noFill/>
          <a:ln>
            <a:noFill/>
          </a:ln>
        </p:spPr>
        <p:txBody>
          <a:bodyPr lIns="91425" tIns="91425" rIns="91425" bIns="91425" anchor="t" anchorCtr="0">
            <a:noAutofit/>
          </a:bodyPr>
          <a:lstStyle/>
          <a:p>
            <a:r>
              <a:rPr lang="en" sz="2000"/>
              <a:t>When we use a function we are applying that function to its </a:t>
            </a:r>
            <a:r>
              <a:rPr lang="en" sz="2000" b="1"/>
              <a:t>arguments.  </a:t>
            </a:r>
            <a:r>
              <a:rPr lang="en" sz="2000"/>
              <a:t>Arguments are </a:t>
            </a:r>
            <a:r>
              <a:rPr lang="en" sz="2000" b="1"/>
              <a:t>specific values.</a:t>
            </a:r>
          </a:p>
        </p:txBody>
      </p:sp>
      <p:sp>
        <p:nvSpPr>
          <p:cNvPr id="60" name="Shape 60"/>
          <p:cNvSpPr/>
          <p:nvPr/>
        </p:nvSpPr>
        <p:spPr>
          <a:xfrm>
            <a:off x="1627424" y="4025100"/>
            <a:ext cx="4222164"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61" name="Shape 61"/>
          <p:cNvSpPr/>
          <p:nvPr/>
        </p:nvSpPr>
        <p:spPr>
          <a:xfrm>
            <a:off x="2074366" y="4036450"/>
            <a:ext cx="3753484"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62" name="Shape 62"/>
          <p:cNvSpPr/>
          <p:nvPr/>
        </p:nvSpPr>
        <p:spPr>
          <a:xfrm>
            <a:off x="2792478" y="4059176"/>
            <a:ext cx="308983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63" name="Shape 63"/>
          <p:cNvSpPr/>
          <p:nvPr/>
        </p:nvSpPr>
        <p:spPr>
          <a:xfrm>
            <a:off x="3467083" y="4081875"/>
            <a:ext cx="2437061"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9450712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36" name="Shape 136"/>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37" name="Shape 137"/>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38" name="Shape 138"/>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function has an open and close parenthesis</a:t>
            </a:r>
          </a:p>
        </p:txBody>
      </p:sp>
      <p:sp>
        <p:nvSpPr>
          <p:cNvPr id="139" name="Shape 139"/>
          <p:cNvSpPr txBox="1"/>
          <p:nvPr/>
        </p:nvSpPr>
        <p:spPr>
          <a:xfrm>
            <a:off x="919883" y="1016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40" name="Shape 140"/>
          <p:cNvSpPr txBox="1"/>
          <p:nvPr/>
        </p:nvSpPr>
        <p:spPr>
          <a:xfrm>
            <a:off x="3523780" y="8806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41" name="Shape 141"/>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243458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8" name="Shape 148"/>
          <p:cNvCxnSpPr>
            <a:stCxn id="147" idx="1"/>
            <a:endCxn id="14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49" name="Shape 14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Courier New"/>
                <a:ea typeface="Courier New"/>
                <a:cs typeface="Courier New"/>
                <a:sym typeface="Courier New"/>
              </a:rPr>
              <a:t>place-image</a:t>
            </a:r>
          </a:p>
        </p:txBody>
      </p:sp>
      <p:sp>
        <p:nvSpPr>
          <p:cNvPr id="150" name="Shape 15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2" name="Shape 152"/>
          <p:cNvCxnSpPr>
            <a:stCxn id="150" idx="1"/>
            <a:endCxn id="15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53" name="Shape 153"/>
          <p:cNvCxnSpPr>
            <a:stCxn id="151" idx="1"/>
            <a:endCxn id="15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54" name="Shape 15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rtl="0">
              <a:spcBef>
                <a:spcPts val="0"/>
              </a:spcBef>
              <a:buNone/>
            </a:pPr>
            <a:endParaRPr/>
          </a:p>
        </p:txBody>
      </p:sp>
      <p:sp>
        <p:nvSpPr>
          <p:cNvPr id="155" name="Shape 15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circle</a:t>
            </a:r>
          </a:p>
        </p:txBody>
      </p:sp>
      <p:sp>
        <p:nvSpPr>
          <p:cNvPr id="156" name="Shape 15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57" name="Shape 157"/>
          <p:cNvSpPr txBox="1"/>
          <p:nvPr/>
        </p:nvSpPr>
        <p:spPr>
          <a:xfrm>
            <a:off x="3788117" y="3513588"/>
            <a:ext cx="7332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25</a:t>
            </a:r>
          </a:p>
        </p:txBody>
      </p:sp>
      <p:sp>
        <p:nvSpPr>
          <p:cNvPr id="158" name="Shape 15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59" name="Shape 15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rtl="0">
              <a:spcBef>
                <a:spcPts val="0"/>
              </a:spcBef>
              <a:buNone/>
            </a:pPr>
            <a:r>
              <a:rPr lang="en" sz="1800"/>
              <a:t>50</a:t>
            </a:r>
          </a:p>
        </p:txBody>
      </p:sp>
      <p:sp>
        <p:nvSpPr>
          <p:cNvPr id="160" name="Shape 16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1" name="Shape 16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62" name="Shape 16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Arguments</a:t>
            </a:r>
            <a:r>
              <a:rPr lang="en" sz="1800"/>
              <a:t>: like the object of a verb, arguments are given to functions to help functions do their work. They are written below the line.</a:t>
            </a:r>
          </a:p>
        </p:txBody>
      </p:sp>
      <p:sp>
        <p:nvSpPr>
          <p:cNvPr id="163" name="Shape 16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64" name="Shape 16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65" name="Shape 16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66" name="Shape 16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67" name="Shape 16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68" name="Shape 16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9" name="Shape 16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70" name="Shape 17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71" name="Shape 17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72" name="Shape 17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73" name="Shape 17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74" name="Shape 174"/>
          <p:cNvSpPr txBox="1"/>
          <p:nvPr/>
        </p:nvSpPr>
        <p:spPr>
          <a:xfrm>
            <a:off x="206975" y="248366"/>
            <a:ext cx="3598500" cy="663600"/>
          </a:xfrm>
          <a:prstGeom prst="rect">
            <a:avLst/>
          </a:prstGeom>
          <a:noFill/>
          <a:ln>
            <a:noFill/>
          </a:ln>
        </p:spPr>
        <p:txBody>
          <a:bodyPr lIns="91425" tIns="91425" rIns="91425" bIns="91425" anchor="t" anchorCtr="0">
            <a:noAutofit/>
          </a:bodyPr>
          <a:lstStyle/>
          <a:p>
            <a:pPr lvl="0" rtl="0">
              <a:spcBef>
                <a:spcPts val="0"/>
              </a:spcBef>
              <a:buNone/>
            </a:pPr>
            <a:r>
              <a:rPr lang="en" sz="2600"/>
              <a:t>Circles of Evaluation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71901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US"/>
              <a:t>E</a:t>
            </a:r>
            <a:r>
              <a:rPr lang="en"/>
              <a:t>valuating expressions</a:t>
            </a:r>
            <a:endParaRPr lang="en" dirty="0"/>
          </a:p>
        </p:txBody>
      </p:sp>
      <p:sp>
        <p:nvSpPr>
          <p:cNvPr id="64" name="Shape 64"/>
          <p:cNvSpPr txBox="1">
            <a:spLocks noGrp="1"/>
          </p:cNvSpPr>
          <p:nvPr>
            <p:ph idx="1"/>
          </p:nvPr>
        </p:nvSpPr>
        <p:spPr/>
        <p:txBody>
          <a:bodyPr/>
          <a:lstStyle/>
          <a:p>
            <a:pPr lvl="0"/>
            <a:r>
              <a:rPr lang="en-US">
                <a:sym typeface="Verdana"/>
              </a:rPr>
              <a:t>What would Racket say to the following lines of code?</a:t>
            </a:r>
          </a:p>
          <a:p>
            <a:pPr lvl="0"/>
            <a:endParaRPr lang="en-US"/>
          </a:p>
        </p:txBody>
      </p:sp>
      <p:sp>
        <p:nvSpPr>
          <p:cNvPr id="65" name="Shape 65"/>
          <p:cNvSpPr txBox="1">
            <a:spLocks noGrp="1"/>
          </p:cNvSpPr>
          <p:nvPr>
            <p:ph type="body" idx="4294967295"/>
          </p:nvPr>
        </p:nvSpPr>
        <p:spPr>
          <a:xfrm>
            <a:off x="0" y="3351213"/>
            <a:ext cx="2565400" cy="1976437"/>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1</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00000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None/>
            </a:pPr>
            <a:endParaRPr/>
          </a:p>
        </p:txBody>
      </p:sp>
      <p:sp>
        <p:nvSpPr>
          <p:cNvPr id="66" name="Shape 66"/>
          <p:cNvSpPr txBox="1">
            <a:spLocks noGrp="1"/>
          </p:cNvSpPr>
          <p:nvPr>
            <p:ph type="body" idx="4294967295"/>
          </p:nvPr>
        </p:nvSpPr>
        <p:spPr>
          <a:xfrm>
            <a:off x="6578600" y="3351213"/>
            <a:ext cx="2565400" cy="2397125"/>
          </a:xfrm>
          <a:prstGeom prst="rect">
            <a:avLst/>
          </a:prstGeom>
        </p:spPr>
        <p:txBody>
          <a:bodyPr lIns="91425" tIns="91425" rIns="91425" bIns="91425" anchor="t" anchorCtr="0">
            <a:noAutofit/>
          </a:bodyPr>
          <a:lstStyle/>
          <a:p>
            <a:pPr lvl="0" rtl="0">
              <a:spcBef>
                <a:spcPts val="0"/>
              </a:spcBef>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0</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3</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p>
          <a:p>
            <a:pPr lvl="0" rtl="0">
              <a:spcBef>
                <a:spcPts val="0"/>
              </a:spcBef>
              <a:buNone/>
            </a:pPr>
            <a:endParaRPr>
              <a:solidFill>
                <a:srgbClr val="262680"/>
              </a:solidFill>
              <a:latin typeface="Verdana"/>
              <a:ea typeface="Verdana"/>
              <a:cs typeface="Verdana"/>
              <a:sym typeface="Verdana"/>
            </a:endParaRPr>
          </a:p>
          <a:p>
            <a:pPr lvl="0" rtl="0">
              <a:spcBef>
                <a:spcPts val="0"/>
              </a:spcBef>
              <a:buNone/>
            </a:pPr>
            <a:endParaRPr/>
          </a:p>
        </p:txBody>
      </p:sp>
    </p:spTree>
    <p:extLst>
      <p:ext uri="{BB962C8B-B14F-4D97-AF65-F5344CB8AC3E}">
        <p14:creationId xmlns:p14="http://schemas.microsoft.com/office/powerpoint/2010/main" val="2852372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pPr lvl="0"/>
            <a:r>
              <a:rPr lang="en"/>
              <a:t>Image Functions</a:t>
            </a:r>
          </a:p>
        </p:txBody>
      </p:sp>
      <p:sp>
        <p:nvSpPr>
          <p:cNvPr id="39" name="Shape 39"/>
          <p:cNvSpPr txBox="1">
            <a:spLocks noGrp="1"/>
          </p:cNvSpPr>
          <p:nvPr>
            <p:ph idx="1"/>
          </p:nvPr>
        </p:nvSpPr>
        <p:spPr/>
        <p:txBody>
          <a:bodyPr/>
          <a:lstStyle/>
          <a:p>
            <a:pPr lvl="0"/>
            <a:r>
              <a:rPr lang="en-US"/>
              <a:t>What do we need to know to write image functions in Racket?</a:t>
            </a:r>
          </a:p>
          <a:p>
            <a:pPr lvl="0"/>
            <a:endParaRPr lang="en-US"/>
          </a:p>
        </p:txBody>
      </p:sp>
    </p:spTree>
    <p:extLst>
      <p:ext uri="{BB962C8B-B14F-4D97-AF65-F5344CB8AC3E}">
        <p14:creationId xmlns:p14="http://schemas.microsoft.com/office/powerpoint/2010/main" val="41775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Glossary</a:t>
            </a:r>
            <a:endParaRPr lang="en" dirty="0"/>
          </a:p>
        </p:txBody>
      </p:sp>
      <p:sp>
        <p:nvSpPr>
          <p:cNvPr id="40" name="Shape 40"/>
          <p:cNvSpPr txBox="1">
            <a:spLocks noGrp="1"/>
          </p:cNvSpPr>
          <p:nvPr>
            <p:ph idx="1"/>
          </p:nvPr>
        </p:nvSpPr>
        <p:spPr/>
        <p:txBody>
          <a:bodyPr>
            <a:normAutofit fontScale="92500"/>
          </a:bodyPr>
          <a:lstStyle/>
          <a:p>
            <a:pPr lvl="0"/>
            <a:r>
              <a:rPr lang="en-US"/>
              <a:t>apply: use a given function on some inputs</a:t>
            </a:r>
          </a:p>
          <a:p>
            <a:pPr lvl="0"/>
            <a:r>
              <a:rPr lang="en-US"/>
              <a:t>arguments: the inputs to a function; expressions for arguments follow the name of a function</a:t>
            </a:r>
          </a:p>
          <a:p>
            <a:pPr lvl="0"/>
            <a:r>
              <a:rPr lang="en-US"/>
              <a:t>circle of evaluation: a diagram of the structure of an expression (arithmetic or code)</a:t>
            </a:r>
          </a:p>
          <a:p>
            <a:pPr lvl="0"/>
            <a:r>
              <a:rPr lang="en-US"/>
              <a:t>definitions window: the text box at the top of the Editor (DrRacket or WeScheme), where definitions for values and functions are written</a:t>
            </a:r>
          </a:p>
          <a:p>
            <a:pPr lvl="0"/>
            <a:r>
              <a:rPr lang="en-US"/>
              <a:t>editor: software in which you can write and evaluate code</a:t>
            </a:r>
          </a:p>
          <a:p>
            <a:pPr lvl="0"/>
            <a:r>
              <a:rPr lang="en-US"/>
              <a:t>evaluate: perform the computation in an expression, producing an answer</a:t>
            </a:r>
          </a:p>
          <a:p>
            <a:pPr lvl="0"/>
            <a:r>
              <a:rPr lang="en-US"/>
              <a:t>evaluates to: the result of computing an expression</a:t>
            </a:r>
          </a:p>
          <a:p>
            <a:pPr lvl="0"/>
            <a:endParaRPr lang="en-US"/>
          </a:p>
        </p:txBody>
      </p:sp>
    </p:spTree>
    <p:extLst>
      <p:ext uri="{BB962C8B-B14F-4D97-AF65-F5344CB8AC3E}">
        <p14:creationId xmlns:p14="http://schemas.microsoft.com/office/powerpoint/2010/main" val="1336536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parts of an expression</a:t>
            </a:r>
            <a:endParaRPr lang="en" dirty="0"/>
          </a:p>
        </p:txBody>
      </p:sp>
      <p:sp>
        <p:nvSpPr>
          <p:cNvPr id="45" name="Shape 45"/>
          <p:cNvSpPr txBox="1">
            <a:spLocks noGrp="1"/>
          </p:cNvSpPr>
          <p:nvPr>
            <p:ph idx="1"/>
          </p:nvPr>
        </p:nvSpPr>
        <p:spPr/>
        <p:txBody>
          <a:bodyPr/>
          <a:lstStyle/>
          <a:p>
            <a:pPr lvl="0"/>
            <a:r>
              <a:rPr lang="en"/>
              <a:t>arguments</a:t>
            </a:r>
          </a:p>
        </p:txBody>
      </p:sp>
      <p:sp>
        <p:nvSpPr>
          <p:cNvPr id="46" name="Shape 46"/>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rtl="0">
              <a:spcBef>
                <a:spcPts val="0"/>
              </a:spcBef>
              <a:buNone/>
            </a:pPr>
            <a:r>
              <a:rPr lang="en" sz="4800">
                <a:solidFill>
                  <a:srgbClr val="0000FF"/>
                </a:solidFill>
              </a:rPr>
              <a:t>(circle 50 "solid" "red")</a:t>
            </a:r>
          </a:p>
        </p:txBody>
      </p:sp>
      <p:sp>
        <p:nvSpPr>
          <p:cNvPr id="47" name="Shape 47"/>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48" name="Shape 48"/>
          <p:cNvGrpSpPr/>
          <p:nvPr/>
        </p:nvGrpSpPr>
        <p:grpSpPr>
          <a:xfrm>
            <a:off x="1169725" y="2481194"/>
            <a:ext cx="5685131" cy="1429907"/>
            <a:chOff x="1169725" y="2481194"/>
            <a:chExt cx="5685131" cy="1429907"/>
          </a:xfrm>
        </p:grpSpPr>
        <p:sp>
          <p:nvSpPr>
            <p:cNvPr id="49" name="Shape 49"/>
            <p:cNvSpPr/>
            <p:nvPr/>
          </p:nvSpPr>
          <p:spPr>
            <a:xfrm>
              <a:off x="2680656" y="2481194"/>
              <a:ext cx="41741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1169725" y="2496301"/>
              <a:ext cx="14000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38849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Shape 51"/>
          <p:cNvCxnSpPr/>
          <p:nvPr/>
        </p:nvCxnSpPr>
        <p:spPr>
          <a:xfrm>
            <a:off x="6583947" y="4034526"/>
            <a:ext cx="1788599" cy="0"/>
          </a:xfrm>
          <a:prstGeom prst="straightConnector1">
            <a:avLst/>
          </a:prstGeom>
          <a:noFill/>
          <a:ln w="19050" cap="flat" cmpd="sng">
            <a:solidFill>
              <a:schemeClr val="dk2"/>
            </a:solidFill>
            <a:prstDash val="solid"/>
            <a:round/>
            <a:headEnd type="none" w="lg" len="lg"/>
            <a:tailEnd type="none" w="lg" len="lg"/>
          </a:ln>
        </p:spPr>
      </p:cxnSp>
      <p:sp>
        <p:nvSpPr>
          <p:cNvPr id="52" name="Shape 52"/>
          <p:cNvSpPr/>
          <p:nvPr/>
        </p:nvSpPr>
        <p:spPr>
          <a:xfrm>
            <a:off x="1703523" y="588241"/>
            <a:ext cx="7082667" cy="59550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p:txBody>
          <a:bodyPr/>
          <a:lstStyle/>
          <a:p>
            <a:r>
              <a:rPr lang="en"/>
              <a:t>Write the code for this circle of evaluation.</a:t>
            </a:r>
            <a:endParaRPr lang="en" dirty="0"/>
          </a:p>
        </p:txBody>
      </p:sp>
      <p:sp>
        <p:nvSpPr>
          <p:cNvPr id="13" name="Content Placeholder 12"/>
          <p:cNvSpPr>
            <a:spLocks noGrp="1"/>
          </p:cNvSpPr>
          <p:nvPr>
            <p:ph idx="1"/>
          </p:nvPr>
        </p:nvSpPr>
        <p:spPr/>
        <p:txBody>
          <a:bodyPr/>
          <a:lstStyle/>
          <a:p>
            <a:endParaRPr lang="en-US"/>
          </a:p>
        </p:txBody>
      </p:sp>
      <p:sp>
        <p:nvSpPr>
          <p:cNvPr id="54" name="Shape 54"/>
          <p:cNvSpPr/>
          <p:nvPr/>
        </p:nvSpPr>
        <p:spPr>
          <a:xfrm>
            <a:off x="1901832" y="1629095"/>
            <a:ext cx="6686047" cy="4225662"/>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 name="Shape 55"/>
          <p:cNvCxnSpPr>
            <a:stCxn id="52" idx="1"/>
            <a:endCxn id="52" idx="7"/>
          </p:cNvCxnSpPr>
          <p:nvPr/>
        </p:nvCxnSpPr>
        <p:spPr>
          <a:xfrm>
            <a:off x="2740756" y="1460331"/>
            <a:ext cx="5008201" cy="0"/>
          </a:xfrm>
          <a:prstGeom prst="straightConnector1">
            <a:avLst/>
          </a:prstGeom>
          <a:noFill/>
          <a:ln w="19050" cap="flat" cmpd="sng">
            <a:solidFill>
              <a:schemeClr val="dk2"/>
            </a:solidFill>
            <a:prstDash val="solid"/>
            <a:round/>
            <a:headEnd type="none" w="lg" len="lg"/>
            <a:tailEnd type="none" w="lg" len="lg"/>
          </a:ln>
        </p:spPr>
      </p:cxnSp>
      <p:sp>
        <p:nvSpPr>
          <p:cNvPr id="56" name="Shape 56"/>
          <p:cNvSpPr txBox="1"/>
          <p:nvPr/>
        </p:nvSpPr>
        <p:spPr>
          <a:xfrm>
            <a:off x="3632752" y="795636"/>
            <a:ext cx="2142245" cy="457200"/>
          </a:xfrm>
          <a:prstGeom prst="rect">
            <a:avLst/>
          </a:prstGeom>
          <a:noFill/>
          <a:ln>
            <a:noFill/>
          </a:ln>
        </p:spPr>
        <p:txBody>
          <a:bodyPr lIns="91425" tIns="91425" rIns="91425" bIns="91425" anchor="t" anchorCtr="0">
            <a:noAutofit/>
          </a:bodyPr>
          <a:lstStyle/>
          <a:p>
            <a:pPr lvl="0">
              <a:spcBef>
                <a:spcPts val="0"/>
              </a:spcBef>
              <a:buNone/>
            </a:pPr>
            <a:r>
              <a:rPr lang="en" sz="2400" dirty="0"/>
              <a:t>define</a:t>
            </a:r>
          </a:p>
        </p:txBody>
      </p:sp>
      <p:sp>
        <p:nvSpPr>
          <p:cNvPr id="57" name="Shape 57"/>
          <p:cNvSpPr txBox="1"/>
          <p:nvPr/>
        </p:nvSpPr>
        <p:spPr>
          <a:xfrm>
            <a:off x="4060142" y="5130746"/>
            <a:ext cx="1824641" cy="535499"/>
          </a:xfrm>
          <a:prstGeom prst="rect">
            <a:avLst/>
          </a:prstGeom>
          <a:noFill/>
          <a:ln>
            <a:noFill/>
          </a:ln>
        </p:spPr>
        <p:txBody>
          <a:bodyPr lIns="91425" tIns="91425" rIns="91425" bIns="91425" anchor="t" anchorCtr="0">
            <a:noAutofit/>
          </a:bodyPr>
          <a:lstStyle/>
          <a:p>
            <a:pPr lvl="0">
              <a:spcBef>
                <a:spcPts val="0"/>
              </a:spcBef>
              <a:buNone/>
            </a:pPr>
            <a:r>
              <a:rPr lang="en" sz="2400" dirty="0"/>
              <a:t>50 50 </a:t>
            </a:r>
          </a:p>
        </p:txBody>
      </p:sp>
      <p:grpSp>
        <p:nvGrpSpPr>
          <p:cNvPr id="58" name="Shape 58"/>
          <p:cNvGrpSpPr/>
          <p:nvPr/>
        </p:nvGrpSpPr>
        <p:grpSpPr>
          <a:xfrm>
            <a:off x="2017643" y="2309277"/>
            <a:ext cx="3479684" cy="2375025"/>
            <a:chOff x="3435598" y="2883433"/>
            <a:chExt cx="2267099" cy="2244299"/>
          </a:xfrm>
        </p:grpSpPr>
        <p:sp>
          <p:nvSpPr>
            <p:cNvPr id="59" name="Shape 59"/>
            <p:cNvSpPr/>
            <p:nvPr/>
          </p:nvSpPr>
          <p:spPr>
            <a:xfrm>
              <a:off x="3435598" y="2883433"/>
              <a:ext cx="2267099" cy="2244299"/>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0" name="Shape 60"/>
            <p:cNvCxnSpPr>
              <a:stCxn id="59" idx="1"/>
              <a:endCxn id="59" idx="7"/>
            </p:cNvCxnSpPr>
            <p:nvPr/>
          </p:nvCxnSpPr>
          <p:spPr>
            <a:xfrm>
              <a:off x="3767607" y="3212104"/>
              <a:ext cx="1603081" cy="0"/>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3921973" y="2957845"/>
              <a:ext cx="1413662" cy="503506"/>
            </a:xfrm>
            <a:prstGeom prst="rect">
              <a:avLst/>
            </a:prstGeom>
            <a:noFill/>
            <a:ln>
              <a:noFill/>
            </a:ln>
          </p:spPr>
          <p:txBody>
            <a:bodyPr lIns="91425" tIns="91425" rIns="91425" bIns="91425" anchor="t" anchorCtr="0">
              <a:noAutofit/>
            </a:bodyPr>
            <a:lstStyle/>
            <a:p>
              <a:pPr lvl="0" rtl="0">
                <a:spcBef>
                  <a:spcPts val="0"/>
                </a:spcBef>
                <a:buNone/>
              </a:pPr>
              <a:r>
                <a:rPr lang="en" sz="2400" dirty="0"/>
                <a:t>triangle</a:t>
              </a:r>
            </a:p>
          </p:txBody>
        </p:sp>
        <p:sp>
          <p:nvSpPr>
            <p:cNvPr id="62" name="Shape 62"/>
            <p:cNvSpPr txBox="1"/>
            <p:nvPr/>
          </p:nvSpPr>
          <p:spPr>
            <a:xfrm>
              <a:off x="3678300" y="3892075"/>
              <a:ext cx="1992299" cy="476100"/>
            </a:xfrm>
            <a:prstGeom prst="rect">
              <a:avLst/>
            </a:prstGeom>
            <a:noFill/>
            <a:ln>
              <a:noFill/>
            </a:ln>
          </p:spPr>
          <p:txBody>
            <a:bodyPr lIns="91425" tIns="91425" rIns="91425" bIns="91425" anchor="t" anchorCtr="0">
              <a:noAutofit/>
            </a:bodyPr>
            <a:lstStyle/>
            <a:p>
              <a:pPr lvl="0">
                <a:spcBef>
                  <a:spcPts val="0"/>
                </a:spcBef>
                <a:buNone/>
              </a:pPr>
              <a:r>
                <a:rPr lang="en" sz="1800" dirty="0"/>
                <a:t>25 "solid" "green"</a:t>
              </a:r>
            </a:p>
          </p:txBody>
        </p:sp>
      </p:grpSp>
      <p:sp>
        <p:nvSpPr>
          <p:cNvPr id="63" name="Shape 63"/>
          <p:cNvSpPr txBox="1"/>
          <p:nvPr/>
        </p:nvSpPr>
        <p:spPr>
          <a:xfrm>
            <a:off x="2303782" y="1477659"/>
            <a:ext cx="1155035" cy="644346"/>
          </a:xfrm>
          <a:prstGeom prst="rect">
            <a:avLst/>
          </a:prstGeom>
          <a:noFill/>
          <a:ln>
            <a:noFill/>
          </a:ln>
        </p:spPr>
        <p:txBody>
          <a:bodyPr lIns="91425" tIns="91425" rIns="91425" bIns="91425" anchor="t" anchorCtr="0">
            <a:noAutofit/>
          </a:bodyPr>
          <a:lstStyle/>
          <a:p>
            <a:pPr lvl="0">
              <a:spcBef>
                <a:spcPts val="0"/>
              </a:spcBef>
              <a:buNone/>
            </a:pPr>
            <a:r>
              <a:rPr lang="en" sz="3000" dirty="0"/>
              <a:t>gtrc</a:t>
            </a:r>
          </a:p>
        </p:txBody>
      </p:sp>
      <p:cxnSp>
        <p:nvCxnSpPr>
          <p:cNvPr id="64" name="Shape 64"/>
          <p:cNvCxnSpPr>
            <a:stCxn id="54" idx="1"/>
            <a:endCxn id="54" idx="7"/>
          </p:cNvCxnSpPr>
          <p:nvPr/>
        </p:nvCxnSpPr>
        <p:spPr>
          <a:xfrm>
            <a:off x="2880981" y="2247929"/>
            <a:ext cx="4727749" cy="0"/>
          </a:xfrm>
          <a:prstGeom prst="straightConnector1">
            <a:avLst/>
          </a:prstGeom>
          <a:noFill/>
          <a:ln w="19050" cap="flat" cmpd="sng">
            <a:solidFill>
              <a:schemeClr val="dk2"/>
            </a:solidFill>
            <a:prstDash val="solid"/>
            <a:round/>
            <a:headEnd type="none" w="lg" len="lg"/>
            <a:tailEnd type="none" w="lg" len="lg"/>
          </a:ln>
        </p:spPr>
      </p:cxnSp>
      <p:sp>
        <p:nvSpPr>
          <p:cNvPr id="65" name="Shape 65"/>
          <p:cNvSpPr txBox="1"/>
          <p:nvPr/>
        </p:nvSpPr>
        <p:spPr>
          <a:xfrm>
            <a:off x="4205656" y="1768659"/>
            <a:ext cx="2307899" cy="883800"/>
          </a:xfrm>
          <a:prstGeom prst="rect">
            <a:avLst/>
          </a:prstGeom>
          <a:noFill/>
          <a:ln>
            <a:noFill/>
          </a:ln>
        </p:spPr>
        <p:txBody>
          <a:bodyPr lIns="91425" tIns="91425" rIns="91425" bIns="91425" anchor="t" anchorCtr="0">
            <a:noAutofit/>
          </a:bodyPr>
          <a:lstStyle/>
          <a:p>
            <a:pPr lvl="0">
              <a:spcBef>
                <a:spcPts val="0"/>
              </a:spcBef>
              <a:buNone/>
            </a:pPr>
            <a:r>
              <a:rPr lang="en" sz="2400"/>
              <a:t>put-image</a:t>
            </a:r>
          </a:p>
        </p:txBody>
      </p:sp>
      <p:grpSp>
        <p:nvGrpSpPr>
          <p:cNvPr id="66" name="Shape 66"/>
          <p:cNvGrpSpPr/>
          <p:nvPr/>
        </p:nvGrpSpPr>
        <p:grpSpPr>
          <a:xfrm>
            <a:off x="5256296" y="2285937"/>
            <a:ext cx="3116250" cy="2844809"/>
            <a:chOff x="9627176" y="2758641"/>
            <a:chExt cx="3092007" cy="2844809"/>
          </a:xfrm>
        </p:grpSpPr>
        <p:sp>
          <p:nvSpPr>
            <p:cNvPr id="67" name="Shape 67"/>
            <p:cNvSpPr/>
            <p:nvPr/>
          </p:nvSpPr>
          <p:spPr>
            <a:xfrm>
              <a:off x="9627176" y="3033842"/>
              <a:ext cx="3092007" cy="2569608"/>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txBox="1"/>
            <p:nvPr/>
          </p:nvSpPr>
          <p:spPr>
            <a:xfrm>
              <a:off x="10646453" y="2758641"/>
              <a:ext cx="1415049" cy="479410"/>
            </a:xfrm>
            <a:prstGeom prst="rect">
              <a:avLst/>
            </a:prstGeom>
            <a:noFill/>
            <a:ln>
              <a:noFill/>
            </a:ln>
          </p:spPr>
          <p:txBody>
            <a:bodyPr lIns="91425" tIns="91425" rIns="91425" bIns="91425" anchor="t" anchorCtr="0">
              <a:noAutofit/>
            </a:bodyPr>
            <a:lstStyle/>
            <a:p>
              <a:pPr lvl="0">
                <a:spcBef>
                  <a:spcPts val="0"/>
                </a:spcBef>
                <a:buNone/>
              </a:pPr>
              <a:r>
                <a:rPr lang="en" sz="2400" dirty="0"/>
                <a:t>circle</a:t>
              </a:r>
            </a:p>
          </p:txBody>
        </p:sp>
        <p:sp>
          <p:nvSpPr>
            <p:cNvPr id="69" name="Shape 69"/>
            <p:cNvSpPr txBox="1"/>
            <p:nvPr/>
          </p:nvSpPr>
          <p:spPr>
            <a:xfrm>
              <a:off x="9703226" y="4308650"/>
              <a:ext cx="2813789" cy="484799"/>
            </a:xfrm>
            <a:prstGeom prst="rect">
              <a:avLst/>
            </a:prstGeom>
            <a:noFill/>
            <a:ln>
              <a:noFill/>
            </a:ln>
          </p:spPr>
          <p:txBody>
            <a:bodyPr lIns="91425" tIns="91425" rIns="91425" bIns="91425" anchor="t" anchorCtr="0">
              <a:noAutofit/>
            </a:bodyPr>
            <a:lstStyle/>
            <a:p>
              <a:pPr lvl="0">
                <a:spcBef>
                  <a:spcPts val="0"/>
                </a:spcBef>
                <a:buNone/>
              </a:pPr>
              <a:r>
                <a:rPr lang="en" sz="1800" dirty="0"/>
                <a:t>50 "solid" "red"</a:t>
              </a:r>
            </a:p>
          </p:txBody>
        </p:sp>
        <p:cxnSp>
          <p:nvCxnSpPr>
            <p:cNvPr id="70" name="Shape 70"/>
            <p:cNvCxnSpPr>
              <a:stCxn id="67" idx="7"/>
              <a:endCxn id="67" idx="1"/>
            </p:cNvCxnSpPr>
            <p:nvPr/>
          </p:nvCxnSpPr>
          <p:spPr>
            <a:xfrm flipH="1">
              <a:off x="10079990" y="3410152"/>
              <a:ext cx="2186380" cy="0"/>
            </a:xfrm>
            <a:prstGeom prst="straightConnector1">
              <a:avLst/>
            </a:prstGeom>
            <a:noFill/>
            <a:ln w="19050"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4406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pPr lvl="0"/>
            <a:r>
              <a:rPr lang="en"/>
              <a:t>circles of evaluation</a:t>
            </a:r>
          </a:p>
        </p:txBody>
      </p:sp>
      <p:sp>
        <p:nvSpPr>
          <p:cNvPr id="9" name="Content Placeholder 8"/>
          <p:cNvSpPr>
            <a:spLocks noGrp="1"/>
          </p:cNvSpPr>
          <p:nvPr>
            <p:ph idx="1"/>
          </p:nvPr>
        </p:nvSpPr>
        <p:spPr/>
        <p:txBody>
          <a:bodyPr/>
          <a:lstStyle/>
          <a:p>
            <a:endParaRPr lang="en-US"/>
          </a:p>
        </p:txBody>
      </p:sp>
      <p:cxnSp>
        <p:nvCxnSpPr>
          <p:cNvPr id="94" name="Shape 94"/>
          <p:cNvCxnSpPr/>
          <p:nvPr/>
        </p:nvCxnSpPr>
        <p:spPr>
          <a:xfrm>
            <a:off x="2471500" y="1178475"/>
            <a:ext cx="32400" cy="5309100"/>
          </a:xfrm>
          <a:prstGeom prst="straightConnector1">
            <a:avLst/>
          </a:prstGeom>
          <a:noFill/>
          <a:ln w="19050" cap="flat" cmpd="sng">
            <a:solidFill>
              <a:schemeClr val="dk2"/>
            </a:solidFill>
            <a:prstDash val="solid"/>
            <a:round/>
            <a:headEnd type="none" w="lg" len="lg"/>
            <a:tailEnd type="none" w="lg" len="lg"/>
          </a:ln>
        </p:spPr>
      </p:cxnSp>
      <p:cxnSp>
        <p:nvCxnSpPr>
          <p:cNvPr id="95" name="Shape 95"/>
          <p:cNvCxnSpPr/>
          <p:nvPr/>
        </p:nvCxnSpPr>
        <p:spPr>
          <a:xfrm>
            <a:off x="6186925" y="1080250"/>
            <a:ext cx="15899" cy="5243700"/>
          </a:xfrm>
          <a:prstGeom prst="straightConnector1">
            <a:avLst/>
          </a:prstGeom>
          <a:noFill/>
          <a:ln w="19050" cap="flat" cmpd="sng">
            <a:solidFill>
              <a:schemeClr val="dk2"/>
            </a:solidFill>
            <a:prstDash val="solid"/>
            <a:round/>
            <a:headEnd type="none" w="lg" len="lg"/>
            <a:tailEnd type="none" w="lg" len="lg"/>
          </a:ln>
        </p:spPr>
      </p:cxnSp>
      <p:sp>
        <p:nvSpPr>
          <p:cNvPr id="96" name="Shape 96"/>
          <p:cNvSpPr txBox="1"/>
          <p:nvPr/>
        </p:nvSpPr>
        <p:spPr>
          <a:xfrm>
            <a:off x="278250" y="883850"/>
            <a:ext cx="2160600" cy="703799"/>
          </a:xfrm>
          <a:prstGeom prst="rect">
            <a:avLst/>
          </a:prstGeom>
          <a:noFill/>
          <a:ln>
            <a:noFill/>
          </a:ln>
        </p:spPr>
        <p:txBody>
          <a:bodyPr lIns="91425" tIns="91425" rIns="91425" bIns="91425" anchor="t" anchorCtr="0">
            <a:noAutofit/>
          </a:bodyPr>
          <a:lstStyle/>
          <a:p>
            <a:pPr lvl="0">
              <a:spcBef>
                <a:spcPts val="0"/>
              </a:spcBef>
              <a:buNone/>
            </a:pPr>
            <a:r>
              <a:rPr lang="en" sz="2400"/>
              <a:t>Math</a:t>
            </a:r>
          </a:p>
        </p:txBody>
      </p:sp>
      <p:sp>
        <p:nvSpPr>
          <p:cNvPr id="97" name="Shape 97"/>
          <p:cNvSpPr txBox="1"/>
          <p:nvPr/>
        </p:nvSpPr>
        <p:spPr>
          <a:xfrm>
            <a:off x="6312087"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Racket Code</a:t>
            </a:r>
          </a:p>
        </p:txBody>
      </p:sp>
      <p:sp>
        <p:nvSpPr>
          <p:cNvPr id="98" name="Shape 98"/>
          <p:cNvSpPr txBox="1"/>
          <p:nvPr/>
        </p:nvSpPr>
        <p:spPr>
          <a:xfrm>
            <a:off x="2609838"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Circle of Evaluation</a:t>
            </a:r>
          </a:p>
        </p:txBody>
      </p:sp>
    </p:spTree>
    <p:extLst>
      <p:ext uri="{BB962C8B-B14F-4D97-AF65-F5344CB8AC3E}">
        <p14:creationId xmlns:p14="http://schemas.microsoft.com/office/powerpoint/2010/main" val="1484470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composition of functions: putting one function inside of another</a:t>
            </a:r>
          </a:p>
        </p:txBody>
      </p:sp>
      <p:sp>
        <p:nvSpPr>
          <p:cNvPr id="62" name="Shape 62"/>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(triangle 50 "solid" "green"))</a:t>
            </a:r>
          </a:p>
        </p:txBody>
      </p:sp>
      <p:sp>
        <p:nvSpPr>
          <p:cNvPr id="63" name="Shape 63"/>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4232418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Formal Language</a:t>
            </a:r>
          </a:p>
        </p:txBody>
      </p:sp>
      <p:sp>
        <p:nvSpPr>
          <p:cNvPr id="52" name="Shape 52"/>
          <p:cNvSpPr txBox="1">
            <a:spLocks noGrp="1"/>
          </p:cNvSpPr>
          <p:nvPr>
            <p:ph idx="1"/>
          </p:nvPr>
        </p:nvSpPr>
        <p:spPr/>
        <p:txBody>
          <a:bodyPr/>
          <a:lstStyle/>
          <a:p>
            <a:pPr lvl="0"/>
            <a:r>
              <a:rPr lang="en"/>
              <a:t>What do we need to know to write expressions in WeScheme?</a:t>
            </a:r>
          </a:p>
        </p:txBody>
      </p:sp>
    </p:spTree>
    <p:extLst>
      <p:ext uri="{BB962C8B-B14F-4D97-AF65-F5344CB8AC3E}">
        <p14:creationId xmlns:p14="http://schemas.microsoft.com/office/powerpoint/2010/main" val="400850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expression			</a:t>
            </a:r>
          </a:p>
        </p:txBody>
      </p:sp>
      <p:sp>
        <p:nvSpPr>
          <p:cNvPr id="76" name="Shape 76"/>
          <p:cNvSpPr txBox="1">
            <a:spLocks noGrp="1"/>
          </p:cNvSpPr>
          <p:nvPr>
            <p:ph idx="1"/>
          </p:nvPr>
        </p:nvSpPr>
        <p:spPr/>
        <p:txBody>
          <a:bodyPr/>
          <a:lstStyle/>
          <a:p>
            <a:pPr lvl="0"/>
            <a:r>
              <a:rPr lang="en"/>
              <a:t>anything that can be evaluated</a:t>
            </a:r>
          </a:p>
        </p:txBody>
      </p:sp>
    </p:spTree>
    <p:extLst>
      <p:ext uri="{BB962C8B-B14F-4D97-AF65-F5344CB8AC3E}">
        <p14:creationId xmlns:p14="http://schemas.microsoft.com/office/powerpoint/2010/main" val="3314945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Composition of Functions</a:t>
            </a:r>
            <a:endParaRPr lang="en" dirty="0"/>
          </a:p>
        </p:txBody>
      </p:sp>
      <p:sp>
        <p:nvSpPr>
          <p:cNvPr id="28" name="Shape 28"/>
          <p:cNvSpPr txBox="1">
            <a:spLocks noGrp="1"/>
          </p:cNvSpPr>
          <p:nvPr>
            <p:ph idx="1"/>
          </p:nvPr>
        </p:nvSpPr>
        <p:spPr/>
        <p:txBody>
          <a:bodyPr/>
          <a:lstStyle/>
          <a:p>
            <a:pPr lvl="0"/>
            <a:r>
              <a:rPr lang="en"/>
              <a:t>How can one expression be the argument of another?</a:t>
            </a:r>
          </a:p>
          <a:p>
            <a:pPr lvl="0"/>
            <a:endParaRPr lang="en"/>
          </a:p>
          <a:p>
            <a:pPr lvl="0"/>
            <a:r>
              <a:rPr lang="en"/>
              <a:t>(+ 3 (* 5 7))</a:t>
            </a:r>
          </a:p>
          <a:p>
            <a:pPr lvl="0"/>
            <a:r>
              <a:rPr lang="en"/>
              <a:t>(rotate 45 (square 50 “solid” “red”))</a:t>
            </a:r>
            <a:endParaRPr lang="en" dirty="0"/>
          </a:p>
        </p:txBody>
      </p:sp>
    </p:spTree>
    <p:extLst>
      <p:ext uri="{BB962C8B-B14F-4D97-AF65-F5344CB8AC3E}">
        <p14:creationId xmlns:p14="http://schemas.microsoft.com/office/powerpoint/2010/main" val="41917680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dirty="0"/>
              <a:t>Common Errors</a:t>
            </a:r>
          </a:p>
        </p:txBody>
      </p:sp>
      <p:sp>
        <p:nvSpPr>
          <p:cNvPr id="48" name="Shape 48"/>
          <p:cNvSpPr txBox="1">
            <a:spLocks noGrp="1"/>
          </p:cNvSpPr>
          <p:nvPr>
            <p:ph idx="1"/>
          </p:nvPr>
        </p:nvSpPr>
        <p:spPr/>
        <p:txBody>
          <a:bodyPr/>
          <a:lstStyle/>
          <a:p>
            <a:r>
              <a:rPr lang="en"/>
              <a:t>Leaving out the beginning left-parenthesis</a:t>
            </a:r>
          </a:p>
          <a:p>
            <a:r>
              <a:rPr lang="en"/>
              <a:t>Leaving out the ending right-parenthesis</a:t>
            </a:r>
          </a:p>
          <a:p>
            <a:r>
              <a:rPr lang="en"/>
              <a:t>Misspelling the operation name</a:t>
            </a:r>
          </a:p>
          <a:p>
            <a:r>
              <a:rPr lang="en"/>
              <a:t>Too few or too many arguments</a:t>
            </a:r>
          </a:p>
          <a:p>
            <a:r>
              <a:rPr lang="en"/>
              <a:t>Putting the operation and arguments in the wrong order</a:t>
            </a:r>
          </a:p>
          <a:p>
            <a:r>
              <a:rPr lang="en"/>
              <a:t>Doing something different from what you meant</a:t>
            </a:r>
          </a:p>
        </p:txBody>
      </p:sp>
    </p:spTree>
    <p:extLst>
      <p:ext uri="{BB962C8B-B14F-4D97-AF65-F5344CB8AC3E}">
        <p14:creationId xmlns:p14="http://schemas.microsoft.com/office/powerpoint/2010/main" val="3301965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a:t>Error messages</a:t>
            </a:r>
            <a:endParaRPr lang="en" dirty="0"/>
          </a:p>
        </p:txBody>
      </p:sp>
      <p:sp>
        <p:nvSpPr>
          <p:cNvPr id="54" name="Shape 54"/>
          <p:cNvSpPr txBox="1">
            <a:spLocks noGrp="1"/>
          </p:cNvSpPr>
          <p:nvPr>
            <p:ph idx="1"/>
          </p:nvPr>
        </p:nvSpPr>
        <p:spPr/>
        <p:txBody>
          <a:bodyPr/>
          <a:lstStyle/>
          <a:p>
            <a:r>
              <a:rPr lang="en"/>
              <a:t>error message: information from the computer about errors in code</a:t>
            </a:r>
          </a:p>
          <a:p>
            <a:endParaRPr lang="en"/>
          </a:p>
          <a:p>
            <a:r>
              <a:rPr lang="en"/>
              <a:t>How does this error message try to help you fix your program?</a:t>
            </a:r>
          </a:p>
          <a:p>
            <a:r>
              <a:rPr lang="en"/>
              <a:t>Write an explanation in your notes</a:t>
            </a:r>
          </a:p>
          <a:p>
            <a:endParaRPr lang="en" dirty="0"/>
          </a:p>
        </p:txBody>
      </p:sp>
      <p:pic>
        <p:nvPicPr>
          <p:cNvPr id="55" name="Shape 55"/>
          <p:cNvPicPr preferRelativeResize="0"/>
          <p:nvPr/>
        </p:nvPicPr>
        <p:blipFill>
          <a:blip r:embed="rId3">
            <a:alphaModFix/>
          </a:blip>
          <a:stretch>
            <a:fillRect/>
          </a:stretch>
        </p:blipFill>
        <p:spPr>
          <a:xfrm>
            <a:off x="3548660" y="4419588"/>
            <a:ext cx="4552474" cy="16950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606661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Bug Finding</a:t>
            </a:r>
            <a:endParaRPr lang="en" dirty="0"/>
          </a:p>
        </p:txBody>
      </p:sp>
      <p:sp>
        <p:nvSpPr>
          <p:cNvPr id="77" name="Shape 77"/>
          <p:cNvSpPr txBox="1">
            <a:spLocks noGrp="1"/>
          </p:cNvSpPr>
          <p:nvPr>
            <p:ph idx="1"/>
          </p:nvPr>
        </p:nvSpPr>
        <p:spPr/>
        <p:txBody>
          <a:bodyPr/>
          <a:lstStyle/>
          <a:p>
            <a:pPr lvl="0"/>
            <a:r>
              <a:rPr lang="en"/>
              <a:t>Directions</a:t>
            </a:r>
          </a:p>
          <a:p>
            <a:pPr lvl="0"/>
            <a:r>
              <a:rPr lang="en"/>
              <a:t>Open your bug program.</a:t>
            </a:r>
          </a:p>
          <a:p>
            <a:pPr lvl="0"/>
            <a:r>
              <a:rPr lang="en"/>
              <a:t>Click run.</a:t>
            </a:r>
          </a:p>
          <a:p>
            <a:pPr lvl="0"/>
            <a:r>
              <a:rPr lang="en"/>
              <a:t>Read the error message.</a:t>
            </a:r>
          </a:p>
          <a:p>
            <a:pPr lvl="0"/>
            <a:r>
              <a:rPr lang="en"/>
              <a:t>Fix the bug.</a:t>
            </a:r>
          </a:p>
          <a:p>
            <a:pPr lvl="0"/>
            <a:r>
              <a:rPr lang="en"/>
              <a:t>Click run again.</a:t>
            </a:r>
          </a:p>
          <a:p>
            <a:pPr lvl="0"/>
            <a:r>
              <a:rPr lang="en"/>
              <a:t>Repeat until you have found all of the bugs and the program runs without errors.</a:t>
            </a:r>
          </a:p>
          <a:p>
            <a:pPr lvl="0"/>
            <a:r>
              <a:rPr lang="en"/>
              <a:t>Write a sentence explaining each bug on the space provided.</a:t>
            </a:r>
            <a:endParaRPr lang="en" dirty="0"/>
          </a:p>
        </p:txBody>
      </p:sp>
    </p:spTree>
    <p:extLst>
      <p:ext uri="{BB962C8B-B14F-4D97-AF65-F5344CB8AC3E}">
        <p14:creationId xmlns:p14="http://schemas.microsoft.com/office/powerpoint/2010/main" val="256386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glossary cont’</a:t>
            </a:r>
          </a:p>
        </p:txBody>
      </p:sp>
      <p:sp>
        <p:nvSpPr>
          <p:cNvPr id="130" name="Shape 130"/>
          <p:cNvSpPr txBox="1">
            <a:spLocks noGrp="1"/>
          </p:cNvSpPr>
          <p:nvPr>
            <p:ph idx="1"/>
          </p:nvPr>
        </p:nvSpPr>
        <p:spPr/>
        <p:txBody>
          <a:bodyPr/>
          <a:lstStyle/>
          <a:p>
            <a:pPr lvl="0"/>
            <a:r>
              <a:rPr lang="en"/>
              <a:t>error message: information from the computer about errors in code</a:t>
            </a:r>
          </a:p>
          <a:p>
            <a:pPr lvl="0"/>
            <a:r>
              <a:rPr lang="en"/>
              <a:t>image: a type of data for pictures</a:t>
            </a:r>
          </a:p>
          <a:p>
            <a:pPr lvl="0"/>
            <a:r>
              <a:rPr lang="en"/>
              <a:t>identifier: how we refer to a function or value defined in a language (examples: +, *, star, circle)</a:t>
            </a:r>
          </a:p>
          <a:p>
            <a:pPr lvl="0"/>
            <a:r>
              <a:rPr lang="en"/>
              <a:t>string: any sequence of characters between quotation marks (examples: "hello", "42", "this is a string!")</a:t>
            </a:r>
          </a:p>
          <a:p>
            <a:pPr lvl="0"/>
            <a:r>
              <a:rPr lang="en"/>
              <a:t>type: refers to a general kind of data, like Number, String, Image, or Boolean</a:t>
            </a:r>
          </a:p>
          <a:p>
            <a:pPr lvl="0"/>
            <a:r>
              <a:rPr lang="en"/>
              <a:t>value: a specific piece of data, like 5 or "hello"</a:t>
            </a:r>
          </a:p>
        </p:txBody>
      </p:sp>
    </p:spTree>
    <p:extLst>
      <p:ext uri="{BB962C8B-B14F-4D97-AF65-F5344CB8AC3E}">
        <p14:creationId xmlns:p14="http://schemas.microsoft.com/office/powerpoint/2010/main" val="3987881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error messages</a:t>
            </a:r>
          </a:p>
        </p:txBody>
      </p:sp>
      <p:sp>
        <p:nvSpPr>
          <p:cNvPr id="40" name="Shape 40"/>
          <p:cNvSpPr txBox="1">
            <a:spLocks noGrp="1"/>
          </p:cNvSpPr>
          <p:nvPr>
            <p:ph idx="1"/>
          </p:nvPr>
        </p:nvSpPr>
        <p:spPr/>
        <p:txBody>
          <a:bodyPr/>
          <a:lstStyle/>
          <a:p>
            <a:pPr lvl="0"/>
            <a:r>
              <a:rPr lang="en-US"/>
              <a:t>enter the following code exactly how it is written</a:t>
            </a:r>
          </a:p>
          <a:p>
            <a:pPr lvl="0"/>
            <a:endParaRPr lang="en-US"/>
          </a:p>
          <a:p>
            <a:pPr lvl="0"/>
            <a:r>
              <a:rPr lang="en-US">
                <a:sym typeface="Courier New"/>
              </a:rPr>
              <a:t>(circle 50 "solid" "red"</a:t>
            </a:r>
          </a:p>
          <a:p>
            <a:pPr lvl="0"/>
            <a:endParaRPr lang="en-US">
              <a:sym typeface="Courier New"/>
            </a:endParaRPr>
          </a:p>
          <a:p>
            <a:pPr lvl="0"/>
            <a:r>
              <a:rPr lang="en-US"/>
              <a:t>What does the message say?</a:t>
            </a:r>
          </a:p>
          <a:p>
            <a:pPr lvl="0"/>
            <a:endParaRPr lang="en-US">
              <a:sym typeface="Courier New"/>
            </a:endParaRPr>
          </a:p>
          <a:p>
            <a:pPr lvl="0"/>
            <a:endParaRPr lang="en-US">
              <a:sym typeface="Courier New"/>
            </a:endParaRPr>
          </a:p>
        </p:txBody>
      </p:sp>
    </p:spTree>
    <p:extLst>
      <p:ext uri="{BB962C8B-B14F-4D97-AF65-F5344CB8AC3E}">
        <p14:creationId xmlns:p14="http://schemas.microsoft.com/office/powerpoint/2010/main" val="3758746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about this one?</a:t>
            </a:r>
          </a:p>
        </p:txBody>
      </p:sp>
      <p:sp>
        <p:nvSpPr>
          <p:cNvPr id="46" name="Shape 46"/>
          <p:cNvSpPr txBox="1">
            <a:spLocks noGrp="1"/>
          </p:cNvSpPr>
          <p:nvPr>
            <p:ph idx="1"/>
          </p:nvPr>
        </p:nvSpPr>
        <p:spPr/>
        <p:txBody>
          <a:bodyPr/>
          <a:lstStyle/>
          <a:p>
            <a:pPr lvl="0"/>
            <a:r>
              <a:rPr lang="en-US">
                <a:sym typeface="Courier New"/>
              </a:rPr>
              <a:t>(circle "solid" 50 "red")</a:t>
            </a:r>
          </a:p>
          <a:p>
            <a:pPr lvl="0"/>
            <a:endParaRPr lang="en-US">
              <a:sym typeface="Courier New"/>
            </a:endParaRPr>
          </a:p>
          <a:p>
            <a:pPr lvl="0"/>
            <a:r>
              <a:rPr lang="en-US"/>
              <a:t>What is the message telling us?</a:t>
            </a:r>
          </a:p>
        </p:txBody>
      </p:sp>
    </p:spTree>
    <p:extLst>
      <p:ext uri="{BB962C8B-B14F-4D97-AF65-F5344CB8AC3E}">
        <p14:creationId xmlns:p14="http://schemas.microsoft.com/office/powerpoint/2010/main" val="85339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This code is broken.  Can you fix it?</a:t>
            </a:r>
            <a:endParaRPr lang="en-US" dirty="0"/>
          </a:p>
        </p:txBody>
      </p:sp>
      <p:sp>
        <p:nvSpPr>
          <p:cNvPr id="52" name="Shape 52"/>
          <p:cNvSpPr txBox="1">
            <a:spLocks noGrp="1"/>
          </p:cNvSpPr>
          <p:nvPr>
            <p:ph idx="1"/>
          </p:nvPr>
        </p:nvSpPr>
        <p:spPr/>
        <p:txBody>
          <a:bodyPr/>
          <a:lstStyle/>
          <a:p>
            <a:pPr lvl="0"/>
            <a:endParaRPr lang="en-US"/>
          </a:p>
          <a:p>
            <a:pPr lvl="0"/>
            <a:endParaRPr lang="en-US"/>
          </a:p>
          <a:p>
            <a:pPr lvl="0"/>
            <a:r>
              <a:rPr lang="en-US"/>
              <a:t>(define rtrr (put-image triangle 25 “solid” “red”)</a:t>
            </a:r>
          </a:p>
          <a:p>
            <a:pPr lvl="0"/>
            <a:r>
              <a:rPr lang="en-US"/>
              <a:t>                        50 50</a:t>
            </a:r>
          </a:p>
          <a:p>
            <a:pPr lvl="0"/>
            <a:r>
              <a:rPr lang="en-US"/>
              <a:t>                        (rectangle 100 100 </a:t>
            </a:r>
          </a:p>
          <a:p>
            <a:pPr lvl="0"/>
            <a:r>
              <a:rPr lang="en-US"/>
              <a:t>                                    solid” </a:t>
            </a:r>
          </a:p>
          <a:p>
            <a:pPr lvl="0"/>
            <a:r>
              <a:rPr lang="en-US"/>
              <a:t>                                   “red”)))</a:t>
            </a:r>
          </a:p>
          <a:p>
            <a:pPr lvl="0"/>
            <a:endParaRPr lang="en-US"/>
          </a:p>
          <a:p>
            <a:pPr lvl="0"/>
            <a:r>
              <a:rPr lang="en-US"/>
              <a:t>What should it do?</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0" y="0"/>
              <a:ext cx="0" cy="0"/>
            </p14:xfrm>
          </p:contentPart>
        </mc:Choice>
        <mc:Fallback xmlns="">
          <p:pic>
            <p:nvPicPr>
              <p:cNvPr id="7" name="Ink 6"/>
              <p:cNvPicPr/>
              <p:nvPr/>
            </p:nvPicPr>
            <p:blipFill/>
            <p:spPr/>
          </p:pic>
        </mc:Fallback>
      </mc:AlternateContent>
    </p:spTree>
    <p:extLst>
      <p:ext uri="{BB962C8B-B14F-4D97-AF65-F5344CB8AC3E}">
        <p14:creationId xmlns:p14="http://schemas.microsoft.com/office/powerpoint/2010/main" val="10466528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normAutofit/>
          </a:bodyPr>
          <a:lstStyle/>
          <a:p>
            <a:r>
              <a:rPr lang="en"/>
              <a:t>Draw a picture of the output.</a:t>
            </a:r>
            <a:endParaRPr lang="en" dirty="0"/>
          </a:p>
        </p:txBody>
      </p:sp>
      <p:sp>
        <p:nvSpPr>
          <p:cNvPr id="52" name="Shape 52"/>
          <p:cNvSpPr txBox="1">
            <a:spLocks noGrp="1"/>
          </p:cNvSpPr>
          <p:nvPr>
            <p:ph idx="1"/>
          </p:nvPr>
        </p:nvSpPr>
        <p:spPr>
          <a:xfrm>
            <a:off x="628650" y="1825625"/>
            <a:ext cx="8515350" cy="4351338"/>
          </a:xfrm>
        </p:spPr>
        <p:txBody>
          <a:bodyPr/>
          <a:lstStyle/>
          <a:p>
            <a:pPr marL="0" indent="0">
              <a:buNone/>
            </a:pPr>
            <a:r>
              <a:rPr lang="en-US">
                <a:sym typeface="Courier New"/>
              </a:rPr>
              <a:t>; place-image : </a:t>
            </a:r>
            <a:r>
              <a:rPr lang="en-US">
                <a:solidFill>
                  <a:srgbClr val="92D050"/>
                </a:solidFill>
                <a:sym typeface="Courier New"/>
              </a:rPr>
              <a:t>Image</a:t>
            </a:r>
            <a:r>
              <a:rPr lang="en-US">
                <a:sym typeface="Courier New"/>
              </a:rPr>
              <a:t> </a:t>
            </a:r>
            <a:r>
              <a:rPr lang="en-US">
                <a:solidFill>
                  <a:srgbClr val="FF0000"/>
                </a:solidFill>
                <a:sym typeface="Courier New"/>
              </a:rPr>
              <a:t>Number</a:t>
            </a:r>
            <a:r>
              <a:rPr lang="en-US">
                <a:sym typeface="Courier New"/>
              </a:rPr>
              <a:t> </a:t>
            </a:r>
            <a:r>
              <a:rPr lang="en-US">
                <a:solidFill>
                  <a:srgbClr val="00B0F0"/>
                </a:solidFill>
                <a:sym typeface="Courier New"/>
              </a:rPr>
              <a:t>Number</a:t>
            </a:r>
            <a:r>
              <a:rPr lang="en-US">
                <a:sym typeface="Courier New"/>
              </a:rPr>
              <a:t> </a:t>
            </a:r>
            <a:r>
              <a:rPr lang="en-US">
                <a:solidFill>
                  <a:srgbClr val="FFC000"/>
                </a:solidFill>
                <a:sym typeface="Courier New"/>
              </a:rPr>
              <a:t>Image</a:t>
            </a:r>
            <a:r>
              <a:rPr lang="en-US">
                <a:sym typeface="Courier New"/>
              </a:rPr>
              <a:t> -&gt; Image</a:t>
            </a:r>
          </a:p>
          <a:p>
            <a:pPr marL="0" indent="0">
              <a:buNone/>
            </a:pPr>
            <a:endParaRPr lang="en-US">
              <a:sym typeface="Courier New"/>
            </a:endParaRPr>
          </a:p>
          <a:p>
            <a:pPr marL="0" indent="0">
              <a:buNone/>
            </a:pPr>
            <a:r>
              <a:rPr lang="en-US">
                <a:sym typeface="Courier New"/>
              </a:rPr>
              <a:t>(place-image</a:t>
            </a:r>
          </a:p>
          <a:p>
            <a:pPr marL="0" indent="0">
              <a:buNone/>
            </a:pPr>
            <a:r>
              <a:rPr lang="en-US">
                <a:sym typeface="Courier New"/>
              </a:rPr>
              <a:t> </a:t>
            </a:r>
            <a:r>
              <a:rPr lang="en-US">
                <a:solidFill>
                  <a:srgbClr val="92D050"/>
                </a:solidFill>
                <a:sym typeface="Courier New"/>
              </a:rPr>
              <a:t>(circle (/ (* 50 2) 2) "solid" "red")</a:t>
            </a:r>
          </a:p>
          <a:p>
            <a:pPr marL="0" indent="0">
              <a:buNone/>
            </a:pPr>
            <a:r>
              <a:rPr lang="en-US">
                <a:sym typeface="Courier New"/>
              </a:rPr>
              <a:t> </a:t>
            </a:r>
            <a:r>
              <a:rPr lang="en-US">
                <a:solidFill>
                  <a:srgbClr val="FF0000"/>
                </a:solidFill>
                <a:sym typeface="Courier New"/>
              </a:rPr>
              <a:t>(/ (* 50 2) 2) </a:t>
            </a:r>
            <a:r>
              <a:rPr lang="en-US">
                <a:solidFill>
                  <a:srgbClr val="00B0F0"/>
                </a:solidFill>
                <a:sym typeface="Courier New"/>
              </a:rPr>
              <a:t>(/ (* 50 6) 2)</a:t>
            </a:r>
          </a:p>
          <a:p>
            <a:pPr marL="0" indent="0">
              <a:buNone/>
            </a:pPr>
            <a:r>
              <a:rPr lang="en-US">
                <a:sym typeface="Courier New"/>
              </a:rPr>
              <a:t> </a:t>
            </a:r>
            <a:r>
              <a:rPr lang="en-US">
                <a:solidFill>
                  <a:srgbClr val="FFC000"/>
                </a:solidFill>
                <a:sym typeface="Courier New"/>
              </a:rPr>
              <a:t>(rectangle (* 50 5) (* 50 3) "outline" "black")</a:t>
            </a:r>
            <a:r>
              <a:rPr lang="en-US">
                <a:sym typeface="Courier New"/>
              </a:rPr>
              <a:t>)</a:t>
            </a:r>
          </a:p>
          <a:p>
            <a:endParaRPr lang="en-US" dirty="0">
              <a:sym typeface="Courier New"/>
            </a:endParaRPr>
          </a:p>
        </p:txBody>
      </p:sp>
    </p:spTree>
    <p:extLst>
      <p:ext uri="{BB962C8B-B14F-4D97-AF65-F5344CB8AC3E}">
        <p14:creationId xmlns:p14="http://schemas.microsoft.com/office/powerpoint/2010/main" val="844619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a:t>
            </a:r>
          </a:p>
        </p:txBody>
      </p:sp>
      <p:sp>
        <p:nvSpPr>
          <p:cNvPr id="69" name="Shape 69"/>
          <p:cNvSpPr txBox="1">
            <a:spLocks noGrp="1"/>
          </p:cNvSpPr>
          <p:nvPr>
            <p:ph type="body" idx="1"/>
          </p:nvPr>
        </p:nvSpPr>
        <p:spPr>
          <a:xfrm>
            <a:off x="311701" y="2009725"/>
            <a:ext cx="5951699" cy="3416400"/>
          </a:xfrm>
          <a:prstGeom prst="rect">
            <a:avLst/>
          </a:prstGeom>
        </p:spPr>
        <p:txBody>
          <a:bodyPr vert="horz" lIns="91425" tIns="91425" rIns="91425" bIns="91425" rtlCol="0" anchor="t" anchorCtr="0">
            <a:noAutofit/>
          </a:bodyPr>
          <a:lstStyle/>
          <a:p>
            <a:pPr>
              <a:buNone/>
            </a:pPr>
            <a:r>
              <a:rPr lang="en" sz="2400"/>
              <a:t>Students will be able to...</a:t>
            </a:r>
          </a:p>
          <a:p>
            <a:pPr marL="457200" indent="-381000">
              <a:buSzPct val="100000"/>
            </a:pPr>
            <a:r>
              <a:rPr lang="en" sz="2400"/>
              <a:t>Translate basic expressions between Racket and Pyret.</a:t>
            </a:r>
          </a:p>
          <a:p>
            <a:pPr marL="457200" indent="-381000">
              <a:buSzPct val="100000"/>
            </a:pPr>
            <a:r>
              <a:rPr lang="en" sz="2400"/>
              <a:t>Follow design steps to write simple functions.</a:t>
            </a:r>
          </a:p>
        </p:txBody>
      </p:sp>
    </p:spTree>
    <p:extLst>
      <p:ext uri="{BB962C8B-B14F-4D97-AF65-F5344CB8AC3E}">
        <p14:creationId xmlns:p14="http://schemas.microsoft.com/office/powerpoint/2010/main" val="38230891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440592"/>
            <a:ext cx="7772400" cy="1159856"/>
          </a:xfrm>
          <a:prstGeom prst="rect">
            <a:avLst/>
          </a:prstGeom>
        </p:spPr>
        <p:txBody>
          <a:bodyPr vert="horz" lIns="91425" tIns="91425" rIns="91425" bIns="91425" rtlCol="0" anchor="b" anchorCtr="0">
            <a:noAutofit/>
          </a:bodyPr>
          <a:lstStyle/>
          <a:p>
            <a:pPr>
              <a:spcBef>
                <a:spcPts val="0"/>
              </a:spcBef>
            </a:pPr>
            <a:r>
              <a:rPr lang="en"/>
              <a:t>Lesson 02.00</a:t>
            </a:r>
          </a:p>
        </p:txBody>
      </p:sp>
      <p:sp>
        <p:nvSpPr>
          <p:cNvPr id="35" name="Shape 35"/>
          <p:cNvSpPr txBox="1">
            <a:spLocks noGrp="1"/>
          </p:cNvSpPr>
          <p:nvPr>
            <p:ph type="subTitle" idx="1"/>
          </p:nvPr>
        </p:nvSpPr>
        <p:spPr>
          <a:xfrm>
            <a:off x="685800" y="3697304"/>
            <a:ext cx="7772400" cy="784737"/>
          </a:xfrm>
          <a:prstGeom prst="rect">
            <a:avLst/>
          </a:prstGeom>
        </p:spPr>
        <p:txBody>
          <a:bodyPr vert="horz" lIns="91425" tIns="91425" rIns="91425" bIns="91425" rtlCol="0" anchor="t" anchorCtr="0">
            <a:noAutofit/>
          </a:bodyPr>
          <a:lstStyle/>
          <a:p>
            <a:pPr>
              <a:spcBef>
                <a:spcPts val="0"/>
              </a:spcBef>
            </a:pPr>
            <a:r>
              <a:rPr lang="en"/>
              <a:t>Problem Solving with Pair Programming</a:t>
            </a:r>
          </a:p>
        </p:txBody>
      </p:sp>
    </p:spTree>
    <p:extLst>
      <p:ext uri="{BB962C8B-B14F-4D97-AF65-F5344CB8AC3E}">
        <p14:creationId xmlns:p14="http://schemas.microsoft.com/office/powerpoint/2010/main" val="23965883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0</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Bind the constant </a:t>
            </a:r>
            <a:r>
              <a:rPr lang="en">
                <a:latin typeface="Courier New"/>
                <a:ea typeface="Courier New"/>
                <a:cs typeface="Courier New"/>
                <a:sym typeface="Courier New"/>
              </a:rPr>
              <a:t>5</a:t>
            </a:r>
            <a:r>
              <a:rPr lang="en"/>
              <a:t> to the variable </a:t>
            </a:r>
            <a:r>
              <a:rPr lang="en">
                <a:latin typeface="Courier New"/>
                <a:ea typeface="Courier New"/>
                <a:cs typeface="Courier New"/>
                <a:sym typeface="Courier New"/>
              </a:rPr>
              <a:t>A-NUMBER</a:t>
            </a:r>
          </a:p>
          <a:p>
            <a:pPr>
              <a:buNone/>
            </a:pPr>
            <a:endParaRPr>
              <a:latin typeface="Courier New"/>
              <a:ea typeface="Courier New"/>
              <a:cs typeface="Courier New"/>
              <a:sym typeface="Courier New"/>
            </a:endParaRPr>
          </a:p>
          <a:p>
            <a:pPr>
              <a:buNone/>
            </a:pPr>
            <a:r>
              <a:rPr lang="en"/>
              <a:t>Show that </a:t>
            </a:r>
            <a:r>
              <a:rPr lang="en">
                <a:latin typeface="Courier New"/>
                <a:ea typeface="Courier New"/>
                <a:cs typeface="Courier New"/>
                <a:sym typeface="Courier New"/>
              </a:rPr>
              <a:t>A-NUMBER</a:t>
            </a:r>
            <a:r>
              <a:rPr lang="en"/>
              <a:t> is indeed </a:t>
            </a:r>
            <a:r>
              <a:rPr lang="en">
                <a:latin typeface="Courier New"/>
                <a:ea typeface="Courier New"/>
                <a:cs typeface="Courier New"/>
                <a:sym typeface="Courier New"/>
              </a:rPr>
              <a:t>5</a:t>
            </a:r>
            <a:r>
              <a:rPr lang="en"/>
              <a:t> by evaluating </a:t>
            </a:r>
            <a:r>
              <a:rPr lang="en">
                <a:latin typeface="Courier New"/>
                <a:ea typeface="Courier New"/>
                <a:cs typeface="Courier New"/>
                <a:sym typeface="Courier New"/>
              </a:rPr>
              <a:t>A-NUMBER</a:t>
            </a:r>
            <a:r>
              <a:rPr lang="en"/>
              <a:t> in the REPL</a:t>
            </a:r>
          </a:p>
        </p:txBody>
      </p:sp>
    </p:spTree>
    <p:extLst>
      <p:ext uri="{BB962C8B-B14F-4D97-AF65-F5344CB8AC3E}">
        <p14:creationId xmlns:p14="http://schemas.microsoft.com/office/powerpoint/2010/main" val="26244216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291828"/>
            <a:ext cx="8229600" cy="857400"/>
          </a:xfrm>
          <a:prstGeom prst="rect">
            <a:avLst/>
          </a:prstGeom>
        </p:spPr>
        <p:txBody>
          <a:bodyPr vert="horz" lIns="91425" tIns="91425" rIns="91425" bIns="91425" rtlCol="0" anchor="b" anchorCtr="0">
            <a:noAutofit/>
          </a:bodyPr>
          <a:lstStyle/>
          <a:p>
            <a:r>
              <a:rPr lang="en"/>
              <a:t>connect each argument to the diagram</a:t>
            </a:r>
          </a:p>
        </p:txBody>
      </p:sp>
      <p:pic>
        <p:nvPicPr>
          <p:cNvPr id="47" name="Shape 47"/>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8" name="Shape 48"/>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424523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
        <p:nvSpPr>
          <p:cNvPr id="54" name="Shape 54"/>
          <p:cNvSpPr txBox="1">
            <a:spLocks noGrp="1"/>
          </p:cNvSpPr>
          <p:nvPr>
            <p:ph type="subTitle" idx="1"/>
          </p:nvPr>
        </p:nvSpPr>
        <p:spPr>
          <a:xfrm>
            <a:off x="685800" y="3697297"/>
            <a:ext cx="7772400" cy="1562399"/>
          </a:xfrm>
          <a:prstGeom prst="rect">
            <a:avLst/>
          </a:prstGeom>
        </p:spPr>
        <p:txBody>
          <a:bodyPr vert="horz" lIns="91425" tIns="91425" rIns="91425" bIns="91425" rtlCol="0" anchor="t" anchorCtr="0">
            <a:noAutofit/>
          </a:bodyPr>
          <a:lstStyle/>
          <a:p>
            <a:pPr algn="l">
              <a:spcBef>
                <a:spcPts val="0"/>
              </a:spcBef>
            </a:pPr>
            <a:r>
              <a:rPr lang="en"/>
              <a:t>This is the cue to switch partners, but you shouldn’t have to move anything except the keyboard.</a:t>
            </a:r>
          </a:p>
        </p:txBody>
      </p:sp>
    </p:spTree>
    <p:extLst>
      <p:ext uri="{BB962C8B-B14F-4D97-AF65-F5344CB8AC3E}">
        <p14:creationId xmlns:p14="http://schemas.microsoft.com/office/powerpoint/2010/main" val="16316655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an expression to display the following image.</a:t>
            </a:r>
          </a:p>
          <a:p>
            <a:pPr>
              <a:buNone/>
            </a:pPr>
            <a:endParaRPr/>
          </a:p>
          <a:p>
            <a:pPr>
              <a:buNone/>
            </a:pPr>
            <a:endParaRPr/>
          </a:p>
          <a:p>
            <a:pPr>
              <a:buNone/>
            </a:pPr>
            <a:endParaRPr/>
          </a:p>
          <a:p>
            <a:pPr>
              <a:buNone/>
            </a:pPr>
            <a:r>
              <a:rPr lang="en"/>
              <a:t>Bind the expression to a constant and evaluate it in the REPL</a:t>
            </a:r>
          </a:p>
        </p:txBody>
      </p:sp>
      <p:sp>
        <p:nvSpPr>
          <p:cNvPr id="60" name="Shape 6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1</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23871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
              <a:t>Review the Rules for Brainstorming	</a:t>
            </a:r>
          </a:p>
        </p:txBody>
      </p:sp>
      <p:sp>
        <p:nvSpPr>
          <p:cNvPr id="143" name="Shape 143"/>
          <p:cNvSpPr txBox="1">
            <a:spLocks noGrp="1"/>
          </p:cNvSpPr>
          <p:nvPr>
            <p:ph idx="1"/>
          </p:nvPr>
        </p:nvSpPr>
        <p:spPr/>
        <p:txBody>
          <a:bodyPr>
            <a:normAutofit fontScale="70000" lnSpcReduction="20000"/>
          </a:bodyPr>
          <a:lstStyle/>
          <a:p>
            <a:r>
              <a:rPr lang="en-US"/>
              <a:t>1. Defer Judgment. Don’t block someone else’s idea if you don’t like it…put it on the whiteboard and maybe you’ll be able to build on it later.</a:t>
            </a:r>
          </a:p>
          <a:p>
            <a:r>
              <a:rPr lang="en-US"/>
              <a:t>2. Go for quantity. Getting to 100 ideas is better than 10, no matter what you initially think about the “quality”. Try setting a goal for the number of ideas you’ll get to in a certain amount of time to provide some stoke.</a:t>
            </a:r>
          </a:p>
          <a:p>
            <a:r>
              <a:rPr lang="en-US"/>
              <a:t>3. One conversation at a time. When different conversations are going on within a team, no one can focus.</a:t>
            </a:r>
          </a:p>
          <a:p>
            <a:r>
              <a:rPr lang="en-US"/>
              <a:t>4. Be visual. Sketch your ideas out for your teammate. It will communicate them more clearly than words alone, plus you might inspire some crazy new ideas.</a:t>
            </a:r>
          </a:p>
          <a:p>
            <a:r>
              <a:rPr lang="en-US"/>
              <a:t>5. Headline your idea. Make it quick and sharp, then move on to the next one.</a:t>
            </a:r>
          </a:p>
          <a:p>
            <a:r>
              <a:rPr lang="en-US"/>
              <a:t>6. Build on the Ideas of others. This leverages the perspectives of diverse teams and can be especially useful when you feel like you’re stuck.</a:t>
            </a:r>
          </a:p>
          <a:p>
            <a:r>
              <a:rPr lang="en-US"/>
              <a:t>7. Stay on topic. Your idea for an edible cell phone is awesome, but not during a brainstorm on making opera more exciting for children.</a:t>
            </a:r>
          </a:p>
          <a:p>
            <a:r>
              <a:rPr lang="en-US"/>
              <a:t>8. Encourage wild ideas. The crazier the better…you never know where your team might be able to take it. (See #1 and #6).</a:t>
            </a:r>
          </a:p>
          <a:p>
            <a:endParaRPr lang="en-US"/>
          </a:p>
        </p:txBody>
      </p:sp>
    </p:spTree>
    <p:extLst>
      <p:ext uri="{BB962C8B-B14F-4D97-AF65-F5344CB8AC3E}">
        <p14:creationId xmlns:p14="http://schemas.microsoft.com/office/powerpoint/2010/main" val="1526711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252588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Guidelines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not copy and paste any code!</a:t>
            </a:r>
          </a:p>
          <a:p>
            <a:pPr>
              <a:buNone/>
            </a:pPr>
            <a:r>
              <a:rPr lang="en"/>
              <a:t>If you do, you’re not thinking abstractly.</a:t>
            </a:r>
          </a:p>
          <a:p>
            <a:pPr>
              <a:buNone/>
            </a:pPr>
            <a:endParaRPr/>
          </a:p>
          <a:p>
            <a:pPr>
              <a:buNone/>
            </a:pPr>
            <a:r>
              <a:rPr lang="en"/>
              <a:t>Use </a:t>
            </a:r>
            <a:r>
              <a:rPr lang="en" u="sng">
                <a:solidFill>
                  <a:schemeClr val="hlink"/>
                </a:solidFill>
                <a:hlinkClick r:id="rId3"/>
              </a:rPr>
              <a:t>pyret.org/docs</a:t>
            </a:r>
          </a:p>
          <a:p>
            <a:pPr>
              <a:buNone/>
            </a:pPr>
            <a:r>
              <a:rPr lang="en"/>
              <a:t>and </a:t>
            </a:r>
            <a:r>
              <a:rPr lang="en" u="sng">
                <a:solidFill>
                  <a:schemeClr val="hlink"/>
                </a:solidFill>
                <a:hlinkClick r:id="rId4"/>
              </a:rPr>
              <a:t>docs.racket-lang.org</a:t>
            </a:r>
            <a:r>
              <a:rPr lang="en"/>
              <a:t> to learn more about the image functions you are using</a:t>
            </a:r>
          </a:p>
        </p:txBody>
      </p:sp>
    </p:spTree>
    <p:extLst>
      <p:ext uri="{BB962C8B-B14F-4D97-AF65-F5344CB8AC3E}">
        <p14:creationId xmlns:p14="http://schemas.microsoft.com/office/powerpoint/2010/main" val="34518001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0</a:t>
            </a:r>
          </a:p>
        </p:txBody>
      </p:sp>
      <p:sp>
        <p:nvSpPr>
          <p:cNvPr id="79" name="Shape 79"/>
          <p:cNvSpPr/>
          <p:nvPr/>
        </p:nvSpPr>
        <p:spPr>
          <a:xfrm>
            <a:off x="1785625" y="2384576"/>
            <a:ext cx="5019900" cy="2897399"/>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5480401" y="3979275"/>
            <a:ext cx="1336499" cy="12915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639627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2440162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139428"/>
            <a:ext cx="8229600" cy="857400"/>
          </a:xfrm>
          <a:prstGeom prst="rect">
            <a:avLst/>
          </a:prstGeom>
        </p:spPr>
        <p:txBody>
          <a:bodyPr vert="horz" lIns="91425" tIns="91425" rIns="91425" bIns="91425" rtlCol="0" anchor="b" anchorCtr="0">
            <a:noAutofit/>
          </a:bodyPr>
          <a:lstStyle/>
          <a:p>
            <a:pPr>
              <a:spcBef>
                <a:spcPts val="0"/>
              </a:spcBef>
            </a:pPr>
            <a:r>
              <a:rPr lang="en"/>
              <a:t># image 1</a:t>
            </a:r>
          </a:p>
        </p:txBody>
      </p:sp>
      <p:sp>
        <p:nvSpPr>
          <p:cNvPr id="91" name="Shape 91"/>
          <p:cNvSpPr/>
          <p:nvPr/>
        </p:nvSpPr>
        <p:spPr>
          <a:xfrm>
            <a:off x="1785625" y="2384576"/>
            <a:ext cx="5019900" cy="289739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2" name="Shape 92"/>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1102921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555471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2</a:t>
            </a:r>
          </a:p>
        </p:txBody>
      </p:sp>
      <p:sp>
        <p:nvSpPr>
          <p:cNvPr id="103" name="Shape 103"/>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04" name="Shape 104"/>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05" name="Shape 105"/>
          <p:cNvSpPr/>
          <p:nvPr/>
        </p:nvSpPr>
        <p:spPr>
          <a:xfrm>
            <a:off x="1808076" y="2395800"/>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625337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576746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3</a:t>
            </a:r>
          </a:p>
        </p:txBody>
      </p:sp>
      <p:sp>
        <p:nvSpPr>
          <p:cNvPr id="116" name="Shape 116"/>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17" name="Shape 117"/>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18" name="Shape 118"/>
          <p:cNvSpPr/>
          <p:nvPr/>
        </p:nvSpPr>
        <p:spPr>
          <a:xfrm>
            <a:off x="1785626" y="4248675"/>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7073226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606035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iteration, n.</a:t>
            </a:r>
          </a:p>
        </p:txBody>
      </p:sp>
      <p:sp>
        <p:nvSpPr>
          <p:cNvPr id="131" name="Shape 131"/>
          <p:cNvSpPr txBox="1">
            <a:spLocks noGrp="1"/>
          </p:cNvSpPr>
          <p:nvPr>
            <p:ph idx="1"/>
          </p:nvPr>
        </p:nvSpPr>
        <p:spPr/>
        <p:txBody>
          <a:bodyPr/>
          <a:lstStyle/>
          <a:p>
            <a:r>
              <a:rPr lang="en"/>
              <a:t>1. the act of repeating; a repetition.</a:t>
            </a:r>
          </a:p>
          <a:p>
            <a:r>
              <a:rPr lang="en"/>
              <a:t>2. a problem-solving or computational method in which a succession of approximations, each building on the one preceding, is used to solve the problem</a:t>
            </a:r>
          </a:p>
        </p:txBody>
      </p:sp>
    </p:spTree>
    <p:extLst>
      <p:ext uri="{BB962C8B-B14F-4D97-AF65-F5344CB8AC3E}">
        <p14:creationId xmlns:p14="http://schemas.microsoft.com/office/powerpoint/2010/main" val="4256758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4</a:t>
            </a:r>
          </a:p>
        </p:txBody>
      </p:sp>
      <p:sp>
        <p:nvSpPr>
          <p:cNvPr id="129" name="Shape 129"/>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4444418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24325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5</a:t>
            </a:r>
          </a:p>
        </p:txBody>
      </p:sp>
      <p:sp>
        <p:nvSpPr>
          <p:cNvPr id="140" name="Shape 140"/>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41" name="Shape 141"/>
          <p:cNvSpPr/>
          <p:nvPr/>
        </p:nvSpPr>
        <p:spPr>
          <a:xfrm>
            <a:off x="4155226" y="2889951"/>
            <a:ext cx="1336499" cy="1010699"/>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065463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7771272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6</a:t>
            </a:r>
          </a:p>
        </p:txBody>
      </p:sp>
      <p:sp>
        <p:nvSpPr>
          <p:cNvPr id="152" name="Shape 152"/>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53" name="Shape 153"/>
          <p:cNvSpPr/>
          <p:nvPr/>
        </p:nvSpPr>
        <p:spPr>
          <a:xfrm rot="-3662841">
            <a:off x="4155289" y="2878594"/>
            <a:ext cx="1359054" cy="1022008"/>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999281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8875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7</a:t>
            </a:r>
          </a:p>
        </p:txBody>
      </p:sp>
      <p:sp>
        <p:nvSpPr>
          <p:cNvPr id="164" name="Shape 164"/>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65" name="Shape 165"/>
          <p:cNvSpPr/>
          <p:nvPr/>
        </p:nvSpPr>
        <p:spPr>
          <a:xfrm rot="-3663000">
            <a:off x="4520807" y="2201190"/>
            <a:ext cx="319184" cy="2469818"/>
          </a:xfrm>
          <a:prstGeom prst="rect">
            <a:avLst/>
          </a:prstGeom>
          <a:solidFill>
            <a:srgbClr val="FF00FF"/>
          </a:solidFill>
          <a:ln>
            <a:noFill/>
          </a:ln>
        </p:spPr>
        <p:txBody>
          <a:bodyPr lIns="91425" tIns="91425" rIns="91425" bIns="91425" anchor="ctr" anchorCtr="0">
            <a:noAutofit/>
          </a:bodyPr>
          <a:lstStyle/>
          <a:p>
            <a:endParaRPr/>
          </a:p>
        </p:txBody>
      </p:sp>
      <p:sp>
        <p:nvSpPr>
          <p:cNvPr id="166" name="Shape 166"/>
          <p:cNvSpPr/>
          <p:nvPr/>
        </p:nvSpPr>
        <p:spPr>
          <a:xfrm>
            <a:off x="2268526" y="4484651"/>
            <a:ext cx="5424299" cy="347999"/>
          </a:xfrm>
          <a:prstGeom prst="rect">
            <a:avLst/>
          </a:prstGeom>
          <a:solidFill>
            <a:srgbClr val="00FF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5368821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049630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8 </a:t>
            </a:r>
          </a:p>
        </p:txBody>
      </p:sp>
      <p:sp>
        <p:nvSpPr>
          <p:cNvPr id="177" name="Shape 177"/>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4211585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413256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1357325" y="2243875"/>
            <a:ext cx="2502600" cy="2759700"/>
          </a:xfrm>
          <a:prstGeom prst="rect">
            <a:avLst/>
          </a:prstGeom>
          <a:noFill/>
          <a:ln>
            <a:noFill/>
          </a:ln>
        </p:spPr>
        <p:txBody>
          <a:bodyPr lIns="91425" tIns="91425" rIns="91425" bIns="91425" anchor="t" anchorCtr="0">
            <a:noAutofit/>
          </a:bodyPr>
          <a:lstStyle/>
          <a:p>
            <a:r>
              <a:rPr lang="en" sz="2500"/>
              <a:t>Creativity</a:t>
            </a:r>
          </a:p>
          <a:p>
            <a:r>
              <a:rPr lang="en" sz="2500"/>
              <a:t>Abstraction</a:t>
            </a:r>
          </a:p>
          <a:p>
            <a:r>
              <a:rPr lang="en" sz="2500"/>
              <a:t>Algorithms</a:t>
            </a:r>
          </a:p>
          <a:p>
            <a:r>
              <a:rPr lang="en" sz="2500"/>
              <a:t>Data</a:t>
            </a:r>
          </a:p>
          <a:p>
            <a:r>
              <a:rPr lang="en" sz="2500"/>
              <a:t>Programming</a:t>
            </a:r>
          </a:p>
          <a:p>
            <a:r>
              <a:rPr lang="en" sz="2500"/>
              <a:t>Internet</a:t>
            </a:r>
          </a:p>
          <a:p>
            <a:r>
              <a:rPr lang="en" sz="2500"/>
              <a:t>Global Impact</a:t>
            </a:r>
          </a:p>
        </p:txBody>
      </p:sp>
      <p:sp>
        <p:nvSpPr>
          <p:cNvPr id="85" name="Shape 85"/>
          <p:cNvSpPr txBox="1"/>
          <p:nvPr/>
        </p:nvSpPr>
        <p:spPr>
          <a:xfrm>
            <a:off x="623150" y="1519976"/>
            <a:ext cx="4668600" cy="662699"/>
          </a:xfrm>
          <a:prstGeom prst="rect">
            <a:avLst/>
          </a:prstGeom>
          <a:noFill/>
          <a:ln>
            <a:noFill/>
          </a:ln>
        </p:spPr>
        <p:txBody>
          <a:bodyPr lIns="91425" tIns="91425" rIns="91425" bIns="91425" anchor="t" anchorCtr="0">
            <a:noAutofit/>
          </a:bodyPr>
          <a:lstStyle/>
          <a:p>
            <a:r>
              <a:rPr lang="en" sz="2500"/>
              <a:t>The Big Ideas of CS Principles</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9102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9 </a:t>
            </a:r>
          </a:p>
        </p:txBody>
      </p:sp>
      <p:sp>
        <p:nvSpPr>
          <p:cNvPr id="188" name="Shape 188"/>
          <p:cNvSpPr/>
          <p:nvPr/>
        </p:nvSpPr>
        <p:spPr>
          <a:xfrm>
            <a:off x="3408450" y="2350875"/>
            <a:ext cx="1920300" cy="18192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endParaRPr/>
          </a:p>
        </p:txBody>
      </p:sp>
      <p:sp>
        <p:nvSpPr>
          <p:cNvPr id="189" name="Shape 189"/>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1233507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0728572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21650" y="2009725"/>
            <a:ext cx="9144000" cy="3416400"/>
          </a:xfrm>
          <a:prstGeom prst="rect">
            <a:avLst/>
          </a:prstGeom>
        </p:spPr>
        <p:txBody>
          <a:bodyPr vert="horz" lIns="91425" tIns="91425" rIns="91425" bIns="91425" rtlCol="0" anchor="t" anchorCtr="0">
            <a:noAutofit/>
          </a:bodyPr>
          <a:lstStyle/>
          <a:p>
            <a:pPr>
              <a:lnSpc>
                <a:spcPct val="100000"/>
              </a:lnSpc>
              <a:buClr>
                <a:schemeClr val="dk1"/>
              </a:buClr>
              <a:buSzPct val="39285"/>
              <a:buNone/>
            </a:pPr>
            <a:r>
              <a:rPr lang="en" sz="2800">
                <a:solidFill>
                  <a:schemeClr val="dk1"/>
                </a:solidFill>
                <a:latin typeface="Courier New"/>
                <a:ea typeface="Courier New"/>
                <a:cs typeface="Courier New"/>
                <a:sym typeface="Courier New"/>
              </a:rPr>
              <a:t>(require 2htdp/image)</a:t>
            </a:r>
          </a:p>
          <a:p>
            <a:pPr>
              <a:lnSpc>
                <a:spcPct val="100000"/>
              </a:lnSpc>
              <a:buNone/>
            </a:pPr>
            <a:endParaRPr sz="3000">
              <a:latin typeface="Courier New"/>
              <a:ea typeface="Courier New"/>
              <a:cs typeface="Courier New"/>
              <a:sym typeface="Courier New"/>
            </a:endParaRPr>
          </a:p>
          <a:p>
            <a:pPr>
              <a:lnSpc>
                <a:spcPct val="100000"/>
              </a:lnSpc>
              <a:buNone/>
            </a:pPr>
            <a:r>
              <a:rPr lang="en" sz="3000">
                <a:latin typeface="Courier New"/>
                <a:ea typeface="Courier New"/>
                <a:cs typeface="Courier New"/>
                <a:sym typeface="Courier New"/>
              </a:rPr>
              <a:t>(define RED </a:t>
            </a:r>
          </a:p>
          <a:p>
            <a:pPr>
              <a:lnSpc>
                <a:spcPct val="100000"/>
              </a:lnSpc>
              <a:buNone/>
            </a:pPr>
            <a:r>
              <a:rPr lang="en" sz="3000">
                <a:latin typeface="Courier New"/>
                <a:ea typeface="Courier New"/>
                <a:cs typeface="Courier New"/>
                <a:sym typeface="Courier New"/>
              </a:rPr>
              <a:t>        (rectangle 50 50           </a:t>
            </a:r>
          </a:p>
          <a:p>
            <a:pPr>
              <a:lnSpc>
                <a:spcPct val="100000"/>
              </a:lnSpc>
              <a:buNone/>
            </a:pPr>
            <a:r>
              <a:rPr lang="en" sz="3000">
                <a:latin typeface="Courier New"/>
                <a:ea typeface="Courier New"/>
                <a:cs typeface="Courier New"/>
                <a:sym typeface="Courier New"/>
              </a:rPr>
              <a:t>                   “solid” “blue”))</a:t>
            </a:r>
          </a:p>
          <a:p>
            <a:pPr>
              <a:lnSpc>
                <a:spcPct val="100000"/>
              </a:lnSpc>
              <a:buNone/>
            </a:pPr>
            <a:r>
              <a:rPr lang="en" sz="3000">
                <a:latin typeface="Courier New"/>
                <a:ea typeface="Courier New"/>
                <a:cs typeface="Courier New"/>
                <a:sym typeface="Courier New"/>
              </a:rPr>
              <a:t>(define BLUE </a:t>
            </a:r>
          </a:p>
          <a:p>
            <a:pPr>
              <a:lnSpc>
                <a:spcPct val="100000"/>
              </a:lnSpc>
              <a:buNone/>
            </a:pPr>
            <a:r>
              <a:rPr lang="en" sz="3000">
                <a:latin typeface="Courier New"/>
                <a:ea typeface="Courier New"/>
                <a:cs typeface="Courier New"/>
                <a:sym typeface="Courier New"/>
              </a:rPr>
              <a:t>        (rectangle 75 75</a:t>
            </a:r>
          </a:p>
          <a:p>
            <a:pPr>
              <a:lnSpc>
                <a:spcPct val="100000"/>
              </a:lnSpc>
              <a:buNone/>
            </a:pPr>
            <a:r>
              <a:rPr lang="en" sz="3000">
                <a:latin typeface="Courier New"/>
                <a:ea typeface="Courier New"/>
                <a:cs typeface="Courier New"/>
                <a:sym typeface="Courier New"/>
              </a:rPr>
              <a:t>                   “solid” “red”))</a:t>
            </a:r>
          </a:p>
        </p:txBody>
      </p:sp>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;Constants</a:t>
            </a:r>
          </a:p>
        </p:txBody>
      </p:sp>
    </p:spTree>
    <p:extLst>
      <p:ext uri="{BB962C8B-B14F-4D97-AF65-F5344CB8AC3E}">
        <p14:creationId xmlns:p14="http://schemas.microsoft.com/office/powerpoint/2010/main" val="261667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0" name="Shape 80"/>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1" name="Shape 8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696355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7" name="Shape 87"/>
          <p:cNvSpPr txBox="1">
            <a:spLocks noGrp="1"/>
          </p:cNvSpPr>
          <p:nvPr>
            <p:ph type="title"/>
          </p:nvPr>
        </p:nvSpPr>
        <p:spPr>
          <a:xfrm>
            <a:off x="3789700" y="931726"/>
            <a:ext cx="5530800" cy="13877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8" name="Shape 8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89" name="Shape 89" descr="overlay1.png"/>
          <p:cNvPicPr preferRelativeResize="0"/>
          <p:nvPr/>
        </p:nvPicPr>
        <p:blipFill>
          <a:blip r:embed="rId3">
            <a:alphaModFix/>
          </a:blip>
          <a:stretch>
            <a:fillRect/>
          </a:stretch>
        </p:blipFill>
        <p:spPr>
          <a:xfrm>
            <a:off x="4075251" y="2952976"/>
            <a:ext cx="1575225" cy="1575225"/>
          </a:xfrm>
          <a:prstGeom prst="rect">
            <a:avLst/>
          </a:prstGeom>
          <a:noFill/>
          <a:ln>
            <a:noFill/>
          </a:ln>
        </p:spPr>
      </p:pic>
    </p:spTree>
    <p:extLst>
      <p:ext uri="{BB962C8B-B14F-4D97-AF65-F5344CB8AC3E}">
        <p14:creationId xmlns:p14="http://schemas.microsoft.com/office/powerpoint/2010/main" val="14275465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95" name="Shape 9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96" name="Shape 9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7750874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02" name="Shape 10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03" name="Shape 10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04" name="Shape 104" descr="overlay2.png"/>
          <p:cNvPicPr preferRelativeResize="0"/>
          <p:nvPr/>
        </p:nvPicPr>
        <p:blipFill>
          <a:blip r:embed="rId3">
            <a:alphaModFix/>
          </a:blip>
          <a:stretch>
            <a:fillRect/>
          </a:stretch>
        </p:blipFill>
        <p:spPr>
          <a:xfrm>
            <a:off x="4091016" y="3067051"/>
            <a:ext cx="2148525" cy="1616725"/>
          </a:xfrm>
          <a:prstGeom prst="rect">
            <a:avLst/>
          </a:prstGeom>
          <a:noFill/>
          <a:ln>
            <a:noFill/>
          </a:ln>
        </p:spPr>
      </p:pic>
    </p:spTree>
    <p:extLst>
      <p:ext uri="{BB962C8B-B14F-4D97-AF65-F5344CB8AC3E}">
        <p14:creationId xmlns:p14="http://schemas.microsoft.com/office/powerpoint/2010/main" val="1965052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0" name="Shape 11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1" name="Shape 11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779212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7" name="Shape 117"/>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8" name="Shape 11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19" name="Shape 119" descr="overlay3.png"/>
          <p:cNvPicPr preferRelativeResize="0"/>
          <p:nvPr/>
        </p:nvPicPr>
        <p:blipFill>
          <a:blip r:embed="rId3">
            <a:alphaModFix/>
          </a:blip>
          <a:stretch>
            <a:fillRect/>
          </a:stretch>
        </p:blipFill>
        <p:spPr>
          <a:xfrm>
            <a:off x="4210050" y="2948016"/>
            <a:ext cx="1597124" cy="2122475"/>
          </a:xfrm>
          <a:prstGeom prst="rect">
            <a:avLst/>
          </a:prstGeom>
          <a:noFill/>
          <a:ln>
            <a:noFill/>
          </a:ln>
        </p:spPr>
      </p:pic>
    </p:spTree>
    <p:extLst>
      <p:ext uri="{BB962C8B-B14F-4D97-AF65-F5344CB8AC3E}">
        <p14:creationId xmlns:p14="http://schemas.microsoft.com/office/powerpoint/2010/main" val="681942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25" name="Shape 12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26" name="Shape 12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7223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r>
              <a:rPr lang="en"/>
              <a:t>Brainstorming</a:t>
            </a:r>
            <a:endParaRPr lang="en" dirty="0"/>
          </a:p>
        </p:txBody>
      </p:sp>
      <p:sp>
        <p:nvSpPr>
          <p:cNvPr id="64" name="Shape 64"/>
          <p:cNvSpPr txBox="1">
            <a:spLocks noGrp="1"/>
          </p:cNvSpPr>
          <p:nvPr>
            <p:ph idx="1"/>
          </p:nvPr>
        </p:nvSpPr>
        <p:spPr/>
        <p:txBody>
          <a:bodyPr/>
          <a:lstStyle/>
          <a:p>
            <a:r>
              <a:rPr lang="en-US"/>
              <a:t>What sorts of things could people make with computers?</a:t>
            </a:r>
          </a:p>
          <a:p>
            <a:endParaRPr lang="en-US"/>
          </a:p>
          <a:p>
            <a:r>
              <a:rPr lang="en-US"/>
              <a:t>Write as many ideas as you can in 1 minute.</a:t>
            </a:r>
            <a:endParaRPr lang="en-US" dirty="0"/>
          </a:p>
        </p:txBody>
      </p:sp>
    </p:spTree>
    <p:extLst>
      <p:ext uri="{BB962C8B-B14F-4D97-AF65-F5344CB8AC3E}">
        <p14:creationId xmlns:p14="http://schemas.microsoft.com/office/powerpoint/2010/main" val="4876001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32" name="Shape 13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33" name="Shape 13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34" name="Shape 134" descr="overlay4.png"/>
          <p:cNvPicPr preferRelativeResize="0"/>
          <p:nvPr/>
        </p:nvPicPr>
        <p:blipFill>
          <a:blip r:embed="rId3">
            <a:alphaModFix/>
          </a:blip>
          <a:stretch>
            <a:fillRect/>
          </a:stretch>
        </p:blipFill>
        <p:spPr>
          <a:xfrm>
            <a:off x="4091012" y="2948012"/>
            <a:ext cx="1892474" cy="1892474"/>
          </a:xfrm>
          <a:prstGeom prst="rect">
            <a:avLst/>
          </a:prstGeom>
          <a:noFill/>
          <a:ln>
            <a:noFill/>
          </a:ln>
        </p:spPr>
      </p:pic>
    </p:spTree>
    <p:extLst>
      <p:ext uri="{BB962C8B-B14F-4D97-AF65-F5344CB8AC3E}">
        <p14:creationId xmlns:p14="http://schemas.microsoft.com/office/powerpoint/2010/main" val="1688287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0" name="Shape 14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1" name="Shape 14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5891549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7" name="Shape 147"/>
          <p:cNvSpPr txBox="1">
            <a:spLocks noGrp="1"/>
          </p:cNvSpPr>
          <p:nvPr>
            <p:ph type="title"/>
          </p:nvPr>
        </p:nvSpPr>
        <p:spPr>
          <a:xfrm>
            <a:off x="3789700" y="931725"/>
            <a:ext cx="50973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8" name="Shape 14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49" name="Shape 149" descr="overlay5.png"/>
          <p:cNvPicPr preferRelativeResize="0"/>
          <p:nvPr/>
        </p:nvPicPr>
        <p:blipFill>
          <a:blip r:embed="rId3">
            <a:alphaModFix/>
          </a:blip>
          <a:stretch>
            <a:fillRect/>
          </a:stretch>
        </p:blipFill>
        <p:spPr>
          <a:xfrm>
            <a:off x="3971926" y="3067050"/>
            <a:ext cx="2467825" cy="1488524"/>
          </a:xfrm>
          <a:prstGeom prst="rect">
            <a:avLst/>
          </a:prstGeom>
          <a:noFill/>
          <a:ln>
            <a:noFill/>
          </a:ln>
        </p:spPr>
      </p:pic>
    </p:spTree>
    <p:extLst>
      <p:ext uri="{BB962C8B-B14F-4D97-AF65-F5344CB8AC3E}">
        <p14:creationId xmlns:p14="http://schemas.microsoft.com/office/powerpoint/2010/main" val="26013215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55" name="Shape 155"/>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156" name="Shape 15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3322306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2" name="Shape 16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63" name="Shape 16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3409339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9" name="Shape 169"/>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70" name="Shape 170"/>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661268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76" name="Shape 176"/>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77" name="Shape 177"/>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0508791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83" name="Shape 183"/>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84" name="Shape 184"/>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4376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Do Now</a:t>
            </a:r>
          </a:p>
        </p:txBody>
      </p:sp>
      <p:sp>
        <p:nvSpPr>
          <p:cNvPr id="61" name="Shape 61"/>
          <p:cNvSpPr/>
          <p:nvPr/>
        </p:nvSpPr>
        <p:spPr>
          <a:xfrm>
            <a:off x="5060375" y="1974225"/>
            <a:ext cx="3429000" cy="3117300"/>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2" name="Shape 62"/>
          <p:cNvSpPr txBox="1"/>
          <p:nvPr/>
        </p:nvSpPr>
        <p:spPr>
          <a:xfrm>
            <a:off x="103900" y="1906725"/>
            <a:ext cx="5756700" cy="3252300"/>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(require 2htdp/image)</a:t>
            </a:r>
          </a:p>
          <a:p>
            <a:endParaRPr>
              <a:latin typeface="Courier New"/>
              <a:ea typeface="Courier New"/>
              <a:cs typeface="Courier New"/>
              <a:sym typeface="Courier New"/>
            </a:endParaRPr>
          </a:p>
          <a:p>
            <a:r>
              <a:rPr lang="en">
                <a:latin typeface="Courier New"/>
                <a:ea typeface="Courier New"/>
                <a:cs typeface="Courier New"/>
                <a:sym typeface="Courier New"/>
              </a:rPr>
              <a:t>(define FRAME </a:t>
            </a:r>
          </a:p>
          <a:p>
            <a:r>
              <a:rPr lang="en">
                <a:latin typeface="Courier New"/>
                <a:ea typeface="Courier New"/>
                <a:cs typeface="Courier New"/>
                <a:sym typeface="Courier New"/>
              </a:rPr>
              <a:t>        (empty-scene 300 300))</a:t>
            </a:r>
          </a:p>
          <a:p>
            <a:endParaRPr>
              <a:latin typeface="Courier New"/>
              <a:ea typeface="Courier New"/>
              <a:cs typeface="Courier New"/>
              <a:sym typeface="Courier New"/>
            </a:endParaRPr>
          </a:p>
          <a:p>
            <a:r>
              <a:rPr lang="en">
                <a:latin typeface="Courier New"/>
                <a:ea typeface="Courier New"/>
                <a:cs typeface="Courier New"/>
                <a:sym typeface="Courier New"/>
              </a:rPr>
              <a:t>(define BLUE-REC </a:t>
            </a:r>
          </a:p>
          <a:p>
            <a:r>
              <a:rPr lang="en">
                <a:latin typeface="Courier New"/>
                <a:ea typeface="Courier New"/>
                <a:cs typeface="Courier New"/>
                <a:sym typeface="Courier New"/>
              </a:rPr>
              <a:t>        (rectangle 200 100 “solid” “blue”))</a:t>
            </a:r>
          </a:p>
          <a:p>
            <a:endParaRPr>
              <a:latin typeface="Courier New"/>
              <a:ea typeface="Courier New"/>
              <a:cs typeface="Courier New"/>
              <a:sym typeface="Courier New"/>
            </a:endParaRPr>
          </a:p>
          <a:p>
            <a:r>
              <a:rPr lang="en" b="1">
                <a:latin typeface="Courier New"/>
                <a:ea typeface="Courier New"/>
                <a:cs typeface="Courier New"/>
                <a:sym typeface="Courier New"/>
              </a:rPr>
              <a:t>(place-image BLUE-REC</a:t>
            </a:r>
          </a:p>
          <a:p>
            <a:endParaRPr b="1">
              <a:latin typeface="Courier New"/>
              <a:ea typeface="Courier New"/>
              <a:cs typeface="Courier New"/>
              <a:sym typeface="Courier New"/>
            </a:endParaRPr>
          </a:p>
          <a:p>
            <a:endParaRPr b="1">
              <a:latin typeface="Courier New"/>
              <a:ea typeface="Courier New"/>
              <a:cs typeface="Courier New"/>
              <a:sym typeface="Courier New"/>
            </a:endParaRPr>
          </a:p>
          <a:p>
            <a:r>
              <a:rPr lang="en" b="1">
                <a:latin typeface="Courier New"/>
                <a:ea typeface="Courier New"/>
                <a:cs typeface="Courier New"/>
                <a:sym typeface="Courier New"/>
              </a:rPr>
              <a:t>            FRAME)</a:t>
            </a:r>
          </a:p>
        </p:txBody>
      </p:sp>
      <p:sp>
        <p:nvSpPr>
          <p:cNvPr id="63" name="Shape 63"/>
          <p:cNvSpPr/>
          <p:nvPr/>
        </p:nvSpPr>
        <p:spPr>
          <a:xfrm>
            <a:off x="5077686" y="4047259"/>
            <a:ext cx="2348400" cy="1028700"/>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4" name="Shape 64"/>
          <p:cNvCxnSpPr/>
          <p:nvPr/>
        </p:nvCxnSpPr>
        <p:spPr>
          <a:xfrm>
            <a:off x="1485901" y="4182350"/>
            <a:ext cx="685799" cy="0"/>
          </a:xfrm>
          <a:prstGeom prst="straightConnector1">
            <a:avLst/>
          </a:prstGeom>
          <a:noFill/>
          <a:ln w="9525" cap="flat" cmpd="sng">
            <a:solidFill>
              <a:schemeClr val="dk2"/>
            </a:solidFill>
            <a:prstDash val="solid"/>
            <a:round/>
            <a:headEnd type="none" w="lg" len="lg"/>
            <a:tailEnd type="none" w="lg" len="lg"/>
          </a:ln>
        </p:spPr>
      </p:cxnSp>
      <p:cxnSp>
        <p:nvCxnSpPr>
          <p:cNvPr id="65" name="Shape 65"/>
          <p:cNvCxnSpPr/>
          <p:nvPr/>
        </p:nvCxnSpPr>
        <p:spPr>
          <a:xfrm>
            <a:off x="2473026" y="4182350"/>
            <a:ext cx="685799" cy="0"/>
          </a:xfrm>
          <a:prstGeom prst="straightConnector1">
            <a:avLst/>
          </a:prstGeom>
          <a:noFill/>
          <a:ln w="9525" cap="flat" cmpd="sng">
            <a:solidFill>
              <a:schemeClr val="dk2"/>
            </a:solidFill>
            <a:prstDash val="solid"/>
            <a:round/>
            <a:headEnd type="none" w="lg" len="lg"/>
            <a:tailEnd type="none" w="lg" len="lg"/>
          </a:ln>
        </p:spPr>
      </p:cxnSp>
      <p:sp>
        <p:nvSpPr>
          <p:cNvPr id="66" name="Shape 66"/>
          <p:cNvSpPr txBox="1"/>
          <p:nvPr/>
        </p:nvSpPr>
        <p:spPr>
          <a:xfrm>
            <a:off x="1667700" y="3829051"/>
            <a:ext cx="322200" cy="353399"/>
          </a:xfrm>
          <a:prstGeom prst="rect">
            <a:avLst/>
          </a:prstGeom>
          <a:noFill/>
          <a:ln>
            <a:noFill/>
          </a:ln>
        </p:spPr>
        <p:txBody>
          <a:bodyPr lIns="91425" tIns="91425" rIns="91425" bIns="91425" anchor="t" anchorCtr="0">
            <a:noAutofit/>
          </a:bodyPr>
          <a:lstStyle/>
          <a:p>
            <a:r>
              <a:rPr lang="en"/>
              <a:t>?</a:t>
            </a:r>
          </a:p>
        </p:txBody>
      </p:sp>
      <p:sp>
        <p:nvSpPr>
          <p:cNvPr id="67" name="Shape 67"/>
          <p:cNvSpPr txBox="1"/>
          <p:nvPr/>
        </p:nvSpPr>
        <p:spPr>
          <a:xfrm>
            <a:off x="2654825" y="3829051"/>
            <a:ext cx="322200" cy="353399"/>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43664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	</a:t>
            </a:r>
          </a:p>
        </p:txBody>
      </p:sp>
      <p:sp>
        <p:nvSpPr>
          <p:cNvPr id="73" name="Shape 73"/>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the DRY principle?</a:t>
            </a:r>
          </a:p>
          <a:p>
            <a:pPr>
              <a:buNone/>
            </a:pPr>
            <a:r>
              <a:rPr lang="en"/>
              <a:t>How can arithmetic expressions aid in programming images?</a:t>
            </a:r>
          </a:p>
        </p:txBody>
      </p:sp>
      <p:sp>
        <p:nvSpPr>
          <p:cNvPr id="74" name="Shape 74"/>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Use image properties with arithmetic expressions to program images.</a:t>
            </a:r>
          </a:p>
        </p:txBody>
      </p:sp>
    </p:spTree>
    <p:extLst>
      <p:ext uri="{BB962C8B-B14F-4D97-AF65-F5344CB8AC3E}">
        <p14:creationId xmlns:p14="http://schemas.microsoft.com/office/powerpoint/2010/main" val="324719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62249" y="1009775"/>
            <a:ext cx="8347324" cy="4802850"/>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061191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Which function? </a:t>
            </a:r>
          </a:p>
        </p:txBody>
      </p:sp>
      <p:sp>
        <p:nvSpPr>
          <p:cNvPr id="80" name="Shape 80"/>
          <p:cNvSpPr/>
          <p:nvPr/>
        </p:nvSpPr>
        <p:spPr>
          <a:xfrm>
            <a:off x="2652725" y="3374281"/>
            <a:ext cx="3104699" cy="1976099"/>
          </a:xfrm>
          <a:prstGeom prst="rect">
            <a:avLst/>
          </a:prstGeom>
          <a:solidFill>
            <a:srgbClr val="0000FF"/>
          </a:solidFill>
          <a:ln>
            <a:noFill/>
          </a:ln>
        </p:spPr>
        <p:txBody>
          <a:bodyPr lIns="91425" tIns="91425" rIns="91425" bIns="91425" anchor="ctr" anchorCtr="0">
            <a:noAutofit/>
          </a:bodyPr>
          <a:lstStyle/>
          <a:p>
            <a:endParaRPr/>
          </a:p>
        </p:txBody>
      </p:sp>
      <p:sp>
        <p:nvSpPr>
          <p:cNvPr id="81" name="Shape 81"/>
          <p:cNvSpPr/>
          <p:nvPr/>
        </p:nvSpPr>
        <p:spPr>
          <a:xfrm>
            <a:off x="984083" y="2873859"/>
            <a:ext cx="3466799" cy="1110299"/>
          </a:xfrm>
          <a:prstGeom prst="ellipse">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0650486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87" name="Shape 87"/>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88" name="Shape 88"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89" name="Shape 89"/>
          <p:cNvGrpSpPr/>
          <p:nvPr/>
        </p:nvGrpSpPr>
        <p:grpSpPr>
          <a:xfrm>
            <a:off x="255948" y="1798224"/>
            <a:ext cx="6679878" cy="1685262"/>
            <a:chOff x="1106928" y="1017187"/>
            <a:chExt cx="5987700" cy="1685262"/>
          </a:xfrm>
        </p:grpSpPr>
        <p:sp>
          <p:nvSpPr>
            <p:cNvPr id="90" name="Shape 90"/>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91" name="Shape 91"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92" name="Shape 92"/>
          <p:cNvGrpSpPr/>
          <p:nvPr/>
        </p:nvGrpSpPr>
        <p:grpSpPr>
          <a:xfrm>
            <a:off x="0" y="3840876"/>
            <a:ext cx="5250300" cy="1976099"/>
            <a:chOff x="3741925" y="2845500"/>
            <a:chExt cx="5250300" cy="1976099"/>
          </a:xfrm>
        </p:grpSpPr>
        <p:sp>
          <p:nvSpPr>
            <p:cNvPr id="93" name="Shape 93"/>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94" name="Shape 94"/>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95" name="Shape 95"/>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2460546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101" name="Shape 101"/>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102" name="Shape 102"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103" name="Shape 103"/>
          <p:cNvGrpSpPr/>
          <p:nvPr/>
        </p:nvGrpSpPr>
        <p:grpSpPr>
          <a:xfrm>
            <a:off x="255948" y="1798224"/>
            <a:ext cx="6679878" cy="1685262"/>
            <a:chOff x="1106928" y="1017187"/>
            <a:chExt cx="5987700" cy="1685262"/>
          </a:xfrm>
        </p:grpSpPr>
        <p:sp>
          <p:nvSpPr>
            <p:cNvPr id="104" name="Shape 104"/>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105" name="Shape 105"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106" name="Shape 106"/>
          <p:cNvGrpSpPr/>
          <p:nvPr/>
        </p:nvGrpSpPr>
        <p:grpSpPr>
          <a:xfrm>
            <a:off x="0" y="3840876"/>
            <a:ext cx="5250300" cy="1976099"/>
            <a:chOff x="3741925" y="2845500"/>
            <a:chExt cx="5250300" cy="1976099"/>
          </a:xfrm>
        </p:grpSpPr>
        <p:sp>
          <p:nvSpPr>
            <p:cNvPr id="107" name="Shape 107"/>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108" name="Shape 108"/>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109" name="Shape 109"/>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
        <p:nvSpPr>
          <p:cNvPr id="110" name="Shape 110"/>
          <p:cNvSpPr txBox="1"/>
          <p:nvPr/>
        </p:nvSpPr>
        <p:spPr>
          <a:xfrm>
            <a:off x="2315851" y="4342951"/>
            <a:ext cx="3294599" cy="238799"/>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 (image-width CAT) 2)</a:t>
            </a:r>
          </a:p>
        </p:txBody>
      </p:sp>
    </p:spTree>
    <p:extLst>
      <p:ext uri="{BB962C8B-B14F-4D97-AF65-F5344CB8AC3E}">
        <p14:creationId xmlns:p14="http://schemas.microsoft.com/office/powerpoint/2010/main" val="16776414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Return a property</a:t>
            </a:r>
          </a:p>
        </p:txBody>
      </p:sp>
      <p:sp>
        <p:nvSpPr>
          <p:cNvPr id="73" name="Shape 7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Moses question from yesterday</a:t>
            </a:r>
          </a:p>
        </p:txBody>
      </p:sp>
    </p:spTree>
    <p:extLst>
      <p:ext uri="{BB962C8B-B14F-4D97-AF65-F5344CB8AC3E}">
        <p14:creationId xmlns:p14="http://schemas.microsoft.com/office/powerpoint/2010/main" val="10906314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Images are like strings </a:t>
            </a:r>
          </a:p>
        </p:txBody>
      </p:sp>
      <p:sp>
        <p:nvSpPr>
          <p:cNvPr id="79" name="Shape 7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data made up of other data</a:t>
            </a:r>
          </a:p>
        </p:txBody>
      </p:sp>
    </p:spTree>
    <p:extLst>
      <p:ext uri="{BB962C8B-B14F-4D97-AF65-F5344CB8AC3E}">
        <p14:creationId xmlns:p14="http://schemas.microsoft.com/office/powerpoint/2010/main" val="32334930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Satisfies predicate</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(string? "happy")</a:t>
            </a:r>
          </a:p>
          <a:p>
            <a:pPr>
              <a:buNone/>
            </a:pPr>
            <a:r>
              <a:rPr lang="en"/>
              <a:t>#true</a:t>
            </a:r>
          </a:p>
        </p:txBody>
      </p:sp>
    </p:spTree>
    <p:extLst>
      <p:ext uri="{BB962C8B-B14F-4D97-AF65-F5344CB8AC3E}">
        <p14:creationId xmlns:p14="http://schemas.microsoft.com/office/powerpoint/2010/main" val="5701600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720440" y="857251"/>
            <a:ext cx="7703118" cy="5143499"/>
          </a:xfrm>
          <a:prstGeom prst="rect">
            <a:avLst/>
          </a:prstGeom>
          <a:noFill/>
          <a:ln>
            <a:noFill/>
          </a:ln>
        </p:spPr>
      </p:pic>
    </p:spTree>
    <p:extLst>
      <p:ext uri="{BB962C8B-B14F-4D97-AF65-F5344CB8AC3E}">
        <p14:creationId xmlns:p14="http://schemas.microsoft.com/office/powerpoint/2010/main" val="30538430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01 - Objectives</a:t>
            </a:r>
          </a:p>
        </p:txBody>
      </p:sp>
      <p:sp>
        <p:nvSpPr>
          <p:cNvPr id="55" name="Shape 55"/>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000"/>
              <a:t>Knowledge</a:t>
            </a:r>
          </a:p>
          <a:p>
            <a:pPr marL="457200" indent="-355600">
              <a:lnSpc>
                <a:spcPct val="100000"/>
              </a:lnSpc>
              <a:buSzPct val="100000"/>
            </a:pPr>
            <a:r>
              <a:rPr lang="en" sz="2000"/>
              <a:t>Reading: List </a:t>
            </a:r>
            <a:r>
              <a:rPr lang="en" sz="2000" u="sng"/>
              <a:t>active reading strategies</a:t>
            </a:r>
            <a:r>
              <a:rPr lang="en" sz="2000"/>
              <a:t> for college level CS textbooks and explain why they are useful</a:t>
            </a:r>
          </a:p>
          <a:p>
            <a:pPr marL="457200" indent="-355600">
              <a:lnSpc>
                <a:spcPct val="100000"/>
              </a:lnSpc>
              <a:buSzPct val="100000"/>
            </a:pPr>
            <a:r>
              <a:rPr lang="en" sz="2000"/>
              <a:t>CS: Describe the rules Java follows when performing mathematical and </a:t>
            </a:r>
            <a:r>
              <a:rPr lang="en" sz="2000" u="sng"/>
              <a:t>casting operations</a:t>
            </a:r>
            <a:r>
              <a:rPr lang="en" sz="2000"/>
              <a:t> on different numerical types</a:t>
            </a:r>
          </a:p>
          <a:p>
            <a:pPr>
              <a:lnSpc>
                <a:spcPct val="100000"/>
              </a:lnSpc>
              <a:buNone/>
            </a:pPr>
            <a:r>
              <a:rPr lang="en" sz="2000"/>
              <a:t>Skills</a:t>
            </a:r>
          </a:p>
          <a:p>
            <a:pPr marL="457200" indent="-355600">
              <a:lnSpc>
                <a:spcPct val="100000"/>
              </a:lnSpc>
              <a:buSzPct val="100000"/>
            </a:pPr>
            <a:r>
              <a:rPr lang="en" sz="2000"/>
              <a:t>Reading: In a CS textbook </a:t>
            </a:r>
            <a:r>
              <a:rPr lang="en" sz="2000" u="sng"/>
              <a:t>match specific sections of text to example code</a:t>
            </a:r>
            <a:r>
              <a:rPr lang="en" sz="2000"/>
              <a:t>; c</a:t>
            </a:r>
            <a:r>
              <a:rPr lang="en" sz="2000" u="sng"/>
              <a:t>reate a concept map</a:t>
            </a:r>
            <a:r>
              <a:rPr lang="en" sz="2000"/>
              <a:t>; utilize a concept map to </a:t>
            </a:r>
            <a:r>
              <a:rPr lang="en" sz="2000" u="sng"/>
              <a:t>generate related questions</a:t>
            </a:r>
            <a:r>
              <a:rPr lang="en" sz="2000"/>
              <a:t>; test related questions in code</a:t>
            </a:r>
          </a:p>
          <a:p>
            <a:pPr marL="457200" indent="-355600">
              <a:lnSpc>
                <a:spcPct val="100000"/>
              </a:lnSpc>
              <a:buSzPct val="100000"/>
            </a:pPr>
            <a:r>
              <a:rPr lang="en" sz="2000"/>
              <a:t>CS: Evaluate expressions involving ints, doubles, casting, and basic mathematical operators ( +, -, *, / )</a:t>
            </a:r>
          </a:p>
        </p:txBody>
      </p:sp>
    </p:spTree>
    <p:extLst>
      <p:ext uri="{BB962C8B-B14F-4D97-AF65-F5344CB8AC3E}">
        <p14:creationId xmlns:p14="http://schemas.microsoft.com/office/powerpoint/2010/main" val="2685471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66" name="Shape 66"/>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Images represent symbolic data somewhat like strings. To work with images, use the 2htdp/image library. Like strings, you used DrRacket to insert images wherever you would insert an expression into your program, because images are values just like numbers and strings.</a:t>
                      </a:r>
                      <a:r>
                        <a:rPr lang="en" sz="1000">
                          <a:solidFill>
                            <a:srgbClr val="CC0000"/>
                          </a:solidFill>
                          <a:latin typeface="Droid Sans"/>
                          <a:ea typeface="Droid Sans"/>
                          <a:cs typeface="Droid Sans"/>
                          <a:sym typeface="Droid Sans"/>
                        </a:rPr>
                        <a:t>0</a:t>
                      </a:r>
                    </a:p>
                    <a:p>
                      <a:pPr lvl="0" rtl="0">
                        <a:lnSpc>
                          <a:spcPct val="115000"/>
                        </a:lnSpc>
                        <a:spcBef>
                          <a:spcPts val="0"/>
                        </a:spcBef>
                        <a:buClr>
                          <a:schemeClr val="dk1"/>
                        </a:buClr>
                        <a:buSzPct val="68750"/>
                        <a:buFont typeface="Arial"/>
                        <a:buNone/>
                      </a:pPr>
                      <a:r>
                        <a:rPr lang="en" sz="1600" baseline="30000">
                          <a:solidFill>
                            <a:srgbClr val="0000FF"/>
                          </a:solidFill>
                          <a:latin typeface="Droid Sans"/>
                          <a:ea typeface="Droid Sans"/>
                          <a:cs typeface="Droid Sans"/>
                          <a:sym typeface="Droid Sans"/>
                        </a:rPr>
                        <a:t>Your programs can also manipulate images with primitive operations. These primitive operations come in three flavors. The first kind concerns the creation of basic images:</a:t>
                      </a:r>
                      <a:r>
                        <a:rPr lang="en" sz="800">
                          <a:solidFill>
                            <a:srgbClr val="0000FF"/>
                          </a:solidFill>
                          <a:latin typeface="Droid Sans"/>
                          <a:ea typeface="Droid Sans"/>
                          <a:cs typeface="Droid Sans"/>
                          <a:sym typeface="Droid Sans"/>
                        </a:rPr>
                        <a:t>1</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circle </a:t>
                      </a:r>
                      <a:r>
                        <a:rPr lang="en" sz="1600" baseline="30000">
                          <a:latin typeface="Droid Sans"/>
                          <a:ea typeface="Droid Sans"/>
                          <a:cs typeface="Droid Sans"/>
                          <a:sym typeface="Droid Sans"/>
                        </a:rPr>
                        <a:t>produces a circle image from a radius,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ellipse </a:t>
                      </a:r>
                      <a:r>
                        <a:rPr lang="en" sz="1600" baseline="30000">
                          <a:latin typeface="Droid Sans"/>
                          <a:ea typeface="Droid Sans"/>
                          <a:cs typeface="Droid Sans"/>
                          <a:sym typeface="Droid Sans"/>
                        </a:rPr>
                        <a:t>produces an ellipse from two radii,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line </a:t>
                      </a:r>
                      <a:r>
                        <a:rPr lang="en" sz="1600" baseline="30000">
                          <a:latin typeface="Droid Sans"/>
                          <a:ea typeface="Droid Sans"/>
                          <a:cs typeface="Droid Sans"/>
                          <a:sym typeface="Droid Sans"/>
                        </a:rPr>
                        <a:t>produces a line from two points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rectangle </a:t>
                      </a:r>
                      <a:r>
                        <a:rPr lang="en" sz="1600" baseline="30000">
                          <a:latin typeface="Droid Sans"/>
                          <a:ea typeface="Droid Sans"/>
                          <a:cs typeface="Droid Sans"/>
                          <a:sym typeface="Droid Sans"/>
                        </a:rPr>
                        <a:t>produces a rectangle from a width, a height,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text </a:t>
                      </a:r>
                      <a:r>
                        <a:rPr lang="en" sz="1600" baseline="30000">
                          <a:latin typeface="Droid Sans"/>
                          <a:ea typeface="Droid Sans"/>
                          <a:cs typeface="Droid Sans"/>
                          <a:sym typeface="Droid Sans"/>
                        </a:rPr>
                        <a:t>produces a text image from a string, a font size, and a color string; and</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triangle </a:t>
                      </a:r>
                      <a:r>
                        <a:rPr lang="en" sz="1600" baseline="30000">
                          <a:latin typeface="Droid Sans"/>
                          <a:ea typeface="Droid Sans"/>
                          <a:cs typeface="Droid Sans"/>
                          <a:sym typeface="Droid Sans"/>
                        </a:rPr>
                        <a:t>produces an upward-pointing equilateral triangle from a size, a mode string, and a color string.</a:t>
                      </a:r>
                      <a:r>
                        <a:rPr lang="en" sz="1000">
                          <a:latin typeface="Droid Sans"/>
                          <a:ea typeface="Droid Sans"/>
                          <a:cs typeface="Droid Sans"/>
                          <a:sym typeface="Droid Sans"/>
                        </a:rPr>
                        <a:t>2</a:t>
                      </a:r>
                    </a:p>
                    <a:p>
                      <a:pPr lvl="0" rtl="0">
                        <a:lnSpc>
                          <a:spcPct val="115000"/>
                        </a:lnSpc>
                        <a:spcBef>
                          <a:spcPts val="0"/>
                        </a:spcBef>
                        <a:buClr>
                          <a:schemeClr val="dk1"/>
                        </a:buClr>
                        <a:buSzPct val="68750"/>
                        <a:buFont typeface="Arial"/>
                        <a:buNone/>
                      </a:pPr>
                      <a:r>
                        <a:rPr lang="en" sz="1600" baseline="30000">
                          <a:solidFill>
                            <a:srgbClr val="7F6000"/>
                          </a:solidFill>
                          <a:latin typeface="Droid Sans"/>
                          <a:ea typeface="Droid Sans"/>
                          <a:cs typeface="Droid Sans"/>
                          <a:sym typeface="Droid Sans"/>
                        </a:rPr>
                        <a:t>T</a:t>
                      </a:r>
                      <a:r>
                        <a:rPr lang="en" sz="1600" baseline="30000">
                          <a:solidFill>
                            <a:srgbClr val="274E13"/>
                          </a:solidFill>
                          <a:latin typeface="Droid Sans"/>
                          <a:ea typeface="Droid Sans"/>
                          <a:cs typeface="Droid Sans"/>
                          <a:sym typeface="Droid Sans"/>
                        </a:rPr>
                        <a:t>he names of these operations mostly explain what kind of image they create. All you need to know is that mode strings means either "solid" or "outline" and color strings are strings such as "orange", "black", etc.</a:t>
                      </a:r>
                      <a:r>
                        <a:rPr lang="en" sz="1000">
                          <a:solidFill>
                            <a:srgbClr val="274E13"/>
                          </a:solidFill>
                          <a:latin typeface="Droid Sans"/>
                          <a:ea typeface="Droid Sans"/>
                          <a:cs typeface="Droid Sans"/>
                          <a:sym typeface="Droid Sans"/>
                        </a:rPr>
                        <a:t>3</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7" name="Shape 67"/>
          <p:cNvPicPr preferRelativeResize="0"/>
          <p:nvPr/>
        </p:nvPicPr>
        <p:blipFill>
          <a:blip r:embed="rId3">
            <a:alphaModFix/>
          </a:blip>
          <a:stretch>
            <a:fillRect/>
          </a:stretch>
        </p:blipFill>
        <p:spPr>
          <a:xfrm>
            <a:off x="5297851" y="2084176"/>
            <a:ext cx="3744625" cy="1849425"/>
          </a:xfrm>
          <a:prstGeom prst="rect">
            <a:avLst/>
          </a:prstGeom>
          <a:noFill/>
          <a:ln>
            <a:noFill/>
          </a:ln>
        </p:spPr>
      </p:pic>
    </p:spTree>
    <p:extLst>
      <p:ext uri="{BB962C8B-B14F-4D97-AF65-F5344CB8AC3E}">
        <p14:creationId xmlns:p14="http://schemas.microsoft.com/office/powerpoint/2010/main" val="2565458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72" name="Shape 72"/>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3" name="Shape 73"/>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239153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iterate</a:t>
            </a:r>
          </a:p>
        </p:txBody>
      </p:sp>
      <p:sp>
        <p:nvSpPr>
          <p:cNvPr id="28" name="Shape 28"/>
          <p:cNvSpPr txBox="1">
            <a:spLocks noGrp="1"/>
          </p:cNvSpPr>
          <p:nvPr>
            <p:ph idx="1"/>
          </p:nvPr>
        </p:nvSpPr>
        <p:spPr/>
        <p:txBody>
          <a:bodyPr/>
          <a:lstStyle/>
          <a:p>
            <a:pPr lvl="0"/>
            <a:r>
              <a:rPr lang="en"/>
              <a:t>the act of repeating a process with the aim of reaching a goal</a:t>
            </a:r>
          </a:p>
        </p:txBody>
      </p:sp>
      <p:sp>
        <p:nvSpPr>
          <p:cNvPr id="29" name="Shape 29"/>
          <p:cNvSpPr txBox="1">
            <a:spLocks noGrp="1"/>
          </p:cNvSpPr>
          <p:nvPr>
            <p:ph type="body" idx="4294967295"/>
          </p:nvPr>
        </p:nvSpPr>
        <p:spPr>
          <a:xfrm>
            <a:off x="0" y="2833688"/>
            <a:ext cx="8229600" cy="1190625"/>
          </a:xfrm>
          <a:prstGeom prst="rect">
            <a:avLst/>
          </a:prstGeom>
        </p:spPr>
        <p:txBody>
          <a:bodyPr lIns="91425" tIns="91425" rIns="91425" bIns="91425" anchor="t" anchorCtr="0">
            <a:noAutofit/>
          </a:bodyPr>
          <a:lstStyle/>
          <a:p>
            <a:pPr lvl="0" rtl="0">
              <a:spcBef>
                <a:spcPts val="0"/>
              </a:spcBef>
              <a:buNone/>
            </a:pPr>
            <a:r>
              <a:rPr lang="en"/>
              <a:t>the act of repeating a process with the aim of reaching a goal</a:t>
            </a:r>
          </a:p>
        </p:txBody>
      </p:sp>
    </p:spTree>
    <p:extLst>
      <p:ext uri="{BB962C8B-B14F-4D97-AF65-F5344CB8AC3E}">
        <p14:creationId xmlns:p14="http://schemas.microsoft.com/office/powerpoint/2010/main" val="2864939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8" name="Shape 78"/>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9" name="Shape 79"/>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1272668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Shape 84"/>
          <p:cNvGraphicFramePr/>
          <p:nvPr/>
        </p:nvGraphicFramePr>
        <p:xfrm>
          <a:off x="-6700" y="901631"/>
          <a:ext cx="3000000" cy="3000000"/>
        </p:xfrm>
        <a:graphic>
          <a:graphicData uri="http://schemas.openxmlformats.org/drawingml/2006/table">
            <a:tbl>
              <a:tblPr>
                <a:noFill/>
              </a:tblPr>
              <a:tblGrid>
                <a:gridCol w="2503250">
                  <a:extLst>
                    <a:ext uri="{9D8B030D-6E8A-4147-A177-3AD203B41FA5}">
                      <a16:colId xmlns:a16="http://schemas.microsoft.com/office/drawing/2014/main" val="20000"/>
                    </a:ext>
                  </a:extLst>
                </a:gridCol>
                <a:gridCol w="4264125">
                  <a:extLst>
                    <a:ext uri="{9D8B030D-6E8A-4147-A177-3AD203B41FA5}">
                      <a16:colId xmlns:a16="http://schemas.microsoft.com/office/drawing/2014/main" val="20001"/>
                    </a:ext>
                  </a:extLst>
                </a:gridCol>
                <a:gridCol w="2281775">
                  <a:extLst>
                    <a:ext uri="{9D8B030D-6E8A-4147-A177-3AD203B41FA5}">
                      <a16:colId xmlns:a16="http://schemas.microsoft.com/office/drawing/2014/main" val="20002"/>
                    </a:ext>
                  </a:extLst>
                </a:gridCol>
              </a:tblGrid>
              <a:tr h="5089325">
                <a:tc>
                  <a:txBody>
                    <a:bodyPr/>
                    <a:lstStyle/>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600" baseline="30000">
                        <a:solidFill>
                          <a:srgbClr val="274E13"/>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5" name="Shape 85"/>
          <p:cNvPicPr preferRelativeResize="0"/>
          <p:nvPr/>
        </p:nvPicPr>
        <p:blipFill rotWithShape="1">
          <a:blip r:embed="rId3">
            <a:alphaModFix/>
          </a:blip>
          <a:srcRect r="37527" b="57560"/>
          <a:stretch/>
        </p:blipFill>
        <p:spPr>
          <a:xfrm>
            <a:off x="0" y="2154856"/>
            <a:ext cx="2449950" cy="2252043"/>
          </a:xfrm>
          <a:prstGeom prst="rect">
            <a:avLst/>
          </a:prstGeom>
          <a:noFill/>
          <a:ln>
            <a:noFill/>
          </a:ln>
        </p:spPr>
      </p:pic>
      <p:pic>
        <p:nvPicPr>
          <p:cNvPr id="86" name="Shape 86"/>
          <p:cNvPicPr preferRelativeResize="0"/>
          <p:nvPr/>
        </p:nvPicPr>
        <p:blipFill rotWithShape="1">
          <a:blip r:embed="rId3">
            <a:alphaModFix/>
          </a:blip>
          <a:srcRect t="43400" b="31835"/>
          <a:stretch/>
        </p:blipFill>
        <p:spPr>
          <a:xfrm>
            <a:off x="2521776" y="2611201"/>
            <a:ext cx="4206137" cy="1409391"/>
          </a:xfrm>
          <a:prstGeom prst="rect">
            <a:avLst/>
          </a:prstGeom>
          <a:noFill/>
          <a:ln>
            <a:noFill/>
          </a:ln>
        </p:spPr>
      </p:pic>
      <p:pic>
        <p:nvPicPr>
          <p:cNvPr id="87" name="Shape 87"/>
          <p:cNvPicPr preferRelativeResize="0"/>
          <p:nvPr/>
        </p:nvPicPr>
        <p:blipFill rotWithShape="1">
          <a:blip r:embed="rId3">
            <a:alphaModFix/>
          </a:blip>
          <a:srcRect t="69260" r="43349"/>
          <a:stretch/>
        </p:blipFill>
        <p:spPr>
          <a:xfrm>
            <a:off x="6797251" y="2395401"/>
            <a:ext cx="2153399" cy="1581099"/>
          </a:xfrm>
          <a:prstGeom prst="rect">
            <a:avLst/>
          </a:prstGeom>
          <a:noFill/>
          <a:ln>
            <a:noFill/>
          </a:ln>
        </p:spPr>
      </p:pic>
      <p:sp>
        <p:nvSpPr>
          <p:cNvPr id="88" name="Shape 88"/>
          <p:cNvSpPr txBox="1"/>
          <p:nvPr/>
        </p:nvSpPr>
        <p:spPr>
          <a:xfrm>
            <a:off x="55676" y="954700"/>
            <a:ext cx="2345699" cy="487200"/>
          </a:xfrm>
          <a:prstGeom prst="rect">
            <a:avLst/>
          </a:prstGeom>
          <a:noFill/>
          <a:ln>
            <a:noFill/>
          </a:ln>
        </p:spPr>
        <p:txBody>
          <a:bodyPr lIns="91425" tIns="91425" rIns="91425" bIns="91425" anchor="t" anchorCtr="0">
            <a:noAutofit/>
          </a:bodyPr>
          <a:lstStyle/>
          <a:p>
            <a:r>
              <a:rPr lang="en" sz="3000"/>
              <a:t>Signature</a:t>
            </a:r>
          </a:p>
        </p:txBody>
      </p:sp>
      <p:sp>
        <p:nvSpPr>
          <p:cNvPr id="89" name="Shape 89"/>
          <p:cNvSpPr txBox="1"/>
          <p:nvPr/>
        </p:nvSpPr>
        <p:spPr>
          <a:xfrm>
            <a:off x="2589150" y="954700"/>
            <a:ext cx="3897600" cy="487200"/>
          </a:xfrm>
          <a:prstGeom prst="rect">
            <a:avLst/>
          </a:prstGeom>
          <a:noFill/>
          <a:ln>
            <a:noFill/>
          </a:ln>
        </p:spPr>
        <p:txBody>
          <a:bodyPr lIns="91425" tIns="91425" rIns="91425" bIns="91425" anchor="t" anchorCtr="0">
            <a:noAutofit/>
          </a:bodyPr>
          <a:lstStyle/>
          <a:p>
            <a:r>
              <a:rPr lang="en" sz="3000"/>
              <a:t>Purpose statement</a:t>
            </a:r>
          </a:p>
        </p:txBody>
      </p:sp>
      <p:sp>
        <p:nvSpPr>
          <p:cNvPr id="90" name="Shape 90"/>
          <p:cNvSpPr txBox="1"/>
          <p:nvPr/>
        </p:nvSpPr>
        <p:spPr>
          <a:xfrm>
            <a:off x="6911351" y="1010375"/>
            <a:ext cx="2192399" cy="487200"/>
          </a:xfrm>
          <a:prstGeom prst="rect">
            <a:avLst/>
          </a:prstGeom>
          <a:noFill/>
          <a:ln>
            <a:noFill/>
          </a:ln>
        </p:spPr>
        <p:txBody>
          <a:bodyPr lIns="91425" tIns="91425" rIns="91425" bIns="91425" anchor="t" anchorCtr="0">
            <a:noAutofit/>
          </a:bodyPr>
          <a:lstStyle/>
          <a:p>
            <a:r>
              <a:rPr lang="en" sz="3000"/>
              <a:t>Examples</a:t>
            </a:r>
          </a:p>
        </p:txBody>
      </p:sp>
    </p:spTree>
    <p:extLst>
      <p:ext uri="{BB962C8B-B14F-4D97-AF65-F5344CB8AC3E}">
        <p14:creationId xmlns:p14="http://schemas.microsoft.com/office/powerpoint/2010/main" val="31011489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Shape 95"/>
          <p:cNvGraphicFramePr/>
          <p:nvPr/>
        </p:nvGraphicFramePr>
        <p:xfrm>
          <a:off x="-6700" y="901631"/>
          <a:ext cx="3000000" cy="3000000"/>
        </p:xfrm>
        <a:graphic>
          <a:graphicData uri="http://schemas.openxmlformats.org/drawingml/2006/table">
            <a:tbl>
              <a:tblPr>
                <a:noFill/>
              </a:tblPr>
              <a:tblGrid>
                <a:gridCol w="2865700">
                  <a:extLst>
                    <a:ext uri="{9D8B030D-6E8A-4147-A177-3AD203B41FA5}">
                      <a16:colId xmlns:a16="http://schemas.microsoft.com/office/drawing/2014/main" val="20000"/>
                    </a:ext>
                  </a:extLst>
                </a:gridCol>
                <a:gridCol w="618347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274E13"/>
                          </a:solidFill>
                          <a:latin typeface="Droid Sans"/>
                          <a:ea typeface="Droid Sans"/>
                          <a:cs typeface="Droid Sans"/>
                          <a:sym typeface="Droid Sans"/>
                        </a:rPr>
                        <a:t>The laws of arithmetic for images are analogous to those for numbers:</a:t>
                      </a: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Again, no image gets destroyed or changed. Like +, these image combinations just make up new images that combine the given ones in the requested manner.</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96" name="Shape 96"/>
          <p:cNvPicPr preferRelativeResize="0"/>
          <p:nvPr/>
        </p:nvPicPr>
        <p:blipFill>
          <a:blip r:embed="rId3">
            <a:alphaModFix/>
          </a:blip>
          <a:stretch>
            <a:fillRect/>
          </a:stretch>
        </p:blipFill>
        <p:spPr>
          <a:xfrm>
            <a:off x="2881476" y="1497276"/>
            <a:ext cx="6160999" cy="383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9367324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101" name="Shape 101"/>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Clr>
                          <a:schemeClr val="dk1"/>
                        </a:buClr>
                        <a:buSzPct val="78571"/>
                        <a:buFont typeface="Arial"/>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43457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6" name="Shape 106"/>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08975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1" y="1054351"/>
            <a:ext cx="8520599" cy="572699"/>
          </a:xfrm>
          <a:prstGeom prst="rect">
            <a:avLst/>
          </a:prstGeom>
        </p:spPr>
        <p:txBody>
          <a:bodyPr vert="horz" lIns="91425" tIns="91425" rIns="91425" bIns="91425" rtlCol="0" anchor="t" anchorCtr="0">
            <a:noAutofit/>
          </a:bodyPr>
          <a:lstStyle/>
          <a:p>
            <a:r>
              <a:rPr lang="en"/>
              <a:t>Important Vocabulary</a:t>
            </a:r>
          </a:p>
        </p:txBody>
      </p:sp>
      <p:graphicFrame>
        <p:nvGraphicFramePr>
          <p:cNvPr id="112" name="Shape 112"/>
          <p:cNvGraphicFramePr/>
          <p:nvPr/>
        </p:nvGraphicFramePr>
        <p:xfrm>
          <a:off x="83600" y="1511662"/>
          <a:ext cx="3000000" cy="3000000"/>
        </p:xfrm>
        <a:graphic>
          <a:graphicData uri="http://schemas.openxmlformats.org/drawingml/2006/table">
            <a:tbl>
              <a:tblPr>
                <a:noFill/>
              </a:tblPr>
              <a:tblGrid>
                <a:gridCol w="2896475">
                  <a:extLst>
                    <a:ext uri="{9D8B030D-6E8A-4147-A177-3AD203B41FA5}">
                      <a16:colId xmlns:a16="http://schemas.microsoft.com/office/drawing/2014/main" val="20000"/>
                    </a:ext>
                  </a:extLst>
                </a:gridCol>
                <a:gridCol w="3262125">
                  <a:extLst>
                    <a:ext uri="{9D8B030D-6E8A-4147-A177-3AD203B41FA5}">
                      <a16:colId xmlns:a16="http://schemas.microsoft.com/office/drawing/2014/main" val="20001"/>
                    </a:ext>
                  </a:extLst>
                </a:gridCol>
                <a:gridCol w="2635300">
                  <a:extLst>
                    <a:ext uri="{9D8B030D-6E8A-4147-A177-3AD203B41FA5}">
                      <a16:colId xmlns:a16="http://schemas.microsoft.com/office/drawing/2014/main" val="20002"/>
                    </a:ext>
                  </a:extLst>
                </a:gridCol>
              </a:tblGrid>
              <a:tr h="4132350">
                <a:tc>
                  <a:txBody>
                    <a:bodyPr/>
                    <a:lstStyle/>
                    <a:p>
                      <a:pPr lvl="0" algn="ctr" rtl="0">
                        <a:lnSpc>
                          <a:spcPct val="115000"/>
                        </a:lnSpc>
                        <a:spcBef>
                          <a:spcPts val="0"/>
                        </a:spcBef>
                        <a:buNone/>
                      </a:pPr>
                      <a:r>
                        <a:rPr lang="en" sz="2300" i="1">
                          <a:latin typeface="Architects Daughter"/>
                          <a:ea typeface="Architects Daughter"/>
                          <a:cs typeface="Architects Daughter"/>
                          <a:sym typeface="Architects Daughter"/>
                        </a:rPr>
                        <a:t>image</a:t>
                      </a:r>
                    </a:p>
                    <a:p>
                      <a:pPr lvl="0" algn="ctr" rtl="0">
                        <a:lnSpc>
                          <a:spcPct val="115000"/>
                        </a:lnSpc>
                        <a:spcBef>
                          <a:spcPts val="0"/>
                        </a:spcBef>
                        <a:buNone/>
                      </a:pPr>
                      <a:r>
                        <a:rPr lang="en" sz="2300" i="1">
                          <a:latin typeface="Architects Daughter"/>
                          <a:ea typeface="Architects Daughter"/>
                          <a:cs typeface="Architects Daughter"/>
                          <a:sym typeface="Architects Daughter"/>
                        </a:rPr>
                        <a:t>symbolic data</a:t>
                      </a:r>
                    </a:p>
                    <a:p>
                      <a:pPr lvl="0" algn="ctr" rtl="0">
                        <a:lnSpc>
                          <a:spcPct val="115000"/>
                        </a:lnSpc>
                        <a:spcBef>
                          <a:spcPts val="0"/>
                        </a:spcBef>
                        <a:buNone/>
                      </a:pPr>
                      <a:r>
                        <a:rPr lang="en" sz="2300" i="1">
                          <a:latin typeface="Architects Daughter"/>
                          <a:ea typeface="Architects Daughter"/>
                          <a:cs typeface="Architects Daughter"/>
                          <a:sym typeface="Architects Daughter"/>
                        </a:rPr>
                        <a:t>values</a:t>
                      </a:r>
                    </a:p>
                    <a:p>
                      <a:pPr lvl="0" algn="ctr" rtl="0">
                        <a:lnSpc>
                          <a:spcPct val="115000"/>
                        </a:lnSpc>
                        <a:spcBef>
                          <a:spcPts val="0"/>
                        </a:spcBef>
                        <a:buNone/>
                      </a:pPr>
                      <a:r>
                        <a:rPr lang="en" sz="2300" i="1">
                          <a:latin typeface="Architects Daughter"/>
                          <a:ea typeface="Architects Daughter"/>
                          <a:cs typeface="Architects Daughter"/>
                          <a:sym typeface="Architects Daughter"/>
                        </a:rPr>
                        <a:t>anchor point</a:t>
                      </a:r>
                    </a:p>
                    <a:p>
                      <a:pPr lvl="0" algn="ctr" rtl="0">
                        <a:lnSpc>
                          <a:spcPct val="115000"/>
                        </a:lnSpc>
                        <a:spcBef>
                          <a:spcPts val="0"/>
                        </a:spcBef>
                        <a:buNone/>
                      </a:pPr>
                      <a:r>
                        <a:rPr lang="en" sz="2300" i="1">
                          <a:latin typeface="Architects Daughter"/>
                          <a:ea typeface="Architects Daughter"/>
                          <a:cs typeface="Architects Daughter"/>
                          <a:sym typeface="Architects Daughter"/>
                        </a:rPr>
                        <a:t>image-primitive</a:t>
                      </a:r>
                    </a:p>
                    <a:p>
                      <a:pPr lvl="0" algn="ctr" rtl="0">
                        <a:lnSpc>
                          <a:spcPct val="115000"/>
                        </a:lnSpc>
                        <a:spcBef>
                          <a:spcPts val="0"/>
                        </a:spcBef>
                        <a:buNone/>
                      </a:pPr>
                      <a:r>
                        <a:rPr lang="en" sz="2300" i="1">
                          <a:latin typeface="Architects Daughter"/>
                          <a:ea typeface="Architects Daughter"/>
                          <a:cs typeface="Architects Daughter"/>
                          <a:sym typeface="Architects Daughter"/>
                        </a:rPr>
                        <a:t>type</a:t>
                      </a:r>
                    </a:p>
                    <a:p>
                      <a:pPr lvl="0" algn="ctr" rtl="0">
                        <a:lnSpc>
                          <a:spcPct val="115000"/>
                        </a:lnSpc>
                        <a:spcBef>
                          <a:spcPts val="0"/>
                        </a:spcBef>
                        <a:buNone/>
                      </a:pPr>
                      <a:r>
                        <a:rPr lang="en" sz="2300" i="1">
                          <a:latin typeface="Architects Daughter"/>
                          <a:ea typeface="Architects Daughter"/>
                          <a:cs typeface="Architects Daughter"/>
                          <a:sym typeface="Architects Daughter"/>
                        </a:rPr>
                        <a:t>name</a:t>
                      </a:r>
                    </a:p>
                    <a:p>
                      <a:pPr lvl="0" algn="ctr" rtl="0">
                        <a:lnSpc>
                          <a:spcPct val="115000"/>
                        </a:lnSpc>
                        <a:spcBef>
                          <a:spcPts val="0"/>
                        </a:spcBef>
                        <a:buNone/>
                      </a:pPr>
                      <a:endParaRPr sz="2300" i="1">
                        <a:latin typeface="Architects Daughter"/>
                        <a:ea typeface="Architects Daughter"/>
                        <a:cs typeface="Architects Daughter"/>
                        <a:sym typeface="Architects Daughter"/>
                      </a:endParaRPr>
                    </a:p>
                  </a:txBody>
                  <a:tcPr marL="18300" marR="18300" marT="13725" marB="13725"/>
                </a:tc>
                <a:tc>
                  <a:txBody>
                    <a:bodyPr/>
                    <a:lstStyle/>
                    <a:p>
                      <a:pPr lvl="0" algn="ctr" rtl="0">
                        <a:lnSpc>
                          <a:spcPct val="115000"/>
                        </a:lnSpc>
                        <a:spcBef>
                          <a:spcPts val="0"/>
                        </a:spcBef>
                        <a:buNone/>
                      </a:pPr>
                      <a:r>
                        <a:rPr lang="en" sz="2300" i="1">
                          <a:solidFill>
                            <a:schemeClr val="dk1"/>
                          </a:solidFill>
                          <a:latin typeface="Architects Daughter"/>
                          <a:ea typeface="Architects Daughter"/>
                          <a:cs typeface="Architects Daughter"/>
                          <a:sym typeface="Architects Daughter"/>
                        </a:rPr>
                        <a:t>flavor</a:t>
                      </a:r>
                    </a:p>
                  </a:txBody>
                  <a:tcPr marL="18300" marR="18300" marT="13725" marB="13725"/>
                </a:tc>
                <a:tc>
                  <a:txBody>
                    <a:bodyPr/>
                    <a:lstStyle/>
                    <a:p>
                      <a:pPr lvl="0" rtl="0">
                        <a:spcBef>
                          <a:spcPts val="0"/>
                        </a:spcBef>
                        <a:buNone/>
                      </a:pPr>
                      <a:endParaRPr sz="2300">
                        <a:latin typeface="Architects Daughter"/>
                        <a:ea typeface="Architects Daughter"/>
                        <a:cs typeface="Architects Daughter"/>
                        <a:sym typeface="Architects Daughter"/>
                      </a:endParaRPr>
                    </a:p>
                  </a:txBody>
                  <a:tcPr marL="91425" marR="91425" marT="68575" marB="6857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11581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Concept Map (from wikipedia)		</a:t>
            </a:r>
          </a:p>
        </p:txBody>
      </p:sp>
      <p:sp>
        <p:nvSpPr>
          <p:cNvPr id="118" name="Shape 11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solidFill>
                  <a:srgbClr val="000000"/>
                </a:solidFill>
              </a:rPr>
              <a:t>A </a:t>
            </a:r>
            <a:r>
              <a:rPr lang="en" b="1">
                <a:solidFill>
                  <a:srgbClr val="000000"/>
                </a:solidFill>
              </a:rPr>
              <a:t>concept map</a:t>
            </a:r>
            <a:r>
              <a:rPr lang="en">
                <a:solidFill>
                  <a:srgbClr val="000000"/>
                </a:solidFill>
              </a:rPr>
              <a:t> or conceptual diagram is a diagram that depicts suggested relationships between concepts. </a:t>
            </a:r>
          </a:p>
          <a:p>
            <a:pPr>
              <a:buNone/>
            </a:pPr>
            <a:r>
              <a:rPr lang="en">
                <a:solidFill>
                  <a:srgbClr val="000000"/>
                </a:solidFill>
              </a:rPr>
              <a:t>It is a graphical tool that designers, engineers, technical writers, and others use to organize and structure knowledge.</a:t>
            </a:r>
          </a:p>
        </p:txBody>
      </p:sp>
    </p:spTree>
    <p:extLst>
      <p:ext uri="{BB962C8B-B14F-4D97-AF65-F5344CB8AC3E}">
        <p14:creationId xmlns:p14="http://schemas.microsoft.com/office/powerpoint/2010/main" val="2933408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1411836" y="2798879"/>
            <a:ext cx="1277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a:t>
            </a:r>
          </a:p>
        </p:txBody>
      </p:sp>
      <p:sp>
        <p:nvSpPr>
          <p:cNvPr id="124" name="Shape 124"/>
          <p:cNvSpPr/>
          <p:nvPr/>
        </p:nvSpPr>
        <p:spPr>
          <a:xfrm>
            <a:off x="5623751" y="2603500"/>
            <a:ext cx="33827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 10 “solid” “red”)</a:t>
            </a:r>
          </a:p>
        </p:txBody>
      </p:sp>
      <p:sp>
        <p:nvSpPr>
          <p:cNvPr id="125" name="Shape 125"/>
          <p:cNvSpPr/>
          <p:nvPr/>
        </p:nvSpPr>
        <p:spPr>
          <a:xfrm>
            <a:off x="3201901" y="1314050"/>
            <a:ext cx="1076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a:t>
            </a:r>
          </a:p>
        </p:txBody>
      </p:sp>
      <p:cxnSp>
        <p:nvCxnSpPr>
          <p:cNvPr id="126" name="Shape 126"/>
          <p:cNvCxnSpPr/>
          <p:nvPr/>
        </p:nvCxnSpPr>
        <p:spPr>
          <a:xfrm rot="10800000" flipH="1">
            <a:off x="2050247" y="1748234"/>
            <a:ext cx="1176300" cy="1050900"/>
          </a:xfrm>
          <a:prstGeom prst="straightConnector1">
            <a:avLst/>
          </a:prstGeom>
          <a:noFill/>
          <a:ln w="28575" cap="flat" cmpd="sng">
            <a:solidFill>
              <a:srgbClr val="999999"/>
            </a:solidFill>
            <a:prstDash val="solid"/>
            <a:round/>
            <a:headEnd type="none" w="lg" len="lg"/>
            <a:tailEnd type="triangle" w="lg" len="lg"/>
          </a:ln>
        </p:spPr>
      </p:cxnSp>
      <p:sp>
        <p:nvSpPr>
          <p:cNvPr id="127" name="Shape 127"/>
          <p:cNvSpPr txBox="1"/>
          <p:nvPr/>
        </p:nvSpPr>
        <p:spPr>
          <a:xfrm>
            <a:off x="1312848" y="1856199"/>
            <a:ext cx="2315699"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primitive</a:t>
            </a:r>
          </a:p>
        </p:txBody>
      </p:sp>
      <p:cxnSp>
        <p:nvCxnSpPr>
          <p:cNvPr id="128" name="Shape 128"/>
          <p:cNvCxnSpPr>
            <a:stCxn id="124" idx="0"/>
            <a:endCxn id="125" idx="3"/>
          </p:cNvCxnSpPr>
          <p:nvPr/>
        </p:nvCxnSpPr>
        <p:spPr>
          <a:xfrm rot="10800000">
            <a:off x="4277949" y="1530700"/>
            <a:ext cx="3037200" cy="1072800"/>
          </a:xfrm>
          <a:prstGeom prst="straightConnector1">
            <a:avLst/>
          </a:prstGeom>
          <a:noFill/>
          <a:ln w="28575" cap="flat" cmpd="sng">
            <a:solidFill>
              <a:srgbClr val="999999"/>
            </a:solidFill>
            <a:prstDash val="solid"/>
            <a:round/>
            <a:headEnd type="none" w="lg" len="lg"/>
            <a:tailEnd type="triangle" w="lg" len="lg"/>
          </a:ln>
        </p:spPr>
      </p:cxnSp>
      <p:sp>
        <p:nvSpPr>
          <p:cNvPr id="129" name="Shape 129"/>
          <p:cNvSpPr txBox="1"/>
          <p:nvPr/>
        </p:nvSpPr>
        <p:spPr>
          <a:xfrm>
            <a:off x="4565801" y="1567250"/>
            <a:ext cx="3110999" cy="1072800"/>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function example</a:t>
            </a:r>
          </a:p>
        </p:txBody>
      </p:sp>
      <p:sp>
        <p:nvSpPr>
          <p:cNvPr id="130" name="Shape 130"/>
          <p:cNvSpPr/>
          <p:nvPr/>
        </p:nvSpPr>
        <p:spPr>
          <a:xfrm>
            <a:off x="685801" y="4445895"/>
            <a:ext cx="21656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rectangle</a:t>
            </a:r>
          </a:p>
        </p:txBody>
      </p:sp>
      <p:sp>
        <p:nvSpPr>
          <p:cNvPr id="131" name="Shape 131"/>
          <p:cNvSpPr/>
          <p:nvPr/>
        </p:nvSpPr>
        <p:spPr>
          <a:xfrm>
            <a:off x="3120377" y="4760128"/>
            <a:ext cx="25413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function name</a:t>
            </a:r>
          </a:p>
        </p:txBody>
      </p:sp>
      <p:cxnSp>
        <p:nvCxnSpPr>
          <p:cNvPr id="132" name="Shape 132"/>
          <p:cNvCxnSpPr>
            <a:endCxn id="123" idx="2"/>
          </p:cNvCxnSpPr>
          <p:nvPr/>
        </p:nvCxnSpPr>
        <p:spPr>
          <a:xfrm rot="10800000" flipH="1">
            <a:off x="1612386" y="3232379"/>
            <a:ext cx="438000" cy="1213200"/>
          </a:xfrm>
          <a:prstGeom prst="straightConnector1">
            <a:avLst/>
          </a:prstGeom>
          <a:noFill/>
          <a:ln w="28575" cap="flat" cmpd="sng">
            <a:solidFill>
              <a:srgbClr val="999999"/>
            </a:solidFill>
            <a:prstDash val="solid"/>
            <a:round/>
            <a:headEnd type="triangle" w="lg" len="lg"/>
            <a:tailEnd type="triangle" w="lg" len="lg"/>
          </a:ln>
        </p:spPr>
      </p:cxnSp>
      <p:sp>
        <p:nvSpPr>
          <p:cNvPr id="133" name="Shape 133"/>
          <p:cNvSpPr txBox="1"/>
          <p:nvPr/>
        </p:nvSpPr>
        <p:spPr>
          <a:xfrm>
            <a:off x="280574" y="3498563"/>
            <a:ext cx="2541300"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the same kind of function as</a:t>
            </a:r>
          </a:p>
        </p:txBody>
      </p:sp>
      <p:cxnSp>
        <p:nvCxnSpPr>
          <p:cNvPr id="134" name="Shape 134"/>
          <p:cNvCxnSpPr>
            <a:stCxn id="123" idx="3"/>
          </p:cNvCxnSpPr>
          <p:nvPr/>
        </p:nvCxnSpPr>
        <p:spPr>
          <a:xfrm>
            <a:off x="2688936" y="3015629"/>
            <a:ext cx="1076100" cy="1733700"/>
          </a:xfrm>
          <a:prstGeom prst="straightConnector1">
            <a:avLst/>
          </a:prstGeom>
          <a:noFill/>
          <a:ln w="28575" cap="flat" cmpd="sng">
            <a:solidFill>
              <a:srgbClr val="999999"/>
            </a:solidFill>
            <a:prstDash val="solid"/>
            <a:round/>
            <a:headEnd type="none" w="lg" len="lg"/>
            <a:tailEnd type="triangle" w="lg" len="lg"/>
          </a:ln>
        </p:spPr>
      </p:cxnSp>
      <p:cxnSp>
        <p:nvCxnSpPr>
          <p:cNvPr id="135" name="Shape 135"/>
          <p:cNvCxnSpPr>
            <a:stCxn id="123" idx="3"/>
            <a:endCxn id="136" idx="0"/>
          </p:cNvCxnSpPr>
          <p:nvPr/>
        </p:nvCxnSpPr>
        <p:spPr>
          <a:xfrm>
            <a:off x="2688936" y="3015629"/>
            <a:ext cx="2439900" cy="904800"/>
          </a:xfrm>
          <a:prstGeom prst="straightConnector1">
            <a:avLst/>
          </a:prstGeom>
          <a:noFill/>
          <a:ln w="28575" cap="flat" cmpd="sng">
            <a:solidFill>
              <a:srgbClr val="999999"/>
            </a:solidFill>
            <a:prstDash val="solid"/>
            <a:round/>
            <a:headEnd type="none" w="lg" len="lg"/>
            <a:tailEnd type="triangle" w="lg" len="lg"/>
          </a:ln>
        </p:spPr>
      </p:cxnSp>
      <p:sp>
        <p:nvSpPr>
          <p:cNvPr id="136" name="Shape 136"/>
          <p:cNvSpPr/>
          <p:nvPr/>
        </p:nvSpPr>
        <p:spPr>
          <a:xfrm>
            <a:off x="3858150" y="3920348"/>
            <a:ext cx="2541300" cy="5841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 producing operation</a:t>
            </a:r>
          </a:p>
        </p:txBody>
      </p:sp>
    </p:spTree>
    <p:extLst>
      <p:ext uri="{BB962C8B-B14F-4D97-AF65-F5344CB8AC3E}">
        <p14:creationId xmlns:p14="http://schemas.microsoft.com/office/powerpoint/2010/main" val="65677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36826" y="1016801"/>
            <a:ext cx="8520599" cy="572699"/>
          </a:xfrm>
          <a:prstGeom prst="rect">
            <a:avLst/>
          </a:prstGeom>
        </p:spPr>
        <p:txBody>
          <a:bodyPr vert="horz" lIns="91425" tIns="91425" rIns="91425" bIns="91425" rtlCol="0" anchor="t" anchorCtr="0">
            <a:noAutofit/>
          </a:bodyPr>
          <a:lstStyle/>
          <a:p>
            <a:r>
              <a:rPr lang="en"/>
              <a:t>Related Questions</a:t>
            </a:r>
          </a:p>
        </p:txBody>
      </p:sp>
      <p:graphicFrame>
        <p:nvGraphicFramePr>
          <p:cNvPr id="142" name="Shape 142"/>
          <p:cNvGraphicFramePr/>
          <p:nvPr/>
        </p:nvGraphicFramePr>
        <p:xfrm>
          <a:off x="311700" y="1511662"/>
          <a:ext cx="3000000" cy="3000000"/>
        </p:xfrm>
        <a:graphic>
          <a:graphicData uri="http://schemas.openxmlformats.org/drawingml/2006/table">
            <a:tbl>
              <a:tblPr>
                <a:noFill/>
              </a:tblPr>
              <a:tblGrid>
                <a:gridCol w="4285425">
                  <a:extLst>
                    <a:ext uri="{9D8B030D-6E8A-4147-A177-3AD203B41FA5}">
                      <a16:colId xmlns:a16="http://schemas.microsoft.com/office/drawing/2014/main" val="20000"/>
                    </a:ext>
                  </a:extLst>
                </a:gridCol>
                <a:gridCol w="4285425">
                  <a:extLst>
                    <a:ext uri="{9D8B030D-6E8A-4147-A177-3AD203B41FA5}">
                      <a16:colId xmlns:a16="http://schemas.microsoft.com/office/drawing/2014/main" val="20001"/>
                    </a:ext>
                  </a:extLst>
                </a:gridCol>
              </a:tblGrid>
              <a:tr h="431825">
                <a:tc>
                  <a:txBody>
                    <a:bodyPr/>
                    <a:lstStyle/>
                    <a:p>
                      <a:pPr lvl="0" rtl="0">
                        <a:spcBef>
                          <a:spcPts val="0"/>
                        </a:spcBef>
                        <a:buNone/>
                      </a:pPr>
                      <a:r>
                        <a:rPr lang="en" sz="2100"/>
                        <a:t>Question</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Clr>
                          <a:schemeClr val="dk1"/>
                        </a:buClr>
                        <a:buSzPct val="38095"/>
                        <a:buFont typeface="Arial"/>
                        <a:buNone/>
                      </a:pPr>
                      <a:r>
                        <a:rPr lang="en" sz="2100">
                          <a:solidFill>
                            <a:schemeClr val="dk1"/>
                          </a:solidFill>
                        </a:rPr>
                        <a:t>Code To Test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50">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9825">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06217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800"/>
              <a:t>Knowledge:</a:t>
            </a:r>
          </a:p>
          <a:p>
            <a:pPr>
              <a:buNone/>
            </a:pPr>
            <a:r>
              <a:rPr lang="en" sz="2800"/>
              <a:t>How do we produce our own images in Racket?</a:t>
            </a: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800"/>
              <a:t>Skills:</a:t>
            </a:r>
          </a:p>
          <a:p>
            <a:pPr>
              <a:buNone/>
            </a:pPr>
            <a:r>
              <a:rPr lang="en" sz="2800"/>
              <a:t>Compose image producing expressions to solve problems</a:t>
            </a:r>
          </a:p>
        </p:txBody>
      </p:sp>
    </p:spTree>
    <p:extLst>
      <p:ext uri="{BB962C8B-B14F-4D97-AF65-F5344CB8AC3E}">
        <p14:creationId xmlns:p14="http://schemas.microsoft.com/office/powerpoint/2010/main" val="300466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formal vs. informal language</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7111811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origin?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928011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8349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524761" y="1894695"/>
              <a:ext cx="109080" cy="1860480"/>
            </p14:xfrm>
          </p:contentPart>
        </mc:Choice>
        <mc:Fallback xmlns="">
          <p:pic>
            <p:nvPicPr>
              <p:cNvPr id="5" name="Ink 4"/>
              <p:cNvPicPr/>
              <p:nvPr/>
            </p:nvPicPr>
            <p:blipFill>
              <a:blip r:embed="rId3"/>
              <a:stretch>
                <a:fillRect/>
              </a:stretch>
            </p:blipFill>
            <p:spPr>
              <a:xfrm>
                <a:off x="1521532" y="1891455"/>
                <a:ext cx="116615" cy="186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69041" y="2953095"/>
              <a:ext cx="1802160" cy="166680"/>
            </p14:xfrm>
          </p:contentPart>
        </mc:Choice>
        <mc:Fallback xmlns="">
          <p:pic>
            <p:nvPicPr>
              <p:cNvPr id="7" name="Ink 6"/>
              <p:cNvPicPr/>
              <p:nvPr/>
            </p:nvPicPr>
            <p:blipFill>
              <a:blip r:embed="rId5"/>
              <a:stretch>
                <a:fillRect/>
              </a:stretch>
            </p:blipFill>
            <p:spPr>
              <a:xfrm>
                <a:off x="666522" y="2950935"/>
                <a:ext cx="1806839"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283801" y="2179455"/>
              <a:ext cx="1676160" cy="1369080"/>
            </p14:xfrm>
          </p:contentPart>
        </mc:Choice>
        <mc:Fallback xmlns="">
          <p:pic>
            <p:nvPicPr>
              <p:cNvPr id="10" name="Ink 9"/>
              <p:cNvPicPr/>
              <p:nvPr/>
            </p:nvPicPr>
            <p:blipFill>
              <a:blip r:embed="rId7"/>
              <a:stretch>
                <a:fillRect/>
              </a:stretch>
            </p:blipFill>
            <p:spPr>
              <a:xfrm>
                <a:off x="4280561" y="2176215"/>
                <a:ext cx="1680840" cy="137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190681" y="4507935"/>
              <a:ext cx="2074680" cy="1643400"/>
            </p14:xfrm>
          </p:contentPart>
        </mc:Choice>
        <mc:Fallback xmlns="">
          <p:pic>
            <p:nvPicPr>
              <p:cNvPr id="16" name="Ink 15"/>
              <p:cNvPicPr/>
              <p:nvPr/>
            </p:nvPicPr>
            <p:blipFill>
              <a:blip r:embed="rId9"/>
              <a:stretch>
                <a:fillRect/>
              </a:stretch>
            </p:blipFill>
            <p:spPr>
              <a:xfrm>
                <a:off x="1186361" y="4503615"/>
                <a:ext cx="2081520" cy="165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1057481" y="2762295"/>
              <a:ext cx="405000" cy="278280"/>
            </p14:xfrm>
          </p:contentPart>
        </mc:Choice>
        <mc:Fallback xmlns="">
          <p:pic>
            <p:nvPicPr>
              <p:cNvPr id="19" name="Ink 18"/>
              <p:cNvPicPr/>
              <p:nvPr/>
            </p:nvPicPr>
            <p:blipFill>
              <a:blip r:embed="rId11"/>
              <a:stretch>
                <a:fillRect/>
              </a:stretch>
            </p:blipFill>
            <p:spPr>
              <a:xfrm>
                <a:off x="1054601" y="2760857"/>
                <a:ext cx="411480" cy="2822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1564721" y="2916015"/>
              <a:ext cx="87840" cy="81360"/>
            </p14:xfrm>
          </p:contentPart>
        </mc:Choice>
        <mc:Fallback xmlns="">
          <p:pic>
            <p:nvPicPr>
              <p:cNvPr id="24" name="Ink 23"/>
              <p:cNvPicPr/>
              <p:nvPr/>
            </p:nvPicPr>
            <p:blipFill>
              <a:blip r:embed="rId13"/>
              <a:stretch>
                <a:fillRect/>
              </a:stretch>
            </p:blipFill>
            <p:spPr>
              <a:xfrm>
                <a:off x="1562211" y="2913506"/>
                <a:ext cx="93576" cy="874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p14:cNvContentPartPr/>
              <p14:nvPr/>
            </p14:nvContentPartPr>
            <p14:xfrm>
              <a:off x="992321" y="4670295"/>
              <a:ext cx="368640" cy="1509840"/>
            </p14:xfrm>
          </p:contentPart>
        </mc:Choice>
        <mc:Fallback xmlns="">
          <p:pic>
            <p:nvPicPr>
              <p:cNvPr id="29" name="Ink 28"/>
              <p:cNvPicPr/>
              <p:nvPr/>
            </p:nvPicPr>
            <p:blipFill>
              <a:blip r:embed="rId15"/>
              <a:stretch>
                <a:fillRect/>
              </a:stretch>
            </p:blipFill>
            <p:spPr>
              <a:xfrm>
                <a:off x="988721" y="4668135"/>
                <a:ext cx="37548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p14:cNvContentPartPr/>
              <p14:nvPr/>
            </p14:nvContentPartPr>
            <p14:xfrm>
              <a:off x="681641" y="5262135"/>
              <a:ext cx="188640" cy="152640"/>
            </p14:xfrm>
          </p:contentPart>
        </mc:Choice>
        <mc:Fallback xmlns="">
          <p:pic>
            <p:nvPicPr>
              <p:cNvPr id="30" name="Ink 29"/>
              <p:cNvPicPr/>
              <p:nvPr/>
            </p:nvPicPr>
            <p:blipFill>
              <a:blip r:embed="rId17"/>
              <a:stretch>
                <a:fillRect/>
              </a:stretch>
            </p:blipFill>
            <p:spPr>
              <a:xfrm>
                <a:off x="678761" y="5258903"/>
                <a:ext cx="194040" cy="1583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p14:cNvContentPartPr/>
              <p14:nvPr/>
            </p14:nvContentPartPr>
            <p14:xfrm>
              <a:off x="882881" y="5234775"/>
              <a:ext cx="67680" cy="521280"/>
            </p14:xfrm>
          </p:contentPart>
        </mc:Choice>
        <mc:Fallback xmlns="">
          <p:pic>
            <p:nvPicPr>
              <p:cNvPr id="31" name="Ink 30"/>
              <p:cNvPicPr/>
              <p:nvPr/>
            </p:nvPicPr>
            <p:blipFill>
              <a:blip r:embed="rId19"/>
              <a:stretch>
                <a:fillRect/>
              </a:stretch>
            </p:blipFill>
            <p:spPr>
              <a:xfrm>
                <a:off x="880721" y="5232255"/>
                <a:ext cx="7236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p14:cNvContentPartPr/>
              <p14:nvPr/>
            </p14:nvContentPartPr>
            <p14:xfrm>
              <a:off x="1324961" y="4277535"/>
              <a:ext cx="1803240" cy="292320"/>
            </p14:xfrm>
          </p:contentPart>
        </mc:Choice>
        <mc:Fallback xmlns="">
          <p:pic>
            <p:nvPicPr>
              <p:cNvPr id="37" name="Ink 36"/>
              <p:cNvPicPr/>
              <p:nvPr/>
            </p:nvPicPr>
            <p:blipFill>
              <a:blip r:embed="rId21"/>
              <a:stretch>
                <a:fillRect/>
              </a:stretch>
            </p:blipFill>
            <p:spPr>
              <a:xfrm>
                <a:off x="1322081" y="4275375"/>
                <a:ext cx="181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p14:cNvContentPartPr/>
              <p14:nvPr/>
            </p14:nvContentPartPr>
            <p14:xfrm>
              <a:off x="4027841" y="2232375"/>
              <a:ext cx="354600" cy="1197720"/>
            </p14:xfrm>
          </p:contentPart>
        </mc:Choice>
        <mc:Fallback xmlns="">
          <p:pic>
            <p:nvPicPr>
              <p:cNvPr id="53" name="Ink 52"/>
              <p:cNvPicPr/>
              <p:nvPr/>
            </p:nvPicPr>
            <p:blipFill>
              <a:blip r:embed="rId23"/>
              <a:stretch>
                <a:fillRect/>
              </a:stretch>
            </p:blipFill>
            <p:spPr>
              <a:xfrm>
                <a:off x="4023885" y="2228055"/>
                <a:ext cx="361073" cy="12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8"/>
              <p14:cNvContentPartPr/>
              <p14:nvPr/>
            </p14:nvContentPartPr>
            <p14:xfrm>
              <a:off x="1744721" y="2673375"/>
              <a:ext cx="1049040" cy="217440"/>
            </p14:xfrm>
          </p:contentPart>
        </mc:Choice>
        <mc:Fallback xmlns="">
          <p:pic>
            <p:nvPicPr>
              <p:cNvPr id="59" name="Ink 58"/>
              <p:cNvPicPr/>
              <p:nvPr/>
            </p:nvPicPr>
            <p:blipFill>
              <a:blip r:embed="rId25"/>
              <a:stretch>
                <a:fillRect/>
              </a:stretch>
            </p:blipFill>
            <p:spPr>
              <a:xfrm>
                <a:off x="1742202" y="2669055"/>
                <a:ext cx="1055518"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p14:cNvContentPartPr/>
              <p14:nvPr/>
            </p14:nvContentPartPr>
            <p14:xfrm>
              <a:off x="4525361" y="3237855"/>
              <a:ext cx="1572120" cy="219240"/>
            </p14:xfrm>
          </p:contentPart>
        </mc:Choice>
        <mc:Fallback xmlns="">
          <p:pic>
            <p:nvPicPr>
              <p:cNvPr id="60" name="Ink 59"/>
              <p:cNvPicPr/>
              <p:nvPr/>
            </p:nvPicPr>
            <p:blipFill>
              <a:blip r:embed="rId27"/>
              <a:stretch>
                <a:fillRect/>
              </a:stretch>
            </p:blipFill>
            <p:spPr>
              <a:xfrm>
                <a:off x="4522841" y="3233901"/>
                <a:ext cx="1578600" cy="2246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2255201" y="2666175"/>
              <a:ext cx="134280" cy="148320"/>
            </p14:xfrm>
          </p:contentPart>
        </mc:Choice>
        <mc:Fallback xmlns="">
          <p:pic>
            <p:nvPicPr>
              <p:cNvPr id="66" name="Ink 65"/>
              <p:cNvPicPr/>
              <p:nvPr/>
            </p:nvPicPr>
            <p:blipFill>
              <a:blip r:embed="rId29"/>
              <a:stretch>
                <a:fillRect/>
              </a:stretch>
            </p:blipFill>
            <p:spPr>
              <a:xfrm>
                <a:off x="2253047" y="2662935"/>
                <a:ext cx="138588"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738521" y="4386255"/>
              <a:ext cx="194400" cy="164880"/>
            </p14:xfrm>
          </p:contentPart>
        </mc:Choice>
        <mc:Fallback xmlns="">
          <p:pic>
            <p:nvPicPr>
              <p:cNvPr id="67" name="Ink 66"/>
              <p:cNvPicPr/>
              <p:nvPr/>
            </p:nvPicPr>
            <p:blipFill>
              <a:blip r:embed="rId31"/>
              <a:stretch>
                <a:fillRect/>
              </a:stretch>
            </p:blipFill>
            <p:spPr>
              <a:xfrm>
                <a:off x="735281" y="4382304"/>
                <a:ext cx="201600" cy="17206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1668401" y="2192775"/>
              <a:ext cx="327240" cy="723600"/>
            </p14:xfrm>
          </p:contentPart>
        </mc:Choice>
        <mc:Fallback xmlns="">
          <p:pic>
            <p:nvPicPr>
              <p:cNvPr id="68" name="Ink 67"/>
              <p:cNvPicPr/>
              <p:nvPr/>
            </p:nvPicPr>
            <p:blipFill>
              <a:blip r:embed="rId33"/>
              <a:stretch>
                <a:fillRect/>
              </a:stretch>
            </p:blipFill>
            <p:spPr>
              <a:xfrm>
                <a:off x="1664445" y="2188815"/>
                <a:ext cx="334072"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Ink 68"/>
              <p14:cNvContentPartPr/>
              <p14:nvPr/>
            </p14:nvContentPartPr>
            <p14:xfrm>
              <a:off x="1902761" y="2412015"/>
              <a:ext cx="33120" cy="123840"/>
            </p14:xfrm>
          </p:contentPart>
        </mc:Choice>
        <mc:Fallback xmlns="">
          <p:pic>
            <p:nvPicPr>
              <p:cNvPr id="69" name="Ink 68"/>
              <p:cNvPicPr/>
              <p:nvPr/>
            </p:nvPicPr>
            <p:blipFill>
              <a:blip r:embed="rId35"/>
              <a:stretch>
                <a:fillRect/>
              </a:stretch>
            </p:blipFill>
            <p:spPr>
              <a:xfrm>
                <a:off x="1899912" y="2408775"/>
                <a:ext cx="38462"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0" name="Ink 69"/>
              <p14:cNvContentPartPr/>
              <p14:nvPr/>
            </p14:nvContentPartPr>
            <p14:xfrm>
              <a:off x="1893041" y="2466375"/>
              <a:ext cx="148680" cy="126360"/>
            </p14:xfrm>
          </p:contentPart>
        </mc:Choice>
        <mc:Fallback xmlns="">
          <p:pic>
            <p:nvPicPr>
              <p:cNvPr id="70" name="Ink 69"/>
              <p:cNvPicPr/>
              <p:nvPr/>
            </p:nvPicPr>
            <p:blipFill>
              <a:blip r:embed="rId37"/>
              <a:stretch>
                <a:fillRect/>
              </a:stretch>
            </p:blipFill>
            <p:spPr>
              <a:xfrm>
                <a:off x="1890886" y="2463855"/>
                <a:ext cx="15299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p14:cNvContentPartPr/>
              <p14:nvPr/>
            </p14:nvContentPartPr>
            <p14:xfrm>
              <a:off x="2195081" y="4161615"/>
              <a:ext cx="254160" cy="137160"/>
            </p14:xfrm>
          </p:contentPart>
        </mc:Choice>
        <mc:Fallback xmlns="">
          <p:pic>
            <p:nvPicPr>
              <p:cNvPr id="80" name="Ink 79"/>
              <p:cNvPicPr/>
              <p:nvPr/>
            </p:nvPicPr>
            <p:blipFill>
              <a:blip r:embed="rId39"/>
              <a:stretch>
                <a:fillRect/>
              </a:stretch>
            </p:blipFill>
            <p:spPr>
              <a:xfrm>
                <a:off x="2192205" y="4159095"/>
                <a:ext cx="259552"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p14:cNvContentPartPr/>
              <p14:nvPr/>
            </p14:nvContentPartPr>
            <p14:xfrm>
              <a:off x="2230001" y="4177815"/>
              <a:ext cx="195480" cy="166680"/>
            </p14:xfrm>
          </p:contentPart>
        </mc:Choice>
        <mc:Fallback xmlns="">
          <p:pic>
            <p:nvPicPr>
              <p:cNvPr id="81" name="Ink 80"/>
              <p:cNvPicPr/>
              <p:nvPr/>
            </p:nvPicPr>
            <p:blipFill>
              <a:blip r:embed="rId41"/>
              <a:stretch>
                <a:fillRect/>
              </a:stretch>
            </p:blipFill>
            <p:spPr>
              <a:xfrm>
                <a:off x="2228204" y="4174935"/>
                <a:ext cx="200151"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p14:cNvContentPartPr/>
              <p14:nvPr/>
            </p14:nvContentPartPr>
            <p14:xfrm>
              <a:off x="2324321" y="4218495"/>
              <a:ext cx="23400" cy="11160"/>
            </p14:xfrm>
          </p:contentPart>
        </mc:Choice>
        <mc:Fallback xmlns="">
          <p:pic>
            <p:nvPicPr>
              <p:cNvPr id="82" name="Ink 81"/>
              <p:cNvPicPr/>
              <p:nvPr/>
            </p:nvPicPr>
            <p:blipFill>
              <a:blip r:embed="rId43"/>
              <a:stretch>
                <a:fillRect/>
              </a:stretch>
            </p:blipFill>
            <p:spPr>
              <a:xfrm>
                <a:off x="2322903" y="4217055"/>
                <a:ext cx="26236"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7" name="Ink 86"/>
              <p14:cNvContentPartPr/>
              <p14:nvPr/>
            </p14:nvContentPartPr>
            <p14:xfrm>
              <a:off x="4654241" y="4168095"/>
              <a:ext cx="2389680" cy="1481760"/>
            </p14:xfrm>
          </p:contentPart>
        </mc:Choice>
        <mc:Fallback xmlns="">
          <p:pic>
            <p:nvPicPr>
              <p:cNvPr id="87" name="Ink 86"/>
              <p:cNvPicPr/>
              <p:nvPr/>
            </p:nvPicPr>
            <p:blipFill>
              <a:blip r:embed="rId45"/>
              <a:stretch>
                <a:fillRect/>
              </a:stretch>
            </p:blipFill>
            <p:spPr>
              <a:xfrm>
                <a:off x="4648481" y="4162336"/>
                <a:ext cx="2400840" cy="149003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1" name="Ink 100"/>
              <p14:cNvContentPartPr/>
              <p14:nvPr/>
            </p14:nvContentPartPr>
            <p14:xfrm>
              <a:off x="5799041" y="3976935"/>
              <a:ext cx="187200" cy="158760"/>
            </p14:xfrm>
          </p:contentPart>
        </mc:Choice>
        <mc:Fallback xmlns="">
          <p:pic>
            <p:nvPicPr>
              <p:cNvPr id="101" name="Ink 100"/>
              <p:cNvPicPr/>
              <p:nvPr/>
            </p:nvPicPr>
            <p:blipFill>
              <a:blip r:embed="rId47"/>
              <a:stretch>
                <a:fillRect/>
              </a:stretch>
            </p:blipFill>
            <p:spPr>
              <a:xfrm>
                <a:off x="5796881" y="3973343"/>
                <a:ext cx="191880" cy="1655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 name="Ink 111"/>
              <p14:cNvContentPartPr/>
              <p14:nvPr/>
            </p14:nvContentPartPr>
            <p14:xfrm>
              <a:off x="3876641" y="3705855"/>
              <a:ext cx="3762000" cy="2329560"/>
            </p14:xfrm>
          </p:contentPart>
        </mc:Choice>
        <mc:Fallback xmlns="">
          <p:pic>
            <p:nvPicPr>
              <p:cNvPr id="112" name="Ink 111"/>
              <p:cNvPicPr/>
              <p:nvPr/>
            </p:nvPicPr>
            <p:blipFill>
              <a:blip r:embed="rId49"/>
              <a:stretch>
                <a:fillRect/>
              </a:stretch>
            </p:blipFill>
            <p:spPr>
              <a:xfrm>
                <a:off x="3873401" y="3702616"/>
                <a:ext cx="3767399" cy="233567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3" name="Ink 132"/>
              <p14:cNvContentPartPr/>
              <p14:nvPr/>
            </p14:nvContentPartPr>
            <p14:xfrm>
              <a:off x="4266161" y="3524415"/>
              <a:ext cx="88560" cy="74160"/>
            </p14:xfrm>
          </p:contentPart>
        </mc:Choice>
        <mc:Fallback xmlns="">
          <p:pic>
            <p:nvPicPr>
              <p:cNvPr id="133" name="Ink 132"/>
              <p:cNvPicPr/>
              <p:nvPr/>
            </p:nvPicPr>
            <p:blipFill>
              <a:blip r:embed="rId51"/>
              <a:stretch>
                <a:fillRect/>
              </a:stretch>
            </p:blipFill>
            <p:spPr>
              <a:xfrm>
                <a:off x="4263293" y="3520493"/>
                <a:ext cx="95731" cy="8200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5" name="Ink 134"/>
              <p14:cNvContentPartPr/>
              <p14:nvPr/>
            </p14:nvContentPartPr>
            <p14:xfrm>
              <a:off x="5891921" y="4280055"/>
              <a:ext cx="69480" cy="545040"/>
            </p14:xfrm>
          </p:contentPart>
        </mc:Choice>
        <mc:Fallback xmlns="">
          <p:pic>
            <p:nvPicPr>
              <p:cNvPr id="135" name="Ink 134"/>
              <p:cNvPicPr/>
              <p:nvPr/>
            </p:nvPicPr>
            <p:blipFill>
              <a:blip r:embed="rId53"/>
              <a:stretch>
                <a:fillRect/>
              </a:stretch>
            </p:blipFill>
            <p:spPr>
              <a:xfrm>
                <a:off x="5889041" y="4276455"/>
                <a:ext cx="7488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7"/>
              <p14:cNvContentPartPr/>
              <p14:nvPr/>
            </p14:nvContentPartPr>
            <p14:xfrm>
              <a:off x="5282081" y="4331895"/>
              <a:ext cx="1233720" cy="1042560"/>
            </p14:xfrm>
          </p:contentPart>
        </mc:Choice>
        <mc:Fallback xmlns="">
          <p:pic>
            <p:nvPicPr>
              <p:cNvPr id="138" name="Ink 137"/>
              <p:cNvPicPr/>
              <p:nvPr/>
            </p:nvPicPr>
            <p:blipFill>
              <a:blip r:embed="rId55"/>
              <a:stretch>
                <a:fillRect/>
              </a:stretch>
            </p:blipFill>
            <p:spPr>
              <a:xfrm>
                <a:off x="5277401" y="4326495"/>
                <a:ext cx="1243800" cy="105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2"/>
              <p14:cNvContentPartPr/>
              <p14:nvPr/>
            </p14:nvContentPartPr>
            <p14:xfrm>
              <a:off x="1562921" y="2981535"/>
              <a:ext cx="75240" cy="91440"/>
            </p14:xfrm>
          </p:contentPart>
        </mc:Choice>
        <mc:Fallback xmlns="">
          <p:pic>
            <p:nvPicPr>
              <p:cNvPr id="143" name="Ink 142"/>
              <p:cNvPicPr/>
              <p:nvPr/>
            </p:nvPicPr>
            <p:blipFill>
              <a:blip r:embed="rId57"/>
              <a:stretch>
                <a:fillRect/>
              </a:stretch>
            </p:blipFill>
            <p:spPr>
              <a:xfrm>
                <a:off x="1559338" y="2979025"/>
                <a:ext cx="80614" cy="9717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4" name="Ink 143"/>
              <p14:cNvContentPartPr/>
              <p14:nvPr/>
            </p14:nvContentPartPr>
            <p14:xfrm>
              <a:off x="1053521" y="4192575"/>
              <a:ext cx="257760" cy="412920"/>
            </p14:xfrm>
          </p:contentPart>
        </mc:Choice>
        <mc:Fallback xmlns="">
          <p:pic>
            <p:nvPicPr>
              <p:cNvPr id="144" name="Ink 143"/>
              <p:cNvPicPr/>
              <p:nvPr/>
            </p:nvPicPr>
            <p:blipFill>
              <a:blip r:embed="rId59"/>
              <a:stretch>
                <a:fillRect/>
              </a:stretch>
            </p:blipFill>
            <p:spPr>
              <a:xfrm>
                <a:off x="1049561" y="4190415"/>
                <a:ext cx="2638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6" name="Ink 145"/>
              <p14:cNvContentPartPr/>
              <p14:nvPr/>
            </p14:nvContentPartPr>
            <p14:xfrm>
              <a:off x="4001201" y="2887935"/>
              <a:ext cx="61200" cy="106560"/>
            </p14:xfrm>
          </p:contentPart>
        </mc:Choice>
        <mc:Fallback xmlns="">
          <p:pic>
            <p:nvPicPr>
              <p:cNvPr id="146" name="Ink 145"/>
              <p:cNvPicPr/>
              <p:nvPr/>
            </p:nvPicPr>
            <p:blipFill>
              <a:blip r:embed="rId61"/>
              <a:stretch>
                <a:fillRect/>
              </a:stretch>
            </p:blipFill>
            <p:spPr>
              <a:xfrm>
                <a:off x="3998338" y="2884335"/>
                <a:ext cx="65495"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7" name="Ink 146"/>
              <p14:cNvContentPartPr/>
              <p14:nvPr/>
            </p14:nvContentPartPr>
            <p14:xfrm>
              <a:off x="4014161" y="2844735"/>
              <a:ext cx="157680" cy="289800"/>
            </p14:xfrm>
          </p:contentPart>
        </mc:Choice>
        <mc:Fallback xmlns="">
          <p:pic>
            <p:nvPicPr>
              <p:cNvPr id="147" name="Ink 146"/>
              <p:cNvPicPr/>
              <p:nvPr/>
            </p:nvPicPr>
            <p:blipFill>
              <a:blip r:embed="rId63"/>
              <a:stretch>
                <a:fillRect/>
              </a:stretch>
            </p:blipFill>
            <p:spPr>
              <a:xfrm>
                <a:off x="4011288" y="2841495"/>
                <a:ext cx="163427"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8" name="Ink 147"/>
              <p14:cNvContentPartPr/>
              <p14:nvPr/>
            </p14:nvContentPartPr>
            <p14:xfrm>
              <a:off x="6336881" y="2079735"/>
              <a:ext cx="1487160" cy="1275120"/>
            </p14:xfrm>
          </p:contentPart>
        </mc:Choice>
        <mc:Fallback xmlns="">
          <p:pic>
            <p:nvPicPr>
              <p:cNvPr id="148" name="Ink 147"/>
              <p:cNvPicPr/>
              <p:nvPr/>
            </p:nvPicPr>
            <p:blipFill>
              <a:blip r:embed="rId65"/>
              <a:stretch>
                <a:fillRect/>
              </a:stretch>
            </p:blipFill>
            <p:spPr>
              <a:xfrm>
                <a:off x="6333642" y="2074337"/>
                <a:ext cx="1495078" cy="128483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0"/>
              <p14:cNvContentPartPr/>
              <p14:nvPr/>
            </p14:nvContentPartPr>
            <p14:xfrm>
              <a:off x="6399521" y="1940415"/>
              <a:ext cx="2184120" cy="240480"/>
            </p14:xfrm>
          </p:contentPart>
        </mc:Choice>
        <mc:Fallback xmlns="">
          <p:pic>
            <p:nvPicPr>
              <p:cNvPr id="161" name="Ink 160"/>
              <p:cNvPicPr/>
              <p:nvPr/>
            </p:nvPicPr>
            <p:blipFill>
              <a:blip r:embed="rId67"/>
              <a:stretch>
                <a:fillRect/>
              </a:stretch>
            </p:blipFill>
            <p:spPr>
              <a:xfrm>
                <a:off x="6396641" y="1936455"/>
                <a:ext cx="21909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 name="Ink 163"/>
              <p14:cNvContentPartPr/>
              <p14:nvPr/>
            </p14:nvContentPartPr>
            <p14:xfrm>
              <a:off x="5149241" y="2758335"/>
              <a:ext cx="1194480" cy="509760"/>
            </p14:xfrm>
          </p:contentPart>
        </mc:Choice>
        <mc:Fallback xmlns="">
          <p:pic>
            <p:nvPicPr>
              <p:cNvPr id="164" name="Ink 163"/>
              <p:cNvPicPr/>
              <p:nvPr/>
            </p:nvPicPr>
            <p:blipFill>
              <a:blip r:embed="rId69"/>
              <a:stretch>
                <a:fillRect/>
              </a:stretch>
            </p:blipFill>
            <p:spPr>
              <a:xfrm>
                <a:off x="5146721" y="2755100"/>
                <a:ext cx="1199880" cy="51551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5" name="Ink 164"/>
              <p14:cNvContentPartPr/>
              <p14:nvPr/>
            </p14:nvContentPartPr>
            <p14:xfrm>
              <a:off x="6376841" y="2276655"/>
              <a:ext cx="330120" cy="1728360"/>
            </p14:xfrm>
          </p:contentPart>
        </mc:Choice>
        <mc:Fallback xmlns="">
          <p:pic>
            <p:nvPicPr>
              <p:cNvPr id="165" name="Ink 164"/>
              <p:cNvPicPr/>
              <p:nvPr/>
            </p:nvPicPr>
            <p:blipFill>
              <a:blip r:embed="rId71"/>
              <a:stretch>
                <a:fillRect/>
              </a:stretch>
            </p:blipFill>
            <p:spPr>
              <a:xfrm>
                <a:off x="6371801" y="2273056"/>
                <a:ext cx="337320" cy="17366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1"/>
              <p14:cNvContentPartPr/>
              <p14:nvPr/>
            </p14:nvContentPartPr>
            <p14:xfrm>
              <a:off x="5875361" y="1057335"/>
              <a:ext cx="2466000" cy="1187280"/>
            </p14:xfrm>
          </p:contentPart>
        </mc:Choice>
        <mc:Fallback xmlns="">
          <p:pic>
            <p:nvPicPr>
              <p:cNvPr id="172" name="Ink 171"/>
              <p:cNvPicPr/>
              <p:nvPr/>
            </p:nvPicPr>
            <p:blipFill>
              <a:blip r:embed="rId73"/>
              <a:stretch>
                <a:fillRect/>
              </a:stretch>
            </p:blipFill>
            <p:spPr>
              <a:xfrm>
                <a:off x="5872481" y="1054456"/>
                <a:ext cx="2471759" cy="119159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9" name="Ink 178"/>
              <p14:cNvContentPartPr/>
              <p14:nvPr/>
            </p14:nvContentPartPr>
            <p14:xfrm>
              <a:off x="4712201" y="4320735"/>
              <a:ext cx="2139120" cy="1245960"/>
            </p14:xfrm>
          </p:contentPart>
        </mc:Choice>
        <mc:Fallback xmlns="">
          <p:pic>
            <p:nvPicPr>
              <p:cNvPr id="179" name="Ink 178"/>
              <p:cNvPicPr/>
              <p:nvPr/>
            </p:nvPicPr>
            <p:blipFill>
              <a:blip r:embed="rId75"/>
              <a:stretch>
                <a:fillRect/>
              </a:stretch>
            </p:blipFill>
            <p:spPr>
              <a:xfrm>
                <a:off x="4708962" y="4317496"/>
                <a:ext cx="2146319" cy="125135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3"/>
              <p14:cNvContentPartPr/>
              <p14:nvPr/>
            </p14:nvContentPartPr>
            <p14:xfrm>
              <a:off x="4350401" y="4980975"/>
              <a:ext cx="110160" cy="80640"/>
            </p14:xfrm>
          </p:contentPart>
        </mc:Choice>
        <mc:Fallback xmlns="">
          <p:pic>
            <p:nvPicPr>
              <p:cNvPr id="184" name="Ink 183"/>
              <p:cNvPicPr/>
              <p:nvPr/>
            </p:nvPicPr>
            <p:blipFill>
              <a:blip r:embed="rId77"/>
              <a:stretch>
                <a:fillRect/>
              </a:stretch>
            </p:blipFill>
            <p:spPr>
              <a:xfrm>
                <a:off x="4346801" y="4977391"/>
                <a:ext cx="116280" cy="867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5" name="Ink 184"/>
              <p14:cNvContentPartPr/>
              <p14:nvPr/>
            </p14:nvContentPartPr>
            <p14:xfrm>
              <a:off x="4403321" y="4956135"/>
              <a:ext cx="126360" cy="306720"/>
            </p14:xfrm>
          </p:contentPart>
        </mc:Choice>
        <mc:Fallback xmlns="">
          <p:pic>
            <p:nvPicPr>
              <p:cNvPr id="185" name="Ink 184"/>
              <p:cNvPicPr/>
              <p:nvPr/>
            </p:nvPicPr>
            <p:blipFill>
              <a:blip r:embed="rId79"/>
              <a:stretch>
                <a:fillRect/>
              </a:stretch>
            </p:blipFill>
            <p:spPr>
              <a:xfrm>
                <a:off x="4400441" y="4952899"/>
                <a:ext cx="131400" cy="3128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7" name="Ink 206"/>
              <p14:cNvContentPartPr/>
              <p14:nvPr/>
            </p14:nvContentPartPr>
            <p14:xfrm>
              <a:off x="6268841" y="2115375"/>
              <a:ext cx="770760" cy="545760"/>
            </p14:xfrm>
          </p:contentPart>
        </mc:Choice>
        <mc:Fallback xmlns="">
          <p:pic>
            <p:nvPicPr>
              <p:cNvPr id="207" name="Ink 206"/>
              <p:cNvPicPr/>
              <p:nvPr/>
            </p:nvPicPr>
            <p:blipFill>
              <a:blip r:embed="rId81"/>
              <a:stretch>
                <a:fillRect/>
              </a:stretch>
            </p:blipFill>
            <p:spPr>
              <a:xfrm>
                <a:off x="6264163" y="2110698"/>
                <a:ext cx="780116" cy="55367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7"/>
              <p14:cNvContentPartPr/>
              <p14:nvPr/>
            </p14:nvContentPartPr>
            <p14:xfrm>
              <a:off x="6471161" y="1859415"/>
              <a:ext cx="1032840" cy="901440"/>
            </p14:xfrm>
          </p:contentPart>
        </mc:Choice>
        <mc:Fallback xmlns="">
          <p:pic>
            <p:nvPicPr>
              <p:cNvPr id="208" name="Ink 207"/>
              <p:cNvPicPr/>
              <p:nvPr/>
            </p:nvPicPr>
            <p:blipFill>
              <a:blip r:embed="rId83"/>
              <a:stretch>
                <a:fillRect/>
              </a:stretch>
            </p:blipFill>
            <p:spPr>
              <a:xfrm>
                <a:off x="6469362" y="1856536"/>
                <a:ext cx="1036799" cy="906118"/>
              </a:xfrm>
              <a:prstGeom prst="rect">
                <a:avLst/>
              </a:prstGeom>
            </p:spPr>
          </p:pic>
        </mc:Fallback>
      </mc:AlternateContent>
    </p:spTree>
    <p:extLst>
      <p:ext uri="{BB962C8B-B14F-4D97-AF65-F5344CB8AC3E}">
        <p14:creationId xmlns:p14="http://schemas.microsoft.com/office/powerpoint/2010/main" val="23486306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Programming images</a:t>
            </a:r>
          </a:p>
        </p:txBody>
      </p:sp>
      <p:sp>
        <p:nvSpPr>
          <p:cNvPr id="87" name="Shape 8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You don’t have to use Google to find images</a:t>
            </a:r>
          </a:p>
          <a:p>
            <a:pPr>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(circle 10 "solid" "red")</a:t>
            </a:r>
          </a:p>
          <a:p>
            <a:pPr>
              <a:buClr>
                <a:schemeClr val="dk1"/>
              </a:buClr>
              <a:buSzPct val="100000"/>
              <a:buNone/>
            </a:pPr>
            <a:endParaRPr sz="1100">
              <a:latin typeface="Consolas"/>
              <a:ea typeface="Consolas"/>
              <a:cs typeface="Consolas"/>
              <a:sym typeface="Consolas"/>
            </a:endParaRPr>
          </a:p>
          <a:p>
            <a:pPr>
              <a:buClr>
                <a:schemeClr val="dk1"/>
              </a:buClr>
              <a:buSzPct val="36666"/>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(rectangle 30 20 "outline" "blue")</a:t>
            </a:r>
          </a:p>
          <a:p>
            <a:pPr>
              <a:buNone/>
            </a:pPr>
            <a:endParaRPr>
              <a:latin typeface="Consolas"/>
              <a:ea typeface="Consolas"/>
              <a:cs typeface="Consolas"/>
              <a:sym typeface="Consolas"/>
            </a:endParaRPr>
          </a:p>
        </p:txBody>
      </p:sp>
      <p:sp>
        <p:nvSpPr>
          <p:cNvPr id="88" name="Shape 88"/>
          <p:cNvSpPr/>
          <p:nvPr/>
        </p:nvSpPr>
        <p:spPr>
          <a:xfrm>
            <a:off x="887150" y="4172426"/>
            <a:ext cx="591600" cy="583499"/>
          </a:xfrm>
          <a:prstGeom prst="ellipse">
            <a:avLst/>
          </a:prstGeom>
          <a:solidFill>
            <a:srgbClr val="FF0000"/>
          </a:solidFill>
          <a:ln>
            <a:noFill/>
          </a:ln>
        </p:spPr>
        <p:txBody>
          <a:bodyPr lIns="91425" tIns="91425" rIns="91425" bIns="91425" anchor="ctr" anchorCtr="0">
            <a:noAutofit/>
          </a:bodyPr>
          <a:lstStyle/>
          <a:p>
            <a:endParaRPr/>
          </a:p>
        </p:txBody>
      </p:sp>
      <p:sp>
        <p:nvSpPr>
          <p:cNvPr id="89" name="Shape 89"/>
          <p:cNvSpPr/>
          <p:nvPr/>
        </p:nvSpPr>
        <p:spPr>
          <a:xfrm>
            <a:off x="638150" y="5385351"/>
            <a:ext cx="840600" cy="497999"/>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206269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95" name="Shape 9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(circle 5 "solid" "red")</a:t>
            </a:r>
          </a:p>
          <a:p>
            <a:pPr>
              <a:buNone/>
            </a:pPr>
            <a:r>
              <a:rPr lang="en" sz="2400">
                <a:latin typeface="Consolas"/>
                <a:ea typeface="Consolas"/>
                <a:cs typeface="Consolas"/>
                <a:sym typeface="Consolas"/>
              </a:rPr>
              <a:t>           (rectangle 20 20 "solid" "blue"))</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96" name="Shape 96"/>
          <p:cNvPicPr preferRelativeResize="0"/>
          <p:nvPr/>
        </p:nvPicPr>
        <p:blipFill>
          <a:blip r:embed="rId3">
            <a:alphaModFix/>
          </a:blip>
          <a:stretch>
            <a:fillRect/>
          </a:stretch>
        </p:blipFill>
        <p:spPr>
          <a:xfrm>
            <a:off x="1133506" y="3822055"/>
            <a:ext cx="718649" cy="718700"/>
          </a:xfrm>
          <a:prstGeom prst="rect">
            <a:avLst/>
          </a:prstGeom>
          <a:noFill/>
          <a:ln>
            <a:noFill/>
          </a:ln>
        </p:spPr>
      </p:pic>
    </p:spTree>
    <p:extLst>
      <p:ext uri="{BB962C8B-B14F-4D97-AF65-F5344CB8AC3E}">
        <p14:creationId xmlns:p14="http://schemas.microsoft.com/office/powerpoint/2010/main" val="214103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2" name="Shape 102"/>
          <p:cNvSpPr txBox="1">
            <a:spLocks noGrp="1"/>
          </p:cNvSpPr>
          <p:nvPr>
            <p:ph type="body" idx="1"/>
          </p:nvPr>
        </p:nvSpPr>
        <p:spPr>
          <a:xfrm>
            <a:off x="471900" y="2776325"/>
            <a:ext cx="8571000" cy="14349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sp>
        <p:nvSpPr>
          <p:cNvPr id="103" name="Shape 103"/>
          <p:cNvSpPr txBox="1"/>
          <p:nvPr/>
        </p:nvSpPr>
        <p:spPr>
          <a:xfrm>
            <a:off x="521401" y="4343650"/>
            <a:ext cx="8365799" cy="1112700"/>
          </a:xfrm>
          <a:prstGeom prst="rect">
            <a:avLst/>
          </a:prstGeom>
          <a:noFill/>
          <a:ln>
            <a:noFill/>
          </a:ln>
        </p:spPr>
        <p:txBody>
          <a:bodyPr lIns="91425" tIns="91425" rIns="91425" bIns="91425" anchor="t" anchorCtr="0">
            <a:noAutofit/>
          </a:bodyPr>
          <a:lstStyle/>
          <a:p>
            <a:r>
              <a:rPr lang="en" sz="2400">
                <a:latin typeface="Roboto"/>
                <a:ea typeface="Roboto"/>
                <a:cs typeface="Roboto"/>
                <a:sym typeface="Roboto"/>
              </a:rPr>
              <a:t>What is different?</a:t>
            </a:r>
          </a:p>
          <a:p>
            <a:r>
              <a:rPr lang="en" sz="2400">
                <a:latin typeface="Roboto"/>
                <a:ea typeface="Roboto"/>
                <a:cs typeface="Roboto"/>
                <a:sym typeface="Roboto"/>
              </a:rPr>
              <a:t>Describe the image this expression will produce.</a:t>
            </a:r>
          </a:p>
        </p:txBody>
      </p:sp>
    </p:spTree>
    <p:extLst>
      <p:ext uri="{BB962C8B-B14F-4D97-AF65-F5344CB8AC3E}">
        <p14:creationId xmlns:p14="http://schemas.microsoft.com/office/powerpoint/2010/main" val="283118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9" name="Shape 109"/>
          <p:cNvSpPr txBox="1">
            <a:spLocks noGrp="1"/>
          </p:cNvSpPr>
          <p:nvPr>
            <p:ph type="body" idx="1"/>
          </p:nvPr>
        </p:nvSpPr>
        <p:spPr>
          <a:xfrm>
            <a:off x="471900" y="2776325"/>
            <a:ext cx="85710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110" name="Shape 110"/>
          <p:cNvPicPr preferRelativeResize="0"/>
          <p:nvPr/>
        </p:nvPicPr>
        <p:blipFill>
          <a:blip r:embed="rId3">
            <a:alphaModFix/>
          </a:blip>
          <a:stretch>
            <a:fillRect/>
          </a:stretch>
        </p:blipFill>
        <p:spPr>
          <a:xfrm>
            <a:off x="1094586" y="4216611"/>
            <a:ext cx="767699" cy="767699"/>
          </a:xfrm>
          <a:prstGeom prst="rect">
            <a:avLst/>
          </a:prstGeom>
          <a:noFill/>
          <a:ln>
            <a:noFill/>
          </a:ln>
        </p:spPr>
      </p:pic>
    </p:spTree>
    <p:extLst>
      <p:ext uri="{BB962C8B-B14F-4D97-AF65-F5344CB8AC3E}">
        <p14:creationId xmlns:p14="http://schemas.microsoft.com/office/powerpoint/2010/main" val="1290672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Where is the origin?</a:t>
            </a:r>
          </a:p>
        </p:txBody>
      </p:sp>
      <p:sp>
        <p:nvSpPr>
          <p:cNvPr id="116" name="Shape 1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marL="0" indent="0">
              <a:lnSpc>
                <a:spcPct val="115000"/>
              </a:lnSpc>
              <a:buNone/>
            </a:pP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3"/>
              </a:rPr>
              <a:t>place-image</a:t>
            </a: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4"/>
              </a:rPr>
              <a:t>circle</a:t>
            </a:r>
            <a:r>
              <a:rPr lang="en">
                <a:latin typeface="Verdana"/>
                <a:ea typeface="Verdana"/>
                <a:cs typeface="Verdana"/>
                <a:sym typeface="Verdana"/>
              </a:rPr>
              <a:t> </a:t>
            </a:r>
            <a:r>
              <a:rPr lang="en">
                <a:solidFill>
                  <a:srgbClr val="274E13"/>
                </a:solidFill>
                <a:latin typeface="Verdana"/>
                <a:ea typeface="Verdana"/>
                <a:cs typeface="Verdana"/>
                <a:sym typeface="Verdana"/>
              </a:rPr>
              <a:t>5</a:t>
            </a:r>
            <a:r>
              <a:rPr lang="en">
                <a:latin typeface="Verdana"/>
                <a:ea typeface="Verdana"/>
                <a:cs typeface="Verdana"/>
                <a:sym typeface="Verdana"/>
              </a:rPr>
              <a:t> </a:t>
            </a:r>
            <a:r>
              <a:rPr lang="en">
                <a:solidFill>
                  <a:srgbClr val="274E13"/>
                </a:solidFill>
                <a:latin typeface="Verdana"/>
                <a:ea typeface="Verdana"/>
                <a:cs typeface="Verdana"/>
                <a:sym typeface="Verdana"/>
              </a:rPr>
              <a:t>"solid" "green")</a:t>
            </a:r>
          </a:p>
          <a:p>
            <a:pPr marL="0" indent="0">
              <a:lnSpc>
                <a:spcPct val="115000"/>
              </a:lnSpc>
              <a:buNone/>
            </a:pPr>
            <a:r>
              <a:rPr lang="en">
                <a:solidFill>
                  <a:srgbClr val="274E13"/>
                </a:solidFill>
                <a:latin typeface="Verdana"/>
                <a:ea typeface="Verdana"/>
                <a:cs typeface="Verdana"/>
                <a:sym typeface="Verdana"/>
              </a:rPr>
              <a:t>                    50 80</a:t>
            </a:r>
          </a:p>
          <a:p>
            <a:pPr>
              <a:buNone/>
            </a:pP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5"/>
              </a:rPr>
              <a:t>empty-scene</a:t>
            </a:r>
            <a:r>
              <a:rPr lang="en">
                <a:latin typeface="Verdana"/>
                <a:ea typeface="Verdana"/>
                <a:cs typeface="Verdana"/>
                <a:sym typeface="Verdana"/>
              </a:rPr>
              <a:t> </a:t>
            </a:r>
            <a:r>
              <a:rPr lang="en">
                <a:solidFill>
                  <a:srgbClr val="274E13"/>
                </a:solidFill>
                <a:latin typeface="Verdana"/>
                <a:ea typeface="Verdana"/>
                <a:cs typeface="Verdana"/>
                <a:sym typeface="Verdana"/>
              </a:rPr>
              <a:t>100 100</a:t>
            </a:r>
            <a:r>
              <a:rPr lang="en">
                <a:solidFill>
                  <a:srgbClr val="843C24"/>
                </a:solidFill>
                <a:latin typeface="Verdana"/>
                <a:ea typeface="Verdana"/>
                <a:cs typeface="Verdana"/>
                <a:sym typeface="Verdana"/>
              </a:rPr>
              <a:t>))</a:t>
            </a:r>
          </a:p>
          <a:p>
            <a:pPr>
              <a:buNone/>
            </a:pPr>
            <a:endParaRPr/>
          </a:p>
        </p:txBody>
      </p:sp>
      <p:pic>
        <p:nvPicPr>
          <p:cNvPr id="117" name="Shape 117"/>
          <p:cNvPicPr preferRelativeResize="0"/>
          <p:nvPr/>
        </p:nvPicPr>
        <p:blipFill>
          <a:blip r:embed="rId6">
            <a:alphaModFix/>
          </a:blip>
          <a:stretch>
            <a:fillRect/>
          </a:stretch>
        </p:blipFill>
        <p:spPr>
          <a:xfrm>
            <a:off x="866175" y="3901325"/>
            <a:ext cx="1585200" cy="1585200"/>
          </a:xfrm>
          <a:prstGeom prst="rect">
            <a:avLst/>
          </a:prstGeom>
          <a:noFill/>
          <a:ln>
            <a:noFill/>
          </a:ln>
        </p:spPr>
      </p:pic>
    </p:spTree>
    <p:extLst>
      <p:ext uri="{BB962C8B-B14F-4D97-AF65-F5344CB8AC3E}">
        <p14:creationId xmlns:p14="http://schemas.microsoft.com/office/powerpoint/2010/main" val="31572954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9" name="Shape 79"/>
          <p:cNvSpPr txBox="1">
            <a:spLocks noGrp="1"/>
          </p:cNvSpPr>
          <p:nvPr>
            <p:ph type="body" idx="1"/>
          </p:nvPr>
        </p:nvSpPr>
        <p:spPr>
          <a:xfrm>
            <a:off x="471901" y="2776326"/>
            <a:ext cx="3999899" cy="3014699"/>
          </a:xfrm>
          <a:prstGeom prst="rect">
            <a:avLst/>
          </a:prstGeom>
        </p:spPr>
        <p:txBody>
          <a:bodyPr vert="horz" lIns="91425" tIns="91425" rIns="91425" bIns="91425" rtlCol="0" anchor="t" anchorCtr="0">
            <a:noAutofit/>
          </a:bodyPr>
          <a:lstStyle/>
          <a:p>
            <a:pPr>
              <a:buNone/>
            </a:pPr>
            <a:r>
              <a:rPr lang="en"/>
              <a:t>Knowledge:</a:t>
            </a:r>
          </a:p>
          <a:p>
            <a:pPr>
              <a:buNone/>
            </a:pPr>
            <a:r>
              <a:rPr lang="en"/>
              <a:t>How do we plan a complex program?</a:t>
            </a:r>
          </a:p>
          <a:p>
            <a:pPr>
              <a:buNone/>
            </a:pPr>
            <a:r>
              <a:rPr lang="en"/>
              <a:t>How do we use documentation?</a:t>
            </a:r>
          </a:p>
        </p:txBody>
      </p:sp>
      <p:sp>
        <p:nvSpPr>
          <p:cNvPr id="80" name="Shape 80"/>
          <p:cNvSpPr txBox="1">
            <a:spLocks noGrp="1"/>
          </p:cNvSpPr>
          <p:nvPr>
            <p:ph type="body" idx="2"/>
          </p:nvPr>
        </p:nvSpPr>
        <p:spPr>
          <a:xfrm>
            <a:off x="4471801" y="2776325"/>
            <a:ext cx="4540199" cy="2710200"/>
          </a:xfrm>
          <a:prstGeom prst="rect">
            <a:avLst/>
          </a:prstGeom>
        </p:spPr>
        <p:txBody>
          <a:bodyPr vert="horz" lIns="91425" tIns="91425" rIns="91425" bIns="91425" rtlCol="0" anchor="t" anchorCtr="0">
            <a:noAutofit/>
          </a:bodyPr>
          <a:lstStyle/>
          <a:p>
            <a:pPr>
              <a:buNone/>
            </a:pPr>
            <a:r>
              <a:rPr lang="en"/>
              <a:t>Skills:</a:t>
            </a:r>
          </a:p>
          <a:p>
            <a:pPr>
              <a:buNone/>
            </a:pPr>
            <a:r>
              <a:rPr lang="en"/>
              <a:t>Analyze complex image arrangements.</a:t>
            </a:r>
          </a:p>
          <a:p>
            <a:pPr>
              <a:buNone/>
            </a:pPr>
            <a:r>
              <a:rPr lang="en"/>
              <a:t>Plan composition of image expressions.</a:t>
            </a:r>
          </a:p>
        </p:txBody>
      </p:sp>
    </p:spTree>
    <p:extLst>
      <p:ext uri="{BB962C8B-B14F-4D97-AF65-F5344CB8AC3E}">
        <p14:creationId xmlns:p14="http://schemas.microsoft.com/office/powerpoint/2010/main" val="32437658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Draw a sketch</a:t>
            </a:r>
          </a:p>
        </p:txBody>
      </p:sp>
      <p:pic>
        <p:nvPicPr>
          <p:cNvPr id="92" name="Shape 92"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93" name="Shape 93"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36778363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Make a scale drawing</a:t>
            </a:r>
          </a:p>
        </p:txBody>
      </p:sp>
      <p:pic>
        <p:nvPicPr>
          <p:cNvPr id="99" name="Shape 99"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0" name="Shape 100"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575576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documentation</a:t>
            </a:r>
          </a:p>
        </p:txBody>
      </p:sp>
      <p:sp>
        <p:nvSpPr>
          <p:cNvPr id="34" name="Shape 34"/>
          <p:cNvSpPr txBox="1">
            <a:spLocks noGrp="1"/>
          </p:cNvSpPr>
          <p:nvPr>
            <p:ph idx="1"/>
          </p:nvPr>
        </p:nvSpPr>
        <p:spPr/>
        <p:txBody>
          <a:bodyPr/>
          <a:lstStyle/>
          <a:p>
            <a:r>
              <a:rPr lang="en"/>
              <a:t>software documentation - information about various aspects of the intended operation of the programming language</a:t>
            </a:r>
          </a:p>
        </p:txBody>
      </p:sp>
    </p:spTree>
    <p:extLst>
      <p:ext uri="{BB962C8B-B14F-4D97-AF65-F5344CB8AC3E}">
        <p14:creationId xmlns:p14="http://schemas.microsoft.com/office/powerpoint/2010/main" val="28432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pPr lvl="0"/>
            <a:r>
              <a:rPr lang="en"/>
              <a:t>How are programming languages similar to natural languages?</a:t>
            </a:r>
          </a:p>
        </p:txBody>
      </p:sp>
      <p:sp>
        <p:nvSpPr>
          <p:cNvPr id="65" name="Shape 65"/>
          <p:cNvSpPr txBox="1">
            <a:spLocks noGrp="1"/>
          </p:cNvSpPr>
          <p:nvPr>
            <p:ph idx="1"/>
          </p:nvPr>
        </p:nvSpPr>
        <p:spPr/>
        <p:txBody>
          <a:bodyPr/>
          <a:lstStyle/>
          <a:p>
            <a:pPr lvl="0"/>
            <a:r>
              <a:rPr lang="en"/>
              <a:t>defining a variable is like defining a noun</a:t>
            </a:r>
          </a:p>
        </p:txBody>
      </p:sp>
      <p:sp>
        <p:nvSpPr>
          <p:cNvPr id="66" name="Shape 66"/>
          <p:cNvSpPr txBox="1"/>
          <p:nvPr/>
        </p:nvSpPr>
        <p:spPr>
          <a:xfrm>
            <a:off x="262544" y="2245075"/>
            <a:ext cx="8676300" cy="2201399"/>
          </a:xfrm>
          <a:prstGeom prst="rect">
            <a:avLst/>
          </a:prstGeom>
          <a:noFill/>
          <a:ln>
            <a:noFill/>
          </a:ln>
        </p:spPr>
        <p:txBody>
          <a:bodyPr lIns="91425" tIns="91425" rIns="91425" bIns="91425" anchor="ctr" anchorCtr="0">
            <a:noAutofit/>
          </a:bodyPr>
          <a:lstStyle/>
          <a:p>
            <a:pPr lvl="0" rtl="0">
              <a:spcBef>
                <a:spcPts val="0"/>
              </a:spcBef>
              <a:buNone/>
            </a:pPr>
            <a:r>
              <a:rPr lang="en" sz="3600">
                <a:latin typeface="Georgia"/>
                <a:ea typeface="Georgia"/>
                <a:cs typeface="Georgia"/>
                <a:sym typeface="Georgia"/>
              </a:rPr>
              <a:t>defining a function is like defining a verb</a:t>
            </a:r>
          </a:p>
        </p:txBody>
      </p:sp>
    </p:spTree>
    <p:extLst>
      <p:ext uri="{BB962C8B-B14F-4D97-AF65-F5344CB8AC3E}">
        <p14:creationId xmlns:p14="http://schemas.microsoft.com/office/powerpoint/2010/main" val="5978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Which functions?</a:t>
            </a:r>
          </a:p>
        </p:txBody>
      </p:sp>
      <p:pic>
        <p:nvPicPr>
          <p:cNvPr id="106" name="Shape 106"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7" name="Shape 107"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41334933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p:txBody>
          <a:bodyPr/>
          <a:lstStyle/>
          <a:p>
            <a:r>
              <a:rPr lang="en"/>
              <a:t>Pair programming task 1</a:t>
            </a:r>
          </a:p>
        </p:txBody>
      </p:sp>
      <p:sp>
        <p:nvSpPr>
          <p:cNvPr id="59" name="Shape 59"/>
          <p:cNvSpPr txBox="1">
            <a:spLocks noGrp="1"/>
          </p:cNvSpPr>
          <p:nvPr>
            <p:ph idx="1"/>
          </p:nvPr>
        </p:nvSpPr>
        <p:spPr/>
        <p:txBody>
          <a:bodyPr/>
          <a:lstStyle/>
          <a:p>
            <a:r>
              <a:rPr lang="en-US"/>
              <a:t>Write an expression to display the following image.</a:t>
            </a:r>
          </a:p>
          <a:p>
            <a:endParaRPr lang="en-US"/>
          </a:p>
          <a:p>
            <a:endParaRPr lang="en-US"/>
          </a:p>
          <a:p>
            <a:endParaRPr lang="en-US"/>
          </a:p>
          <a:p>
            <a:r>
              <a:rPr lang="en-US"/>
              <a:t>Bind the expression to a constant and evaluate it in the REPL</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4172611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41" name="Shape 41"/>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2" name="Shape 42"/>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place-image(</a:t>
            </a:r>
          </a:p>
          <a:p>
            <a:r>
              <a:rPr lang="en">
                <a:latin typeface="Consolas"/>
                <a:ea typeface="Consolas"/>
                <a:cs typeface="Consolas"/>
                <a:sym typeface="Consolas"/>
              </a:rPr>
              <a:t>  circle(50, “solid”, “red”),</a:t>
            </a:r>
          </a:p>
          <a:p>
            <a:r>
              <a:rPr lang="en">
                <a:latin typeface="Consolas"/>
                <a:ea typeface="Consolas"/>
                <a:cs typeface="Consolas"/>
                <a:sym typeface="Consolas"/>
              </a:rPr>
              <a:t>  50, 50, </a:t>
            </a:r>
          </a:p>
          <a:p>
            <a:r>
              <a:rPr lang="en">
                <a:latin typeface="Consolas"/>
                <a:ea typeface="Consolas"/>
                <a:cs typeface="Consolas"/>
                <a:sym typeface="Consolas"/>
              </a:rPr>
              <a:t>  rectangle(100, 100, “solid”, “blue”))</a:t>
            </a:r>
          </a:p>
        </p:txBody>
      </p:sp>
    </p:spTree>
    <p:extLst>
      <p:ext uri="{BB962C8B-B14F-4D97-AF65-F5344CB8AC3E}">
        <p14:creationId xmlns:p14="http://schemas.microsoft.com/office/powerpoint/2010/main" val="30422903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35" name="Shape 35"/>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36" name="Shape 36"/>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include image</a:t>
            </a:r>
          </a:p>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9976378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r>
              <a:rPr lang="en"/>
              <a:t>place-image review</a:t>
            </a:r>
          </a:p>
        </p:txBody>
      </p:sp>
      <p:sp>
        <p:nvSpPr>
          <p:cNvPr id="9" name="Content Placeholder 8"/>
          <p:cNvSpPr>
            <a:spLocks noGrp="1"/>
          </p:cNvSpPr>
          <p:nvPr>
            <p:ph idx="1"/>
          </p:nvPr>
        </p:nvSpPr>
        <p:spPr/>
        <p:txBody>
          <a:bodyPr/>
          <a:lstStyle/>
          <a:p>
            <a:endParaRPr lang="en-US"/>
          </a:p>
        </p:txBody>
      </p:sp>
      <p:sp>
        <p:nvSpPr>
          <p:cNvPr id="82" name="Shape 82"/>
          <p:cNvSpPr/>
          <p:nvPr/>
        </p:nvSpPr>
        <p:spPr>
          <a:xfrm>
            <a:off x="2194001" y="2622275"/>
            <a:ext cx="4139699" cy="24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2587276" y="3077625"/>
            <a:ext cx="827999" cy="857400"/>
          </a:xfrm>
          <a:prstGeom prst="ellipse">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5040026" y="3077625"/>
            <a:ext cx="827999" cy="8574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85" name="Shape 85"/>
          <p:cNvCxnSpPr/>
          <p:nvPr/>
        </p:nvCxnSpPr>
        <p:spPr>
          <a:xfrm flipH="1">
            <a:off x="2038624" y="2632626"/>
            <a:ext cx="10500" cy="869399"/>
          </a:xfrm>
          <a:prstGeom prst="straightConnector1">
            <a:avLst/>
          </a:prstGeom>
          <a:noFill/>
          <a:ln w="19050" cap="flat" cmpd="sng">
            <a:solidFill>
              <a:schemeClr val="dk2"/>
            </a:solidFill>
            <a:prstDash val="solid"/>
            <a:round/>
            <a:headEnd type="stealth" w="lg" len="lg"/>
            <a:tailEnd type="stealth" w="lg" len="lg"/>
          </a:ln>
        </p:spPr>
      </p:cxnSp>
      <p:sp>
        <p:nvSpPr>
          <p:cNvPr id="86" name="Shape 86"/>
          <p:cNvSpPr txBox="1"/>
          <p:nvPr/>
        </p:nvSpPr>
        <p:spPr>
          <a:xfrm>
            <a:off x="1567400" y="2891351"/>
            <a:ext cx="476100" cy="393299"/>
          </a:xfrm>
          <a:prstGeom prst="rect">
            <a:avLst/>
          </a:prstGeom>
          <a:noFill/>
          <a:ln>
            <a:noFill/>
          </a:ln>
        </p:spPr>
        <p:txBody>
          <a:bodyPr lIns="91425" tIns="91425" rIns="91425" bIns="91425" anchor="t" anchorCtr="0">
            <a:noAutofit/>
          </a:bodyPr>
          <a:lstStyle/>
          <a:p>
            <a:r>
              <a:rPr lang="en"/>
              <a:t>1/3</a:t>
            </a:r>
          </a:p>
        </p:txBody>
      </p:sp>
      <p:cxnSp>
        <p:nvCxnSpPr>
          <p:cNvPr id="87" name="Shape 87"/>
          <p:cNvCxnSpPr/>
          <p:nvPr/>
        </p:nvCxnSpPr>
        <p:spPr>
          <a:xfrm>
            <a:off x="2204351" y="2435975"/>
            <a:ext cx="4098299" cy="0"/>
          </a:xfrm>
          <a:prstGeom prst="straightConnector1">
            <a:avLst/>
          </a:prstGeom>
          <a:noFill/>
          <a:ln w="19050" cap="flat" cmpd="sng">
            <a:solidFill>
              <a:schemeClr val="dk2"/>
            </a:solidFill>
            <a:prstDash val="solid"/>
            <a:round/>
            <a:headEnd type="stealth" w="lg" len="lg"/>
            <a:tailEnd type="stealth" w="lg" len="lg"/>
          </a:ln>
        </p:spPr>
      </p:cxnSp>
      <p:sp>
        <p:nvSpPr>
          <p:cNvPr id="88" name="Shape 88"/>
          <p:cNvSpPr txBox="1"/>
          <p:nvPr/>
        </p:nvSpPr>
        <p:spPr>
          <a:xfrm>
            <a:off x="3974050" y="2038050"/>
            <a:ext cx="248400" cy="314400"/>
          </a:xfrm>
          <a:prstGeom prst="rect">
            <a:avLst/>
          </a:prstGeom>
          <a:noFill/>
          <a:ln>
            <a:noFill/>
          </a:ln>
        </p:spPr>
        <p:txBody>
          <a:bodyPr lIns="91425" tIns="91425" rIns="91425" bIns="91425" anchor="t" anchorCtr="0">
            <a:noAutofit/>
          </a:bodyPr>
          <a:lstStyle/>
          <a:p>
            <a:r>
              <a:rPr lang="en"/>
              <a:t>2</a:t>
            </a:r>
          </a:p>
        </p:txBody>
      </p:sp>
      <p:sp>
        <p:nvSpPr>
          <p:cNvPr id="89" name="Shape 89"/>
          <p:cNvSpPr txBox="1"/>
          <p:nvPr/>
        </p:nvSpPr>
        <p:spPr>
          <a:xfrm>
            <a:off x="6577350" y="3620625"/>
            <a:ext cx="248400" cy="314400"/>
          </a:xfrm>
          <a:prstGeom prst="rect">
            <a:avLst/>
          </a:prstGeom>
          <a:noFill/>
          <a:ln>
            <a:noFill/>
          </a:ln>
        </p:spPr>
        <p:txBody>
          <a:bodyPr lIns="91425" tIns="91425" rIns="91425" bIns="91425" anchor="t" anchorCtr="0">
            <a:noAutofit/>
          </a:bodyPr>
          <a:lstStyle/>
          <a:p>
            <a:r>
              <a:rPr lang="en"/>
              <a:t>1</a:t>
            </a:r>
          </a:p>
        </p:txBody>
      </p:sp>
      <p:cxnSp>
        <p:nvCxnSpPr>
          <p:cNvPr id="90" name="Shape 90"/>
          <p:cNvCxnSpPr/>
          <p:nvPr/>
        </p:nvCxnSpPr>
        <p:spPr>
          <a:xfrm>
            <a:off x="2235400" y="5292325"/>
            <a:ext cx="714000" cy="0"/>
          </a:xfrm>
          <a:prstGeom prst="straightConnector1">
            <a:avLst/>
          </a:prstGeom>
          <a:noFill/>
          <a:ln w="19050" cap="flat" cmpd="sng">
            <a:solidFill>
              <a:schemeClr val="dk2"/>
            </a:solidFill>
            <a:prstDash val="solid"/>
            <a:round/>
            <a:headEnd type="stealth" w="lg" len="lg"/>
            <a:tailEnd type="stealth" w="lg" len="lg"/>
          </a:ln>
        </p:spPr>
      </p:cxnSp>
      <p:cxnSp>
        <p:nvCxnSpPr>
          <p:cNvPr id="91" name="Shape 91"/>
          <p:cNvCxnSpPr/>
          <p:nvPr/>
        </p:nvCxnSpPr>
        <p:spPr>
          <a:xfrm flipH="1">
            <a:off x="6488776" y="2632626"/>
            <a:ext cx="299" cy="2411399"/>
          </a:xfrm>
          <a:prstGeom prst="straightConnector1">
            <a:avLst/>
          </a:prstGeom>
          <a:noFill/>
          <a:ln w="19050" cap="flat" cmpd="sng">
            <a:solidFill>
              <a:schemeClr val="dk2"/>
            </a:solidFill>
            <a:prstDash val="solid"/>
            <a:round/>
            <a:headEnd type="stealth" w="lg" len="lg"/>
            <a:tailEnd type="stealth" w="lg" len="lg"/>
          </a:ln>
        </p:spPr>
      </p:cxnSp>
      <p:sp>
        <p:nvSpPr>
          <p:cNvPr id="92" name="Shape 92"/>
          <p:cNvSpPr txBox="1"/>
          <p:nvPr/>
        </p:nvSpPr>
        <p:spPr>
          <a:xfrm>
            <a:off x="2354350" y="5250876"/>
            <a:ext cx="476100" cy="393299"/>
          </a:xfrm>
          <a:prstGeom prst="rect">
            <a:avLst/>
          </a:prstGeom>
          <a:noFill/>
          <a:ln>
            <a:noFill/>
          </a:ln>
        </p:spPr>
        <p:txBody>
          <a:bodyPr lIns="91425" tIns="91425" rIns="91425" bIns="91425" anchor="t" anchorCtr="0">
            <a:noAutofit/>
          </a:bodyPr>
          <a:lstStyle/>
          <a:p>
            <a:r>
              <a:rPr lang="en"/>
              <a:t>1/4</a:t>
            </a:r>
          </a:p>
        </p:txBody>
      </p:sp>
    </p:spTree>
    <p:extLst>
      <p:ext uri="{BB962C8B-B14F-4D97-AF65-F5344CB8AC3E}">
        <p14:creationId xmlns:p14="http://schemas.microsoft.com/office/powerpoint/2010/main" val="34447714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normAutofit fontScale="90000"/>
          </a:bodyPr>
          <a:lstStyle/>
          <a:p>
            <a:r>
              <a:rPr lang="en"/>
              <a:t>notes 2/4 - Copy the example into your notebook, type the code into WeScheme and draw a picture of the output.</a:t>
            </a:r>
          </a:p>
        </p:txBody>
      </p:sp>
      <p:sp>
        <p:nvSpPr>
          <p:cNvPr id="40" name="Shape 40"/>
          <p:cNvSpPr txBox="1">
            <a:spLocks noGrp="1"/>
          </p:cNvSpPr>
          <p:nvPr>
            <p:ph idx="1"/>
          </p:nvPr>
        </p:nvSpPr>
        <p:spPr/>
        <p:txBody>
          <a:bodyPr/>
          <a:lstStyle/>
          <a:p>
            <a:r>
              <a:rPr lang="en">
                <a:sym typeface="Courier New"/>
              </a:rPr>
              <a:t>(place-image</a:t>
            </a:r>
          </a:p>
          <a:p>
            <a:r>
              <a:rPr lang="en">
                <a:sym typeface="Courier New"/>
              </a:rPr>
              <a:t>   (circle 25 “outline” “yellow”)   </a:t>
            </a:r>
          </a:p>
          <a:p>
            <a:r>
              <a:rPr lang="en">
                <a:sym typeface="Courier New"/>
              </a:rPr>
              <a:t>   0 0</a:t>
            </a:r>
          </a:p>
          <a:p>
            <a:r>
              <a:rPr lang="en">
                <a:sym typeface="Courier New"/>
              </a:rPr>
              <a:t>   (rectangle 100 50 “solid” “green”))</a:t>
            </a:r>
          </a:p>
        </p:txBody>
      </p:sp>
    </p:spTree>
    <p:extLst>
      <p:ext uri="{BB962C8B-B14F-4D97-AF65-F5344CB8AC3E}">
        <p14:creationId xmlns:p14="http://schemas.microsoft.com/office/powerpoint/2010/main" val="38311879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p:txBody>
          <a:bodyPr/>
          <a:lstStyle/>
          <a:p>
            <a:r>
              <a:rPr lang="en"/>
              <a:t>place image takes 4 arguments</a:t>
            </a:r>
          </a:p>
        </p:txBody>
      </p:sp>
      <p:sp>
        <p:nvSpPr>
          <p:cNvPr id="185" name="Shape 18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86" name="Shape 186"/>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187" name="Shape 187"/>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88" name="Shape 188"/>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89" name="Shape 189"/>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32325372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r>
              <a:rPr lang="en"/>
              <a:t>What is the data type of the 1st argument?</a:t>
            </a:r>
          </a:p>
        </p:txBody>
      </p:sp>
      <p:sp>
        <p:nvSpPr>
          <p:cNvPr id="205" name="Shape 20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06" name="Shape 20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07" name="Shape 207"/>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08" name="Shape 20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09" name="Shape 209"/>
          <p:cNvSpPr txBox="1"/>
          <p:nvPr/>
        </p:nvSpPr>
        <p:spPr>
          <a:xfrm>
            <a:off x="1286326" y="2432476"/>
            <a:ext cx="6244799" cy="1446599"/>
          </a:xfrm>
          <a:prstGeom prst="rect">
            <a:avLst/>
          </a:prstGeom>
          <a:noFill/>
          <a:ln>
            <a:noFill/>
          </a:ln>
        </p:spPr>
        <p:txBody>
          <a:bodyPr lIns="91425" tIns="91425" rIns="91425" bIns="91425" anchor="t" anchorCtr="0">
            <a:noAutofit/>
          </a:bodyPr>
          <a:lstStyle/>
          <a:p>
            <a:pPr algn="ctr"/>
            <a:r>
              <a:rPr lang="en" sz="6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3951988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what other expressions could be Argument 1?</a:t>
            </a:r>
          </a:p>
        </p:txBody>
      </p:sp>
      <p:sp>
        <p:nvSpPr>
          <p:cNvPr id="225" name="Shape 22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26" name="Shape 226"/>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27" name="Shape 227"/>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28" name="Shape 228"/>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21917851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r>
              <a:rPr lang="en"/>
              <a:t>What is the data type of the 3rd argument?</a:t>
            </a:r>
          </a:p>
        </p:txBody>
      </p:sp>
      <p:sp>
        <p:nvSpPr>
          <p:cNvPr id="244" name="Shape 24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45" name="Shape 24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46" name="Shape 246"/>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47" name="Shape 247"/>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48" name="Shape 248"/>
          <p:cNvSpPr txBox="1"/>
          <p:nvPr/>
        </p:nvSpPr>
        <p:spPr>
          <a:xfrm>
            <a:off x="1975650" y="3434675"/>
            <a:ext cx="2123100" cy="563400"/>
          </a:xfrm>
          <a:prstGeom prst="rect">
            <a:avLst/>
          </a:prstGeom>
          <a:noFill/>
          <a:ln>
            <a:noFill/>
          </a:ln>
        </p:spPr>
        <p:txBody>
          <a:bodyPr lIns="91425" tIns="91425" rIns="91425" bIns="91425" anchor="t" anchorCtr="0">
            <a:noAutofit/>
          </a:bodyPr>
          <a:lstStyle/>
          <a:p>
            <a:r>
              <a:rPr lang="en" sz="4000">
                <a:solidFill>
                  <a:srgbClr val="FF0000"/>
                </a:solidFill>
                <a:latin typeface="Comic Sans MS"/>
                <a:ea typeface="Comic Sans MS"/>
                <a:cs typeface="Comic Sans MS"/>
                <a:sym typeface="Comic Sans MS"/>
              </a:rPr>
              <a:t>number</a:t>
            </a:r>
          </a:p>
        </p:txBody>
      </p:sp>
    </p:spTree>
    <p:extLst>
      <p:ext uri="{BB962C8B-B14F-4D97-AF65-F5344CB8AC3E}">
        <p14:creationId xmlns:p14="http://schemas.microsoft.com/office/powerpoint/2010/main" val="197404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Algebra</a:t>
            </a:r>
          </a:p>
        </p:txBody>
      </p:sp>
      <p:sp>
        <p:nvSpPr>
          <p:cNvPr id="28" name="Shape 28"/>
          <p:cNvSpPr txBox="1">
            <a:spLocks noGrp="1"/>
          </p:cNvSpPr>
          <p:nvPr>
            <p:ph idx="1"/>
          </p:nvPr>
        </p:nvSpPr>
        <p:spPr/>
        <p:txBody>
          <a:bodyPr/>
          <a:lstStyle/>
          <a:p>
            <a:pPr lvl="0"/>
            <a:r>
              <a:rPr lang="en"/>
              <a:t>just another language</a:t>
            </a:r>
          </a:p>
        </p:txBody>
      </p:sp>
    </p:spTree>
    <p:extLst>
      <p:ext uri="{BB962C8B-B14F-4D97-AF65-F5344CB8AC3E}">
        <p14:creationId xmlns:p14="http://schemas.microsoft.com/office/powerpoint/2010/main" val="24033762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what is the data type of the 3rd argument?</a:t>
            </a:r>
          </a:p>
        </p:txBody>
      </p:sp>
      <p:sp>
        <p:nvSpPr>
          <p:cNvPr id="264" name="Shape 26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 (+ 6 4) 100)</a:t>
            </a:r>
          </a:p>
          <a:p>
            <a:r>
              <a:rPr lang="en-US">
                <a:sym typeface="Inconsolata"/>
              </a:rPr>
              <a:t> (square 100 “solid” “blue”))</a:t>
            </a:r>
          </a:p>
          <a:p>
            <a:endParaRPr lang="en-US"/>
          </a:p>
        </p:txBody>
      </p:sp>
      <p:sp>
        <p:nvSpPr>
          <p:cNvPr id="265" name="Shape 265"/>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66" name="Shape 26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67" name="Shape 26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82370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r>
              <a:rPr lang="en"/>
              <a:t>Think deeper</a:t>
            </a:r>
          </a:p>
        </p:txBody>
      </p:sp>
      <p:sp>
        <p:nvSpPr>
          <p:cNvPr id="172" name="Shape 172"/>
          <p:cNvSpPr txBox="1">
            <a:spLocks noGrp="1"/>
          </p:cNvSpPr>
          <p:nvPr>
            <p:ph idx="1"/>
          </p:nvPr>
        </p:nvSpPr>
        <p:spPr/>
        <p:txBody>
          <a:bodyPr/>
          <a:lstStyle/>
          <a:p>
            <a:r>
              <a:rPr lang="en"/>
              <a:t>If the range of a place-image function is an image, could one place image expression be the argument of another place-image expression?</a:t>
            </a:r>
          </a:p>
        </p:txBody>
      </p:sp>
    </p:spTree>
    <p:extLst>
      <p:ext uri="{BB962C8B-B14F-4D97-AF65-F5344CB8AC3E}">
        <p14:creationId xmlns:p14="http://schemas.microsoft.com/office/powerpoint/2010/main" val="30991875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1/4 - place-image example</a:t>
            </a:r>
          </a:p>
        </p:txBody>
      </p:sp>
      <p:sp>
        <p:nvSpPr>
          <p:cNvPr id="9" name="Content Placeholder 8"/>
          <p:cNvSpPr>
            <a:spLocks noGrp="1"/>
          </p:cNvSpPr>
          <p:nvPr>
            <p:ph idx="1"/>
          </p:nvPr>
        </p:nvSpPr>
        <p:spPr/>
        <p:txBody>
          <a:bodyPr/>
          <a:lstStyle/>
          <a:p>
            <a:endParaRPr lang="en-US"/>
          </a:p>
        </p:txBody>
      </p:sp>
      <p:sp>
        <p:nvSpPr>
          <p:cNvPr id="34" name="Shape 34"/>
          <p:cNvSpPr txBox="1"/>
          <p:nvPr/>
        </p:nvSpPr>
        <p:spPr>
          <a:xfrm>
            <a:off x="304800" y="1695450"/>
            <a:ext cx="8113800" cy="3000000"/>
          </a:xfrm>
          <a:prstGeom prst="rect">
            <a:avLst/>
          </a:prstGeom>
          <a:noFill/>
          <a:ln>
            <a:noFill/>
          </a:ln>
        </p:spPr>
        <p:txBody>
          <a:bodyPr lIns="91425" tIns="91425" rIns="91425" bIns="91425" anchor="ctr" anchorCtr="0">
            <a:noAutofit/>
          </a:bodyPr>
          <a:lstStyle/>
          <a:p>
            <a:pPr marL="342900"/>
            <a:r>
              <a:rPr lang="en" sz="4000">
                <a:solidFill>
                  <a:schemeClr val="dk1"/>
                </a:solidFill>
                <a:latin typeface="Inconsolata"/>
                <a:ea typeface="Inconsolata"/>
                <a:cs typeface="Inconsolata"/>
                <a:sym typeface="Inconsolata"/>
              </a:rPr>
              <a:t>(place-image</a:t>
            </a:r>
          </a:p>
          <a:p>
            <a:pPr indent="457200"/>
            <a:r>
              <a:rPr lang="en" sz="4000">
                <a:solidFill>
                  <a:schemeClr val="dk1"/>
                </a:solidFill>
                <a:latin typeface="Inconsolata"/>
                <a:ea typeface="Inconsolata"/>
                <a:cs typeface="Inconsolata"/>
                <a:sym typeface="Inconsolata"/>
              </a:rPr>
              <a:t> (circle 50 “solid” “red”)</a:t>
            </a:r>
          </a:p>
          <a:p>
            <a:pPr indent="457200"/>
            <a:r>
              <a:rPr lang="en" sz="4000">
                <a:solidFill>
                  <a:schemeClr val="dk1"/>
                </a:solidFill>
                <a:latin typeface="Inconsolata"/>
                <a:ea typeface="Inconsolata"/>
                <a:cs typeface="Inconsolata"/>
                <a:sym typeface="Inconsolata"/>
              </a:rPr>
              <a:t> 25 100</a:t>
            </a:r>
          </a:p>
          <a:p>
            <a:pPr indent="457200"/>
            <a:r>
              <a:rPr lang="en" sz="4000">
                <a:solidFill>
                  <a:schemeClr val="dk1"/>
                </a:solidFill>
                <a:latin typeface="Inconsolata"/>
                <a:ea typeface="Inconsolata"/>
                <a:cs typeface="Inconsolata"/>
                <a:sym typeface="Inconsolata"/>
              </a:rPr>
              <a:t> (square 100 “solid” “blue”))</a:t>
            </a:r>
          </a:p>
        </p:txBody>
      </p:sp>
    </p:spTree>
    <p:extLst>
      <p:ext uri="{BB962C8B-B14F-4D97-AF65-F5344CB8AC3E}">
        <p14:creationId xmlns:p14="http://schemas.microsoft.com/office/powerpoint/2010/main" val="30953729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47" name="Shape 47"/>
          <p:cNvSpPr txBox="1">
            <a:spLocks noGrp="1"/>
          </p:cNvSpPr>
          <p:nvPr>
            <p:ph type="title"/>
          </p:nvPr>
        </p:nvSpPr>
        <p:spPr/>
        <p:txBody>
          <a:bodyPr/>
          <a:lstStyle/>
          <a:p>
            <a:r>
              <a:rPr lang="en"/>
              <a:t>notes 3/4</a:t>
            </a:r>
          </a:p>
        </p:txBody>
      </p:sp>
      <p:sp>
        <p:nvSpPr>
          <p:cNvPr id="48" name="Shape 48"/>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29041034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37801585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437092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74" name="Shape 74"/>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75" name="Shape 75"/>
          <p:cNvCxnSpPr>
            <a:stCxn id="74" idx="1"/>
            <a:endCxn id="74"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76" name="Shape 76"/>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77" name="Shape 77"/>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8" name="Shape 78"/>
          <p:cNvCxnSpPr>
            <a:stCxn id="77" idx="1"/>
            <a:endCxn id="77"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79" name="Shape 79"/>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80" name="Shape 80"/>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27246245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99" name="Shape 99"/>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00" name="Shape 100"/>
          <p:cNvCxnSpPr>
            <a:stCxn id="99" idx="1"/>
            <a:endCxn id="99"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01" name="Shape 101"/>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02" name="Shape 102"/>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03" name="Shape 103"/>
          <p:cNvCxnSpPr>
            <a:stCxn id="102" idx="1"/>
            <a:endCxn id="102"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04" name="Shape 104"/>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05" name="Shape 105"/>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06" name="Shape 106"/>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07" name="Shape 107"/>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35809526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31" name="Shape 131"/>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32" name="Shape 132"/>
          <p:cNvCxnSpPr>
            <a:stCxn id="131" idx="1"/>
            <a:endCxn id="131"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33" name="Shape 133"/>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34" name="Shape 134"/>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35" name="Shape 135"/>
          <p:cNvCxnSpPr>
            <a:stCxn id="134" idx="1"/>
            <a:endCxn id="134"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36" name="Shape 136"/>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37" name="Shape 137"/>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39" name="Shape 139"/>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40" name="Shape 140"/>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41" name="Shape 141"/>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42" name="Shape 142"/>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sp>
        <p:nvSpPr>
          <p:cNvPr id="143" name="Shape 14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4" name="Shape 144"/>
          <p:cNvSpPr txBox="1"/>
          <p:nvPr/>
        </p:nvSpPr>
        <p:spPr>
          <a:xfrm>
            <a:off x="6518401" y="48036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5" name="Shape 145"/>
          <p:cNvSpPr txBox="1"/>
          <p:nvPr/>
        </p:nvSpPr>
        <p:spPr>
          <a:xfrm>
            <a:off x="2989025" y="3996975"/>
            <a:ext cx="1353000"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sp>
        <p:nvSpPr>
          <p:cNvPr id="146" name="Shape 146"/>
          <p:cNvSpPr txBox="1"/>
          <p:nvPr/>
        </p:nvSpPr>
        <p:spPr>
          <a:xfrm>
            <a:off x="4598651" y="4027450"/>
            <a:ext cx="12728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cxnSp>
        <p:nvCxnSpPr>
          <p:cNvPr id="147" name="Shape 147"/>
          <p:cNvCxnSpPr>
            <a:stCxn id="137" idx="1"/>
            <a:endCxn id="137"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753958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90541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many names</a:t>
            </a:r>
          </a:p>
        </p:txBody>
      </p:sp>
      <p:sp>
        <p:nvSpPr>
          <p:cNvPr id="58" name="Shape 58"/>
          <p:cNvSpPr txBox="1">
            <a:spLocks noGrp="1"/>
          </p:cNvSpPr>
          <p:nvPr>
            <p:ph idx="1"/>
          </p:nvPr>
        </p:nvSpPr>
        <p:spPr/>
        <p:txBody>
          <a:bodyPr/>
          <a:lstStyle/>
          <a:p>
            <a:pPr lvl="0"/>
            <a:r>
              <a:rPr lang="en"/>
              <a:t>Racket - the actual language we will be using</a:t>
            </a:r>
          </a:p>
          <a:p>
            <a:pPr lvl="0"/>
            <a:r>
              <a:rPr lang="en-US"/>
              <a:t>WeScheme - a cloud-based programming environment for Racket</a:t>
            </a:r>
          </a:p>
          <a:p>
            <a:pPr lvl="0"/>
            <a:r>
              <a:rPr lang="en"/>
              <a:t>Bootstrap - a curriculum for teaching mathematics with Racket</a:t>
            </a:r>
          </a:p>
          <a:p>
            <a:pPr lvl="0"/>
            <a:r>
              <a:rPr lang="en-US"/>
              <a:t>Scheme - the parent of Racket</a:t>
            </a:r>
          </a:p>
          <a:p>
            <a:pPr lvl="0"/>
            <a:endParaRPr lang="en-US"/>
          </a:p>
          <a:p>
            <a:pPr lvl="0"/>
            <a:endParaRPr lang="en" dirty="0"/>
          </a:p>
        </p:txBody>
      </p:sp>
      <p:pic>
        <p:nvPicPr>
          <p:cNvPr id="59" name="Shape 59"/>
          <p:cNvPicPr preferRelativeResize="0"/>
          <p:nvPr/>
        </p:nvPicPr>
        <p:blipFill>
          <a:blip r:embed="rId3">
            <a:alphaModFix/>
          </a:blip>
          <a:stretch>
            <a:fillRect/>
          </a:stretch>
        </p:blipFill>
        <p:spPr>
          <a:xfrm>
            <a:off x="192750" y="4704339"/>
            <a:ext cx="6238767" cy="1271861"/>
          </a:xfrm>
          <a:prstGeom prst="rect">
            <a:avLst/>
          </a:prstGeom>
          <a:noFill/>
          <a:ln>
            <a:noFill/>
          </a:ln>
        </p:spPr>
      </p:pic>
      <p:pic>
        <p:nvPicPr>
          <p:cNvPr id="63" name="Shape 63"/>
          <p:cNvPicPr preferRelativeResize="0"/>
          <p:nvPr/>
        </p:nvPicPr>
        <p:blipFill>
          <a:blip r:embed="rId4">
            <a:alphaModFix/>
          </a:blip>
          <a:stretch>
            <a:fillRect/>
          </a:stretch>
        </p:blipFill>
        <p:spPr>
          <a:xfrm>
            <a:off x="3089896" y="99734"/>
            <a:ext cx="2964208" cy="561868"/>
          </a:xfrm>
          <a:prstGeom prst="rect">
            <a:avLst/>
          </a:prstGeom>
          <a:noFill/>
          <a:ln>
            <a:noFill/>
          </a:ln>
        </p:spPr>
      </p:pic>
      <p:pic>
        <p:nvPicPr>
          <p:cNvPr id="64" name="Shape 64"/>
          <p:cNvPicPr preferRelativeResize="0"/>
          <p:nvPr/>
        </p:nvPicPr>
        <p:blipFill>
          <a:blip r:embed="rId5">
            <a:alphaModFix/>
          </a:blip>
          <a:stretch>
            <a:fillRect/>
          </a:stretch>
        </p:blipFill>
        <p:spPr>
          <a:xfrm>
            <a:off x="7398237" y="55800"/>
            <a:ext cx="1662726" cy="2010675"/>
          </a:xfrm>
          <a:prstGeom prst="rect">
            <a:avLst/>
          </a:prstGeom>
          <a:noFill/>
          <a:ln>
            <a:noFill/>
          </a:ln>
        </p:spPr>
      </p:pic>
      <p:pic>
        <p:nvPicPr>
          <p:cNvPr id="65" name="Shape 65"/>
          <p:cNvPicPr preferRelativeResize="0"/>
          <p:nvPr/>
        </p:nvPicPr>
        <p:blipFill>
          <a:blip r:embed="rId6">
            <a:alphaModFix/>
          </a:blip>
          <a:stretch>
            <a:fillRect/>
          </a:stretch>
        </p:blipFill>
        <p:spPr>
          <a:xfrm>
            <a:off x="6888717" y="5469471"/>
            <a:ext cx="841999" cy="1013458"/>
          </a:xfrm>
          <a:prstGeom prst="rect">
            <a:avLst/>
          </a:prstGeom>
          <a:noFill/>
          <a:ln>
            <a:noFill/>
          </a:ln>
        </p:spPr>
      </p:pic>
    </p:spTree>
    <p:extLst>
      <p:ext uri="{BB962C8B-B14F-4D97-AF65-F5344CB8AC3E}">
        <p14:creationId xmlns:p14="http://schemas.microsoft.com/office/powerpoint/2010/main" val="133589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4374123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11279757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9700655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p:txBody>
          <a:bodyPr/>
          <a:lstStyle/>
          <a:p>
            <a:r>
              <a:rPr lang="en"/>
              <a:t>what other expressions could be Argument 1?</a:t>
            </a:r>
          </a:p>
        </p:txBody>
      </p:sp>
      <p:sp>
        <p:nvSpPr>
          <p:cNvPr id="215" name="Shape 21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16" name="Shape 216"/>
          <p:cNvSpPr/>
          <p:nvPr/>
        </p:nvSpPr>
        <p:spPr>
          <a:xfrm>
            <a:off x="1345350" y="2829350"/>
            <a:ext cx="6199200" cy="1110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17" name="Shape 217"/>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18" name="Shape 218"/>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19" name="Shape 219"/>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005872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r>
              <a:rPr lang="en"/>
              <a:t>What is the data type of the 3rd argument?</a:t>
            </a:r>
          </a:p>
        </p:txBody>
      </p:sp>
      <p:sp>
        <p:nvSpPr>
          <p:cNvPr id="234" name="Shape 23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35" name="Shape 23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36" name="Shape 23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37" name="Shape 23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38" name="Shape 23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441856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r>
              <a:rPr lang="en"/>
              <a:t>what other expressions could be passed as the third argument?</a:t>
            </a:r>
          </a:p>
        </p:txBody>
      </p:sp>
      <p:sp>
        <p:nvSpPr>
          <p:cNvPr id="254" name="Shape 25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55" name="Shape 25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56" name="Shape 25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 3</a:t>
            </a:r>
          </a:p>
        </p:txBody>
      </p:sp>
      <p:sp>
        <p:nvSpPr>
          <p:cNvPr id="257" name="Shape 25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58" name="Shape 25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1982652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
              <a:t>three new functions</a:t>
            </a:r>
          </a:p>
        </p:txBody>
      </p:sp>
      <p:sp>
        <p:nvSpPr>
          <p:cNvPr id="273" name="Shape 273"/>
          <p:cNvSpPr txBox="1">
            <a:spLocks noGrp="1"/>
          </p:cNvSpPr>
          <p:nvPr>
            <p:ph idx="1"/>
          </p:nvPr>
        </p:nvSpPr>
        <p:spPr/>
        <p:txBody>
          <a:bodyPr/>
          <a:lstStyle/>
          <a:p>
            <a:r>
              <a:rPr lang="en-US"/>
              <a:t>scale/xy</a:t>
            </a:r>
          </a:p>
          <a:p>
            <a:endParaRPr lang="en-US"/>
          </a:p>
          <a:p>
            <a:r>
              <a:rPr lang="en-US"/>
              <a:t>text</a:t>
            </a:r>
          </a:p>
          <a:p>
            <a:endParaRPr lang="en-US"/>
          </a:p>
          <a:p>
            <a:r>
              <a:rPr lang="en-US"/>
              <a:t>ellipse</a:t>
            </a:r>
          </a:p>
          <a:p>
            <a:endParaRPr lang="en-US"/>
          </a:p>
          <a:p>
            <a:endParaRPr lang="en-US"/>
          </a:p>
        </p:txBody>
      </p:sp>
    </p:spTree>
    <p:extLst>
      <p:ext uri="{BB962C8B-B14F-4D97-AF65-F5344CB8AC3E}">
        <p14:creationId xmlns:p14="http://schemas.microsoft.com/office/powerpoint/2010/main" val="6815192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66" name="Shape 6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67" name="Shape 67"/>
          <p:cNvCxnSpPr>
            <a:stCxn id="66" idx="1"/>
            <a:endCxn id="6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68" name="Shape 6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Tree>
    <p:extLst>
      <p:ext uri="{BB962C8B-B14F-4D97-AF65-F5344CB8AC3E}">
        <p14:creationId xmlns:p14="http://schemas.microsoft.com/office/powerpoint/2010/main" val="2364688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683541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38709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research?</a:t>
            </a:r>
          </a:p>
        </p:txBody>
      </p:sp>
      <p:sp>
        <p:nvSpPr>
          <p:cNvPr id="3" name="Text Placeholder 2"/>
          <p:cNvSpPr>
            <a:spLocks noGrp="1"/>
          </p:cNvSpPr>
          <p:nvPr>
            <p:ph idx="1"/>
          </p:nvPr>
        </p:nvSpPr>
        <p:spPr/>
        <p:txBody>
          <a:bodyPr/>
          <a:lstStyle/>
          <a:p>
            <a:r>
              <a:rPr lang="en"/>
              <a:t>Can we learn math from computer programming?</a:t>
            </a:r>
          </a:p>
          <a:p>
            <a:r>
              <a:rPr lang="en"/>
              <a:t>What is a phD?</a:t>
            </a:r>
          </a:p>
          <a:p>
            <a:endParaRPr lang="en-US" dirty="0"/>
          </a:p>
        </p:txBody>
      </p:sp>
    </p:spTree>
    <p:extLst>
      <p:ext uri="{BB962C8B-B14F-4D97-AF65-F5344CB8AC3E}">
        <p14:creationId xmlns:p14="http://schemas.microsoft.com/office/powerpoint/2010/main" val="1021218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13" name="Shape 11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113" idx="1"/>
            <a:endCxn id="11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15" name="Shape 11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16" name="Shape 11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17" name="Shape 117"/>
          <p:cNvCxnSpPr>
            <a:stCxn id="116" idx="1"/>
            <a:endCxn id="11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18" name="Shape 11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19" name="Shape 11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21" name="Shape 12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22" name="Shape 12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23" name="Shape 12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24" name="Shape 12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25" name="Shape 125"/>
          <p:cNvCxnSpPr>
            <a:stCxn id="119" idx="1"/>
            <a:endCxn id="11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825282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53" name="Shape 15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54" name="Shape 154"/>
          <p:cNvCxnSpPr>
            <a:stCxn id="153" idx="1"/>
            <a:endCxn id="15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56" name="Shape 15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57" name="Shape 157"/>
          <p:cNvCxnSpPr>
            <a:stCxn id="156" idx="1"/>
            <a:endCxn id="15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58" name="Shape 15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59" name="Shape 15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61" name="Shape 16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62" name="Shape 16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63" name="Shape 16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64" name="Shape 16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65" name="Shape 165"/>
          <p:cNvCxnSpPr>
            <a:stCxn id="159" idx="1"/>
            <a:endCxn id="15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
        <p:nvSpPr>
          <p:cNvPr id="166" name="Shape 166"/>
          <p:cNvSpPr txBox="1"/>
          <p:nvPr/>
        </p:nvSpPr>
        <p:spPr>
          <a:xfrm>
            <a:off x="693400" y="2699400"/>
            <a:ext cx="7527600" cy="2214600"/>
          </a:xfrm>
          <a:prstGeom prst="rect">
            <a:avLst/>
          </a:prstGeom>
          <a:noFill/>
          <a:ln>
            <a:noFill/>
          </a:ln>
        </p:spPr>
        <p:txBody>
          <a:bodyPr lIns="91425" tIns="91425" rIns="91425" bIns="91425" anchor="t" anchorCtr="0">
            <a:noAutofit/>
          </a:bodyPr>
          <a:lstStyle/>
          <a:p>
            <a:pPr algn="ctr"/>
            <a:r>
              <a:rPr lang="en" sz="12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23751702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2/4</a:t>
            </a:r>
          </a:p>
        </p:txBody>
      </p:sp>
      <p:sp>
        <p:nvSpPr>
          <p:cNvPr id="9" name="Content Placeholder 8"/>
          <p:cNvSpPr>
            <a:spLocks noGrp="1"/>
          </p:cNvSpPr>
          <p:nvPr>
            <p:ph idx="1"/>
          </p:nvPr>
        </p:nvSpPr>
        <p:spPr/>
        <p:txBody>
          <a:bodyPr/>
          <a:lstStyle/>
          <a:p>
            <a:endParaRPr lang="en-US"/>
          </a:p>
        </p:txBody>
      </p:sp>
      <p:sp>
        <p:nvSpPr>
          <p:cNvPr id="40" name="Shape 40"/>
          <p:cNvSpPr txBox="1"/>
          <p:nvPr/>
        </p:nvSpPr>
        <p:spPr>
          <a:xfrm>
            <a:off x="0" y="2058075"/>
            <a:ext cx="3000000" cy="857400"/>
          </a:xfrm>
          <a:prstGeom prst="rect">
            <a:avLst/>
          </a:prstGeom>
          <a:noFill/>
          <a:ln>
            <a:noFill/>
          </a:ln>
        </p:spPr>
        <p:txBody>
          <a:bodyPr lIns="91425" tIns="91425" rIns="91425" bIns="91425" anchor="ctr" anchorCtr="0">
            <a:noAutofit/>
          </a:bodyPr>
          <a:lstStyle/>
          <a:p>
            <a:pPr indent="457200"/>
            <a:r>
              <a:rPr lang="en">
                <a:solidFill>
                  <a:schemeClr val="dk1"/>
                </a:solidFill>
                <a:latin typeface="Verdana"/>
                <a:ea typeface="Verdana"/>
                <a:cs typeface="Verdana"/>
                <a:sym typeface="Verdana"/>
              </a:rPr>
              <a:t>is the same as...</a:t>
            </a:r>
          </a:p>
        </p:txBody>
      </p:sp>
      <p:pic>
        <p:nvPicPr>
          <p:cNvPr id="41" name="Shape 41"/>
          <p:cNvPicPr preferRelativeResize="0"/>
          <p:nvPr/>
        </p:nvPicPr>
        <p:blipFill>
          <a:blip r:embed="rId3">
            <a:alphaModFix/>
          </a:blip>
          <a:stretch>
            <a:fillRect/>
          </a:stretch>
        </p:blipFill>
        <p:spPr>
          <a:xfrm>
            <a:off x="2915601" y="1972101"/>
            <a:ext cx="5286375" cy="3819525"/>
          </a:xfrm>
          <a:prstGeom prst="rect">
            <a:avLst/>
          </a:prstGeom>
          <a:noFill/>
          <a:ln>
            <a:noFill/>
          </a:ln>
        </p:spPr>
      </p:pic>
    </p:spTree>
    <p:extLst>
      <p:ext uri="{BB962C8B-B14F-4D97-AF65-F5344CB8AC3E}">
        <p14:creationId xmlns:p14="http://schemas.microsoft.com/office/powerpoint/2010/main" val="39348837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US" dirty="0"/>
              <a:t>place-image</a:t>
            </a:r>
            <a:endParaRPr lang="en" dirty="0"/>
          </a:p>
        </p:txBody>
      </p:sp>
      <p:sp>
        <p:nvSpPr>
          <p:cNvPr id="9" name="Content Placeholder 8"/>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157075" y="2303301"/>
            <a:ext cx="8865850" cy="1886349"/>
          </a:xfrm>
          <a:prstGeom prst="rect">
            <a:avLst/>
          </a:prstGeom>
          <a:noFill/>
          <a:ln>
            <a:noFill/>
          </a:ln>
        </p:spPr>
      </p:pic>
    </p:spTree>
    <p:extLst>
      <p:ext uri="{BB962C8B-B14F-4D97-AF65-F5344CB8AC3E}">
        <p14:creationId xmlns:p14="http://schemas.microsoft.com/office/powerpoint/2010/main" val="38564343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Shape 47"/>
          <p:cNvSpPr/>
          <p:nvPr/>
        </p:nvSpPr>
        <p:spPr>
          <a:xfrm>
            <a:off x="1373875" y="4990226"/>
            <a:ext cx="738000" cy="851699"/>
          </a:xfrm>
          <a:prstGeom prst="rect">
            <a:avLst/>
          </a:prstGeom>
          <a:solidFill>
            <a:srgbClr val="0000F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8" name="Title 7"/>
          <p:cNvSpPr>
            <a:spLocks noGrp="1"/>
          </p:cNvSpPr>
          <p:nvPr>
            <p:ph type="title"/>
          </p:nvPr>
        </p:nvSpPr>
        <p:spPr/>
        <p:txBody>
          <a:bodyPr/>
          <a:lstStyle/>
          <a:p>
            <a:r>
              <a:rPr lang="en"/>
              <a:t>Today’s New Function</a:t>
            </a:r>
            <a:endParaRPr lang="en-US" dirty="0"/>
          </a:p>
        </p:txBody>
      </p:sp>
      <p:sp>
        <p:nvSpPr>
          <p:cNvPr id="9" name="Content Placeholder 8"/>
          <p:cNvSpPr>
            <a:spLocks noGrp="1"/>
          </p:cNvSpPr>
          <p:nvPr>
            <p:ph idx="1"/>
          </p:nvPr>
        </p:nvSpPr>
        <p:spPr/>
        <p:txBody>
          <a:bodyPr/>
          <a:lstStyle/>
          <a:p>
            <a:r>
              <a:rPr lang="en-US">
                <a:sym typeface="Georgia"/>
              </a:rPr>
              <a:t>Here is the contract for a new function:  </a:t>
            </a:r>
          </a:p>
          <a:p>
            <a:r>
              <a:rPr lang="en-US">
                <a:sym typeface="Consolas"/>
              </a:rPr>
              <a:t>; rectangle: Number Number String String -&gt; Image</a:t>
            </a:r>
          </a:p>
          <a:p>
            <a:r>
              <a:rPr lang="en-US">
                <a:sym typeface="Georgia"/>
              </a:rPr>
              <a:t>Here is the purpose statement for the function:  </a:t>
            </a:r>
          </a:p>
          <a:p>
            <a:r>
              <a:rPr lang="en-US">
                <a:sym typeface="Consolas"/>
              </a:rPr>
              <a:t>; consumes a width, height, mode, and ; color and produces a rectangle</a:t>
            </a:r>
          </a:p>
          <a:p>
            <a:r>
              <a:rPr lang="en-US">
                <a:sym typeface="Georgia"/>
              </a:rPr>
              <a:t>Here is an example of the function being used</a:t>
            </a:r>
          </a:p>
          <a:p>
            <a:r>
              <a:rPr lang="en-US">
                <a:sym typeface="Consolas"/>
              </a:rPr>
              <a:t>(rectangle 300 400 “solid” “blue”)</a:t>
            </a:r>
          </a:p>
          <a:p>
            <a:endParaRPr lang="en-US">
              <a:sym typeface="Georgia"/>
            </a:endParaRPr>
          </a:p>
          <a:p>
            <a:endParaRPr lang="en-US" dirty="0"/>
          </a:p>
        </p:txBody>
      </p:sp>
    </p:spTree>
    <p:extLst>
      <p:ext uri="{BB962C8B-B14F-4D97-AF65-F5344CB8AC3E}">
        <p14:creationId xmlns:p14="http://schemas.microsoft.com/office/powerpoint/2010/main" val="11107201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Problems are made of smaller problems</a:t>
            </a:r>
          </a:p>
        </p:txBody>
      </p:sp>
      <p:sp>
        <p:nvSpPr>
          <p:cNvPr id="85" name="Shape 85"/>
          <p:cNvSpPr txBox="1">
            <a:spLocks noGrp="1"/>
          </p:cNvSpPr>
          <p:nvPr>
            <p:ph idx="1"/>
          </p:nvPr>
        </p:nvSpPr>
        <p:spPr/>
        <p:txBody>
          <a:bodyPr/>
          <a:lstStyle/>
          <a:p>
            <a:r>
              <a:rPr lang="en"/>
              <a:t>Assignment 01.00 - Requirement 1: Write an expression which displays four copies of a picture in a two-by-two square, each flipped differently: the top-right one should be flipped upside down, the bottom-left one flipped sideways, and the top-left and bottom-right should be right side up.</a:t>
            </a:r>
          </a:p>
        </p:txBody>
      </p:sp>
      <p:sp>
        <p:nvSpPr>
          <p:cNvPr id="86" name="Shape 86"/>
          <p:cNvSpPr txBox="1"/>
          <p:nvPr/>
        </p:nvSpPr>
        <p:spPr>
          <a:xfrm>
            <a:off x="558851" y="4137925"/>
            <a:ext cx="8072399" cy="1003800"/>
          </a:xfrm>
          <a:prstGeom prst="rect">
            <a:avLst/>
          </a:prstGeom>
          <a:noFill/>
          <a:ln>
            <a:noFill/>
          </a:ln>
        </p:spPr>
        <p:txBody>
          <a:bodyPr lIns="91425" tIns="91425" rIns="91425" bIns="91425" anchor="t" anchorCtr="0">
            <a:noAutofit/>
          </a:bodyPr>
          <a:lstStyle/>
          <a:p>
            <a:r>
              <a:rPr lang="en" sz="3000"/>
              <a:t>What are the smaller problems that make up this larger problem?</a:t>
            </a:r>
          </a:p>
        </p:txBody>
      </p:sp>
    </p:spTree>
    <p:extLst>
      <p:ext uri="{BB962C8B-B14F-4D97-AF65-F5344CB8AC3E}">
        <p14:creationId xmlns:p14="http://schemas.microsoft.com/office/powerpoint/2010/main" val="396357002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let's remember the contracts for </a:t>
            </a:r>
            <a:r>
              <a:rPr lang="en">
                <a:sym typeface="Inconsolata"/>
              </a:rPr>
              <a:t>above</a:t>
            </a:r>
            <a:r>
              <a:rPr lang="en"/>
              <a:t> and </a:t>
            </a:r>
            <a:r>
              <a:rPr lang="en">
                <a:sym typeface="Inconsolata"/>
              </a:rPr>
              <a:t>beside</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2129699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This makes an image...</a:t>
            </a:r>
          </a:p>
        </p:txBody>
      </p:sp>
      <p:sp>
        <p:nvSpPr>
          <p:cNvPr id="101" name="Shape 101"/>
          <p:cNvSpPr txBox="1">
            <a:spLocks noGrp="1"/>
          </p:cNvSpPr>
          <p:nvPr>
            <p:ph idx="1"/>
          </p:nvPr>
        </p:nvSpPr>
        <p:spPr/>
        <p:txBody>
          <a:bodyPr/>
          <a:lstStyle/>
          <a:p>
            <a:pPr lvl="0"/>
            <a:r>
              <a:rPr lang="en-US"/>
              <a:t>(place-image</a:t>
            </a:r>
          </a:p>
          <a:p>
            <a:pPr lvl="0"/>
            <a:r>
              <a:rPr lang="en-US"/>
              <a:t> (circle 60 "solid" "red")</a:t>
            </a:r>
          </a:p>
          <a:p>
            <a:pPr lvl="0"/>
            <a:r>
              <a:rPr lang="en-US"/>
              <a:t> 150 100</a:t>
            </a:r>
          </a:p>
          <a:p>
            <a:pPr lvl="0"/>
            <a:r>
              <a:rPr lang="en-US"/>
              <a:t> (rectangle 300 200 "outline" "black"))</a:t>
            </a:r>
          </a:p>
          <a:p>
            <a:pPr lvl="0"/>
            <a:endParaRPr lang="en-US"/>
          </a:p>
          <a:p>
            <a:pPr lvl="0"/>
            <a:endParaRPr lang="en-US"/>
          </a:p>
          <a:p>
            <a:pPr lvl="0"/>
            <a:endParaRPr lang="en-US"/>
          </a:p>
        </p:txBody>
      </p:sp>
    </p:spTree>
    <p:extLst>
      <p:ext uri="{BB962C8B-B14F-4D97-AF65-F5344CB8AC3E}">
        <p14:creationId xmlns:p14="http://schemas.microsoft.com/office/powerpoint/2010/main" val="24351794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locating images relative to each other</a:t>
            </a:r>
          </a:p>
        </p:txBody>
      </p:sp>
      <p:sp>
        <p:nvSpPr>
          <p:cNvPr id="81" name="Shape 81"/>
          <p:cNvSpPr txBox="1">
            <a:spLocks noGrp="1"/>
          </p:cNvSpPr>
          <p:nvPr>
            <p:ph idx="1"/>
          </p:nvPr>
        </p:nvSpPr>
        <p:spPr/>
        <p:txBody>
          <a:bodyPr/>
          <a:lstStyle/>
          <a:p>
            <a:pPr lvl="0"/>
            <a:r>
              <a:rPr lang="en"/>
              <a:t>Go to the </a:t>
            </a:r>
            <a:r>
              <a:rPr lang="en">
                <a:hlinkClick r:id="rId3"/>
              </a:rPr>
              <a:t>Designing Structure Worksheet</a:t>
            </a:r>
          </a:p>
        </p:txBody>
      </p:sp>
    </p:spTree>
    <p:extLst>
      <p:ext uri="{BB962C8B-B14F-4D97-AF65-F5344CB8AC3E}">
        <p14:creationId xmlns:p14="http://schemas.microsoft.com/office/powerpoint/2010/main" val="14690470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Review of computer screen coordinates</a:t>
            </a:r>
          </a:p>
        </p:txBody>
      </p:sp>
      <p:sp>
        <p:nvSpPr>
          <p:cNvPr id="71" name="Shape 71"/>
          <p:cNvSpPr txBox="1">
            <a:spLocks noGrp="1"/>
          </p:cNvSpPr>
          <p:nvPr>
            <p:ph idx="1"/>
          </p:nvPr>
        </p:nvSpPr>
        <p:spPr/>
        <p:txBody>
          <a:bodyPr/>
          <a:lstStyle/>
          <a:p>
            <a:pPr lvl="0"/>
            <a:r>
              <a:rPr lang="en"/>
              <a:t>How are they slightly different from math coordinates?</a:t>
            </a:r>
            <a:endParaRPr lang="en" dirty="0"/>
          </a:p>
        </p:txBody>
      </p:sp>
      <p:sp>
        <p:nvSpPr>
          <p:cNvPr id="72" name="Shape 72"/>
          <p:cNvSpPr/>
          <p:nvPr/>
        </p:nvSpPr>
        <p:spPr>
          <a:xfrm>
            <a:off x="2494722" y="2748170"/>
            <a:ext cx="6112627" cy="405065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1257306" y="2044673"/>
            <a:ext cx="1570779" cy="778800"/>
          </a:xfrm>
          <a:prstGeom prst="rect">
            <a:avLst/>
          </a:prstGeom>
          <a:noFill/>
          <a:ln>
            <a:noFill/>
          </a:ln>
        </p:spPr>
        <p:txBody>
          <a:bodyPr lIns="91425" tIns="91425" rIns="91425" bIns="91425" anchor="t" anchorCtr="0">
            <a:noAutofit/>
          </a:bodyPr>
          <a:lstStyle/>
          <a:p>
            <a:pPr lvl="0">
              <a:spcBef>
                <a:spcPts val="0"/>
              </a:spcBef>
              <a:buNone/>
            </a:pPr>
            <a:r>
              <a:rPr lang="en" sz="3600" dirty="0"/>
              <a:t>(0,0)</a:t>
            </a:r>
          </a:p>
        </p:txBody>
      </p:sp>
      <p:cxnSp>
        <p:nvCxnSpPr>
          <p:cNvPr id="74" name="Shape 74"/>
          <p:cNvCxnSpPr>
            <a:stCxn id="73" idx="2"/>
          </p:cNvCxnSpPr>
          <p:nvPr/>
        </p:nvCxnSpPr>
        <p:spPr>
          <a:xfrm flipH="1">
            <a:off x="2042695" y="2823473"/>
            <a:ext cx="1" cy="3805927"/>
          </a:xfrm>
          <a:prstGeom prst="straightConnector1">
            <a:avLst/>
          </a:prstGeom>
          <a:noFill/>
          <a:ln w="38100" cap="flat" cmpd="sng">
            <a:solidFill>
              <a:schemeClr val="dk2"/>
            </a:solidFill>
            <a:prstDash val="solid"/>
            <a:round/>
            <a:headEnd type="none" w="lg" len="lg"/>
            <a:tailEnd type="triangle" w="lg" len="lg"/>
          </a:ln>
        </p:spPr>
      </p:cxnSp>
      <p:cxnSp>
        <p:nvCxnSpPr>
          <p:cNvPr id="75" name="Shape 75"/>
          <p:cNvCxnSpPr>
            <a:stCxn id="73" idx="3"/>
          </p:cNvCxnSpPr>
          <p:nvPr/>
        </p:nvCxnSpPr>
        <p:spPr>
          <a:xfrm>
            <a:off x="2828085" y="2434073"/>
            <a:ext cx="5207701" cy="11602"/>
          </a:xfrm>
          <a:prstGeom prst="straightConnector1">
            <a:avLst/>
          </a:prstGeom>
          <a:noFill/>
          <a:ln w="38100" cap="flat" cmpd="sng">
            <a:solidFill>
              <a:schemeClr val="dk2"/>
            </a:solidFill>
            <a:prstDash val="solid"/>
            <a:round/>
            <a:headEnd type="none" w="lg" len="lg"/>
            <a:tailEnd type="triangle" w="lg" len="lg"/>
          </a:ln>
        </p:spPr>
      </p:cxnSp>
      <p:sp>
        <p:nvSpPr>
          <p:cNvPr id="76" name="Shape 76"/>
          <p:cNvSpPr txBox="1"/>
          <p:nvPr/>
        </p:nvSpPr>
        <p:spPr>
          <a:xfrm rot="5399761">
            <a:off x="288173" y="4049908"/>
            <a:ext cx="3655685" cy="817500"/>
          </a:xfrm>
          <a:prstGeom prst="rect">
            <a:avLst/>
          </a:prstGeom>
          <a:noFill/>
          <a:ln>
            <a:noFill/>
          </a:ln>
        </p:spPr>
        <p:txBody>
          <a:bodyPr lIns="91425" tIns="91425" rIns="91425" bIns="91425" anchor="t" anchorCtr="0">
            <a:noAutofit/>
          </a:bodyPr>
          <a:lstStyle/>
          <a:p>
            <a:pPr lvl="0">
              <a:spcBef>
                <a:spcPts val="0"/>
              </a:spcBef>
              <a:buNone/>
            </a:pPr>
            <a:r>
              <a:rPr lang="en" sz="2000" dirty="0"/>
              <a:t>y increases going down</a:t>
            </a:r>
          </a:p>
        </p:txBody>
      </p:sp>
      <p:sp>
        <p:nvSpPr>
          <p:cNvPr id="77" name="Shape 77"/>
          <p:cNvSpPr txBox="1"/>
          <p:nvPr/>
        </p:nvSpPr>
        <p:spPr>
          <a:xfrm>
            <a:off x="3408168" y="2053404"/>
            <a:ext cx="5545500" cy="280200"/>
          </a:xfrm>
          <a:prstGeom prst="rect">
            <a:avLst/>
          </a:prstGeom>
          <a:noFill/>
          <a:ln>
            <a:noFill/>
          </a:ln>
        </p:spPr>
        <p:txBody>
          <a:bodyPr lIns="91425" tIns="91425" rIns="91425" bIns="91425" anchor="t" anchorCtr="0">
            <a:noAutofit/>
          </a:bodyPr>
          <a:lstStyle/>
          <a:p>
            <a:pPr lvl="0">
              <a:spcBef>
                <a:spcPts val="0"/>
              </a:spcBef>
              <a:buNone/>
            </a:pPr>
            <a:r>
              <a:rPr lang="en" sz="2000" dirty="0"/>
              <a:t>x increases to the right</a:t>
            </a:r>
          </a:p>
        </p:txBody>
      </p:sp>
    </p:spTree>
    <p:extLst>
      <p:ext uri="{BB962C8B-B14F-4D97-AF65-F5344CB8AC3E}">
        <p14:creationId xmlns:p14="http://schemas.microsoft.com/office/powerpoint/2010/main" val="1029982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Style</a:t>
            </a:r>
            <a:endParaRPr lang="en" dirty="0"/>
          </a:p>
        </p:txBody>
      </p:sp>
      <p:sp>
        <p:nvSpPr>
          <p:cNvPr id="3" name="Text Placeholder 2"/>
          <p:cNvSpPr>
            <a:spLocks noGrp="1"/>
          </p:cNvSpPr>
          <p:nvPr>
            <p:ph idx="1"/>
          </p:nvPr>
        </p:nvSpPr>
        <p:spPr/>
        <p:txBody>
          <a:bodyPr/>
          <a:lstStyle/>
          <a:p>
            <a:r>
              <a:rPr lang="en"/>
              <a:t>"You know you are done when your code is as beautiful as the flag it creates," Emmanuel Schanzer, creator of WeScheme</a:t>
            </a:r>
            <a:endParaRPr lang="en-US" dirty="0"/>
          </a:p>
        </p:txBody>
      </p:sp>
    </p:spTree>
    <p:extLst>
      <p:ext uri="{BB962C8B-B14F-4D97-AF65-F5344CB8AC3E}">
        <p14:creationId xmlns:p14="http://schemas.microsoft.com/office/powerpoint/2010/main" val="9004222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computer screen coordinates</a:t>
            </a:r>
          </a:p>
        </p:txBody>
      </p:sp>
      <p:sp>
        <p:nvSpPr>
          <p:cNvPr id="51" name="Shape 51"/>
          <p:cNvSpPr txBox="1">
            <a:spLocks noGrp="1"/>
          </p:cNvSpPr>
          <p:nvPr>
            <p:ph idx="1"/>
          </p:nvPr>
        </p:nvSpPr>
        <p:spPr/>
        <p:txBody>
          <a:bodyPr/>
          <a:lstStyle/>
          <a:p>
            <a:pPr lvl="0"/>
            <a:r>
              <a:rPr lang="en"/>
              <a:t>slightly different from math coordinates</a:t>
            </a:r>
          </a:p>
        </p:txBody>
      </p:sp>
      <p:sp>
        <p:nvSpPr>
          <p:cNvPr id="52" name="Shape 52"/>
          <p:cNvSpPr/>
          <p:nvPr/>
        </p:nvSpPr>
        <p:spPr>
          <a:xfrm>
            <a:off x="2277600" y="2385630"/>
            <a:ext cx="4588800" cy="3843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p:nvPr/>
        </p:nvSpPr>
        <p:spPr>
          <a:xfrm>
            <a:off x="552176" y="2164160"/>
            <a:ext cx="1594676" cy="778800"/>
          </a:xfrm>
          <a:prstGeom prst="rect">
            <a:avLst/>
          </a:prstGeom>
          <a:noFill/>
          <a:ln>
            <a:noFill/>
          </a:ln>
        </p:spPr>
        <p:txBody>
          <a:bodyPr lIns="91425" tIns="91425" rIns="91425" bIns="91425" anchor="t" anchorCtr="0">
            <a:noAutofit/>
          </a:bodyPr>
          <a:lstStyle/>
          <a:p>
            <a:pPr lvl="0" rtl="0">
              <a:spcBef>
                <a:spcPts val="0"/>
              </a:spcBef>
              <a:buNone/>
            </a:pPr>
            <a:r>
              <a:rPr lang="en" sz="3600" dirty="0"/>
              <a:t>(0,0)</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51397" y="3637049"/>
              <a:ext cx="12600" cy="2880"/>
            </p14:xfrm>
          </p:contentPart>
        </mc:Choice>
        <mc:Fallback xmlns="">
          <p:pic>
            <p:nvPicPr>
              <p:cNvPr id="3" name="Ink 2"/>
              <p:cNvPicPr/>
              <p:nvPr/>
            </p:nvPicPr>
            <p:blipFill>
              <a:blip r:embed="rId4"/>
              <a:stretch>
                <a:fillRect/>
              </a:stretch>
            </p:blipFill>
            <p:spPr>
              <a:xfrm>
                <a:off x="8348247" y="3634529"/>
                <a:ext cx="1820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187837" y="2285969"/>
              <a:ext cx="236520" cy="210600"/>
            </p14:xfrm>
          </p:contentPart>
        </mc:Choice>
        <mc:Fallback xmlns="">
          <p:pic>
            <p:nvPicPr>
              <p:cNvPr id="15" name="Ink 14"/>
              <p:cNvPicPr/>
              <p:nvPr/>
            </p:nvPicPr>
            <p:blipFill>
              <a:blip r:embed="rId6"/>
              <a:stretch>
                <a:fillRect/>
              </a:stretch>
            </p:blipFill>
            <p:spPr>
              <a:xfrm>
                <a:off x="2183883" y="2282369"/>
                <a:ext cx="244428" cy="218160"/>
              </a:xfrm>
              <a:prstGeom prst="rect">
                <a:avLst/>
              </a:prstGeom>
            </p:spPr>
          </p:pic>
        </mc:Fallback>
      </mc:AlternateContent>
      <p:sp>
        <p:nvSpPr>
          <p:cNvPr id="18" name="Freeform: Shape 17"/>
          <p:cNvSpPr/>
          <p:nvPr/>
        </p:nvSpPr>
        <p:spPr>
          <a:xfrm>
            <a:off x="2313720" y="2322360"/>
            <a:ext cx="14760" cy="3240"/>
          </a:xfrm>
          <a:custGeom>
            <a:avLst/>
            <a:gdLst>
              <a:gd name="connsiteX0" fmla="*/ 0 w 14760"/>
              <a:gd name="connsiteY0" fmla="*/ 0 h 3240"/>
              <a:gd name="connsiteX1" fmla="*/ 0 w 14760"/>
              <a:gd name="connsiteY1" fmla="*/ 3240 h 3240"/>
              <a:gd name="connsiteX2" fmla="*/ 5400 w 14760"/>
              <a:gd name="connsiteY2" fmla="*/ 3240 h 3240"/>
              <a:gd name="connsiteX3" fmla="*/ 14760 w 14760"/>
              <a:gd name="connsiteY3" fmla="*/ 0 h 3240"/>
            </a:gdLst>
            <a:ahLst/>
            <a:cxnLst>
              <a:cxn ang="0">
                <a:pos x="connsiteX0" y="connsiteY0"/>
              </a:cxn>
              <a:cxn ang="0">
                <a:pos x="connsiteX1" y="connsiteY1"/>
              </a:cxn>
              <a:cxn ang="0">
                <a:pos x="connsiteX2" y="connsiteY2"/>
              </a:cxn>
              <a:cxn ang="0">
                <a:pos x="connsiteX3" y="connsiteY3"/>
              </a:cxn>
            </a:cxnLst>
            <a:rect l="0" t="0" r="0" b="0"/>
            <a:pathLst>
              <a:path w="14760" h="3240">
                <a:moveTo>
                  <a:pt x="0" y="0"/>
                </a:moveTo>
                <a:lnTo>
                  <a:pt x="0" y="3240"/>
                </a:lnTo>
                <a:lnTo>
                  <a:pt x="5400" y="3240"/>
                </a:lnTo>
                <a:lnTo>
                  <a:pt x="14760" y="0"/>
                </a:lnTo>
                <a:close/>
              </a:path>
            </a:pathLst>
          </a:custGeom>
          <a:solidFill>
            <a:srgbClr val="ED1C24">
              <a:alpha val="25000"/>
            </a:srgbClr>
          </a:solidFill>
          <a:ln w="9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spTree>
    <p:extLst>
      <p:ext uri="{BB962C8B-B14F-4D97-AF65-F5344CB8AC3E}">
        <p14:creationId xmlns:p14="http://schemas.microsoft.com/office/powerpoint/2010/main" val="34329836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What about this?</a:t>
            </a:r>
          </a:p>
        </p:txBody>
      </p:sp>
      <p:sp>
        <p:nvSpPr>
          <p:cNvPr id="83" name="Shape 83"/>
          <p:cNvSpPr txBox="1">
            <a:spLocks noGrp="1"/>
          </p:cNvSpPr>
          <p:nvPr>
            <p:ph idx="1"/>
          </p:nvPr>
        </p:nvSpPr>
        <p:spPr/>
        <p:txBody>
          <a:bodyPr/>
          <a:lstStyle/>
          <a:p>
            <a:pPr lvl="0"/>
            <a:r>
              <a:rPr lang="en-US"/>
              <a:t>(put-image </a:t>
            </a:r>
          </a:p>
          <a:p>
            <a:pPr lvl="0"/>
            <a:r>
              <a:rPr lang="en-US"/>
              <a:t>	(put-image (rectangle 500 100 "solid" "red")</a:t>
            </a:r>
          </a:p>
          <a:p>
            <a:pPr lvl="0"/>
            <a:r>
              <a:rPr lang="en-US"/>
              <a:t>			    250 250</a:t>
            </a:r>
          </a:p>
          <a:p>
            <a:pPr lvl="0"/>
            <a:r>
              <a:rPr lang="en-US"/>
              <a:t>			    (rectangle 500 100 "solid" "yellow"))</a:t>
            </a:r>
          </a:p>
          <a:p>
            <a:pPr lvl="0"/>
            <a:r>
              <a:rPr lang="en-US"/>
              <a:t>	150 250</a:t>
            </a:r>
          </a:p>
          <a:p>
            <a:pPr lvl="0"/>
            <a:r>
              <a:rPr lang="en-US"/>
              <a:t>	(rectangle 500 100 "solid" "black"))</a:t>
            </a:r>
          </a:p>
          <a:p>
            <a:pPr lvl="0"/>
            <a:endParaRPr lang="en-US" dirty="0"/>
          </a:p>
        </p:txBody>
      </p:sp>
    </p:spTree>
    <p:extLst>
      <p:ext uri="{BB962C8B-B14F-4D97-AF65-F5344CB8AC3E}">
        <p14:creationId xmlns:p14="http://schemas.microsoft.com/office/powerpoint/2010/main" val="1833286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search the documentation for </a:t>
            </a:r>
            <a:r>
              <a:rPr lang="en">
                <a:sym typeface="Courier New"/>
              </a:rPr>
              <a:t>place-image</a:t>
            </a:r>
          </a:p>
        </p:txBody>
      </p:sp>
      <p:sp>
        <p:nvSpPr>
          <p:cNvPr id="83" name="Shape 83"/>
          <p:cNvSpPr txBox="1">
            <a:spLocks noGrp="1"/>
          </p:cNvSpPr>
          <p:nvPr>
            <p:ph idx="1"/>
          </p:nvPr>
        </p:nvSpPr>
        <p:spPr/>
        <p:txBody>
          <a:bodyPr/>
          <a:lstStyle/>
          <a:p>
            <a:pPr lvl="0"/>
            <a:r>
              <a:rPr lang="en"/>
              <a:t>enter</a:t>
            </a:r>
            <a:r>
              <a:rPr lang="en">
                <a:sym typeface="Courier New"/>
              </a:rPr>
              <a:t> place-image </a:t>
            </a:r>
            <a:r>
              <a:rPr lang="en"/>
              <a:t>into your contract library</a:t>
            </a:r>
          </a:p>
        </p:txBody>
      </p:sp>
      <p:pic>
        <p:nvPicPr>
          <p:cNvPr id="84" name="Shape 84"/>
          <p:cNvPicPr preferRelativeResize="0"/>
          <p:nvPr/>
        </p:nvPicPr>
        <p:blipFill>
          <a:blip r:embed="rId3">
            <a:alphaModFix/>
          </a:blip>
          <a:stretch>
            <a:fillRect/>
          </a:stretch>
        </p:blipFill>
        <p:spPr>
          <a:xfrm>
            <a:off x="118525" y="1600200"/>
            <a:ext cx="8875892" cy="1822541"/>
          </a:xfrm>
          <a:prstGeom prst="rect">
            <a:avLst/>
          </a:prstGeom>
          <a:noFill/>
          <a:ln>
            <a:noFill/>
          </a:ln>
        </p:spPr>
      </p:pic>
    </p:spTree>
    <p:extLst>
      <p:ext uri="{BB962C8B-B14F-4D97-AF65-F5344CB8AC3E}">
        <p14:creationId xmlns:p14="http://schemas.microsoft.com/office/powerpoint/2010/main" val="9331728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what is a scene?</a:t>
            </a:r>
          </a:p>
        </p:txBody>
      </p:sp>
      <p:sp>
        <p:nvSpPr>
          <p:cNvPr id="90" name="Shape 90"/>
          <p:cNvSpPr txBox="1">
            <a:spLocks noGrp="1"/>
          </p:cNvSpPr>
          <p:nvPr>
            <p:ph idx="1"/>
          </p:nvPr>
        </p:nvSpPr>
        <p:spPr/>
        <p:txBody>
          <a:bodyPr/>
          <a:lstStyle/>
          <a:p>
            <a:pPr lvl="0"/>
            <a:r>
              <a:rPr lang="en"/>
              <a:t>Enter the following code in wescheme:</a:t>
            </a:r>
          </a:p>
          <a:p>
            <a:pPr lvl="0"/>
            <a:endParaRPr lang="en"/>
          </a:p>
          <a:p>
            <a:pPr lvl="0"/>
            <a:r>
              <a:rPr lang="en"/>
              <a:t>(place-image</a:t>
            </a:r>
          </a:p>
          <a:p>
            <a:pPr lvl="0"/>
            <a:r>
              <a:rPr lang="en"/>
              <a:t>(circle 50 "solid" "red") 25 25 </a:t>
            </a:r>
          </a:p>
          <a:p>
            <a:pPr lvl="0"/>
            <a:r>
              <a:rPr lang="en"/>
              <a:t>(rectangle 100 100 "solid" "blue"))</a:t>
            </a:r>
            <a:endParaRPr lang="en" dirty="0"/>
          </a:p>
        </p:txBody>
      </p:sp>
    </p:spTree>
    <p:extLst>
      <p:ext uri="{BB962C8B-B14F-4D97-AF65-F5344CB8AC3E}">
        <p14:creationId xmlns:p14="http://schemas.microsoft.com/office/powerpoint/2010/main" val="29164600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p:txBody>
          <a:bodyPr/>
          <a:lstStyle/>
          <a:p>
            <a:pPr lvl="0"/>
            <a:r>
              <a:rPr lang="en-US"/>
              <a:t>overlay/xy</a:t>
            </a:r>
            <a:r>
              <a:rPr lang="en"/>
              <a:t>	</a:t>
            </a:r>
            <a:endParaRPr lang="en" dirty="0"/>
          </a:p>
        </p:txBody>
      </p:sp>
      <p:sp>
        <p:nvSpPr>
          <p:cNvPr id="206" name="Shape 206"/>
          <p:cNvSpPr txBox="1">
            <a:spLocks noGrp="1"/>
          </p:cNvSpPr>
          <p:nvPr>
            <p:ph idx="1"/>
          </p:nvPr>
        </p:nvSpPr>
        <p:spPr/>
        <p:txBody>
          <a:bodyPr/>
          <a:lstStyle/>
          <a:p>
            <a:pPr lvl="0"/>
            <a:r>
              <a:rPr lang="en-US"/>
              <a:t>for an image that is not cropped by a scene use </a:t>
            </a:r>
            <a:r>
              <a:rPr lang="en-US">
                <a:sym typeface="Courier New"/>
              </a:rPr>
              <a:t>overlay/xy</a:t>
            </a:r>
          </a:p>
          <a:p>
            <a:pPr lvl="0"/>
            <a:endParaRPr lang="en-US">
              <a:sym typeface="Courier New"/>
            </a:endParaRPr>
          </a:p>
          <a:p>
            <a:pPr lvl="0"/>
            <a:r>
              <a:rPr lang="en-US"/>
              <a:t>other function to incorporate in your program:</a:t>
            </a:r>
          </a:p>
          <a:p>
            <a:pPr lvl="0"/>
            <a:r>
              <a:rPr lang="en-US">
                <a:sym typeface="Courier New"/>
              </a:rPr>
              <a:t>flip-horizontal, flip-vertical, scale, scale/xy, above, below, rotate, bitmap/url</a:t>
            </a:r>
            <a:endParaRPr lang="en-US" dirty="0">
              <a:sym typeface="Courier New"/>
            </a:endParaRPr>
          </a:p>
        </p:txBody>
      </p:sp>
    </p:spTree>
    <p:extLst>
      <p:ext uri="{BB962C8B-B14F-4D97-AF65-F5344CB8AC3E}">
        <p14:creationId xmlns:p14="http://schemas.microsoft.com/office/powerpoint/2010/main" val="18773694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What does it do?</a:t>
            </a:r>
          </a:p>
        </p:txBody>
      </p:sp>
      <p:sp>
        <p:nvSpPr>
          <p:cNvPr id="77" name="Shape 77"/>
          <p:cNvSpPr txBox="1">
            <a:spLocks noGrp="1"/>
          </p:cNvSpPr>
          <p:nvPr>
            <p:ph idx="1"/>
          </p:nvPr>
        </p:nvSpPr>
        <p:spPr/>
        <p:txBody>
          <a:bodyPr>
            <a:normAutofit fontScale="92500" lnSpcReduction="20000"/>
          </a:bodyPr>
          <a:lstStyle/>
          <a:p>
            <a:pPr lvl="0"/>
            <a:r>
              <a:rPr lang="en-US"/>
              <a:t>(require bootstrap2012/bootstrap-teachpack)</a:t>
            </a:r>
          </a:p>
          <a:p>
            <a:pPr lvl="0"/>
            <a:endParaRPr lang="en-US"/>
          </a:p>
          <a:p>
            <a:pPr lvl="0"/>
            <a:r>
              <a:rPr lang="en-US"/>
              <a:t>(put-image (rectangle 500 100 "solid" "red")</a:t>
            </a:r>
          </a:p>
          <a:p>
            <a:pPr lvl="0"/>
            <a:r>
              <a:rPr lang="en-US"/>
              <a:t>                  250 250 </a:t>
            </a:r>
          </a:p>
          <a:p>
            <a:pPr lvl="0"/>
            <a:r>
              <a:rPr lang="en-US"/>
              <a:t>                  (put-image (rectangle 500 100 "solid" "black")</a:t>
            </a:r>
          </a:p>
          <a:p>
            <a:pPr lvl="0"/>
            <a:r>
              <a:rPr lang="en-US"/>
              <a:t>                       250 150</a:t>
            </a:r>
          </a:p>
          <a:p>
            <a:pPr lvl="0"/>
            <a:r>
              <a:rPr lang="en-US"/>
              <a:t>                      (put-image (rectangle 500 100 "solid" "yellow")</a:t>
            </a:r>
          </a:p>
          <a:p>
            <a:pPr lvl="0"/>
            <a:r>
              <a:rPr lang="en-US"/>
              <a:t>                                   	250 50</a:t>
            </a:r>
          </a:p>
          <a:p>
            <a:pPr lvl="0"/>
            <a:r>
              <a:rPr lang="en-US"/>
              <a:t>                                       (rectangle 500 300 "outline" "black")</a:t>
            </a:r>
          </a:p>
          <a:p>
            <a:pPr lvl="0"/>
            <a:r>
              <a:rPr lang="en-US"/>
              <a:t>                       )</a:t>
            </a:r>
          </a:p>
          <a:p>
            <a:pPr lvl="0"/>
            <a:r>
              <a:rPr lang="en-US"/>
              <a:t>                  )</a:t>
            </a:r>
          </a:p>
          <a:p>
            <a:pPr lvl="0"/>
            <a:r>
              <a:rPr lang="en-US"/>
              <a:t>)</a:t>
            </a:r>
          </a:p>
          <a:p>
            <a:pPr lvl="0"/>
            <a:endParaRPr lang="en-US"/>
          </a:p>
        </p:txBody>
      </p:sp>
    </p:spTree>
    <p:extLst>
      <p:ext uri="{BB962C8B-B14F-4D97-AF65-F5344CB8AC3E}">
        <p14:creationId xmlns:p14="http://schemas.microsoft.com/office/powerpoint/2010/main" val="326745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bool-imply</a:t>
            </a:r>
          </a:p>
        </p:txBody>
      </p:sp>
      <p:sp>
        <p:nvSpPr>
          <p:cNvPr id="186" name="Shape 186"/>
          <p:cNvSpPr txBox="1"/>
          <p:nvPr/>
        </p:nvSpPr>
        <p:spPr>
          <a:xfrm>
            <a:off x="311701" y="2006500"/>
            <a:ext cx="4121999" cy="3778500"/>
          </a:xfrm>
          <a:prstGeom prst="rect">
            <a:avLst/>
          </a:prstGeom>
          <a:noFill/>
          <a:ln>
            <a:noFill/>
          </a:ln>
        </p:spPr>
        <p:txBody>
          <a:bodyPr lIns="91425" tIns="91425" rIns="91425" bIns="91425" anchor="ctr" anchorCtr="0">
            <a:noAutofit/>
          </a:bodyPr>
          <a:lstStyle/>
          <a:p>
            <a:pPr>
              <a:spcAft>
                <a:spcPts val="1100"/>
              </a:spcAft>
            </a:pPr>
            <a:r>
              <a:rPr lang="en" sz="2400">
                <a:latin typeface="Ubuntu Mono"/>
                <a:ea typeface="Ubuntu Mono"/>
                <a:cs typeface="Ubuntu Mono"/>
                <a:sym typeface="Ubuntu Mono"/>
              </a:rPr>
              <a:t>Define the function </a:t>
            </a:r>
            <a:r>
              <a:rPr lang="en" sz="2400" b="1">
                <a:latin typeface="Ubuntu Mono"/>
                <a:ea typeface="Ubuntu Mono"/>
                <a:cs typeface="Ubuntu Mono"/>
                <a:sym typeface="Ubuntu Mono"/>
              </a:rPr>
              <a:t>bool-imply</a:t>
            </a:r>
            <a:r>
              <a:rPr lang="en" sz="2400">
                <a:latin typeface="Ubuntu Mono"/>
                <a:ea typeface="Ubuntu Mono"/>
                <a:cs typeface="Ubuntu Mono"/>
                <a:sym typeface="Ubuntu Mono"/>
              </a:rPr>
              <a:t>. It consumes two Boolean values, call them </a:t>
            </a:r>
            <a:r>
              <a:rPr lang="en" sz="2400" b="1">
                <a:latin typeface="Ubuntu Mono"/>
                <a:ea typeface="Ubuntu Mono"/>
                <a:cs typeface="Ubuntu Mono"/>
                <a:sym typeface="Ubuntu Mono"/>
              </a:rPr>
              <a:t>sunny </a:t>
            </a:r>
            <a:r>
              <a:rPr lang="en" sz="2400">
                <a:latin typeface="Ubuntu Mono"/>
                <a:ea typeface="Ubuntu Mono"/>
                <a:cs typeface="Ubuntu Mono"/>
                <a:sym typeface="Ubuntu Mono"/>
              </a:rPr>
              <a:t>and </a:t>
            </a:r>
            <a:r>
              <a:rPr lang="en" sz="2400" b="1">
                <a:latin typeface="Ubuntu Mono"/>
                <a:ea typeface="Ubuntu Mono"/>
                <a:cs typeface="Ubuntu Mono"/>
                <a:sym typeface="Ubuntu Mono"/>
              </a:rPr>
              <a:t>friday</a:t>
            </a:r>
            <a:r>
              <a:rPr lang="en" sz="2400">
                <a:latin typeface="Ubuntu Mono"/>
                <a:ea typeface="Ubuntu Mono"/>
                <a:cs typeface="Ubuntu Mono"/>
                <a:sym typeface="Ubuntu Mono"/>
              </a:rPr>
              <a:t>. The answer of the function is </a:t>
            </a:r>
            <a:r>
              <a:rPr lang="en" sz="2400">
                <a:solidFill>
                  <a:srgbClr val="228B22"/>
                </a:solidFill>
                <a:latin typeface="Ubuntu Mono"/>
                <a:ea typeface="Ubuntu Mono"/>
                <a:cs typeface="Ubuntu Mono"/>
                <a:sym typeface="Ubuntu Mono"/>
              </a:rPr>
              <a:t>#true</a:t>
            </a:r>
            <a:r>
              <a:rPr lang="en" sz="2400">
                <a:latin typeface="Ubuntu Mono"/>
                <a:ea typeface="Ubuntu Mono"/>
                <a:cs typeface="Ubuntu Mono"/>
                <a:sym typeface="Ubuntu Mono"/>
              </a:rPr>
              <a:t> if sunny is false or friday is true.</a:t>
            </a:r>
          </a:p>
        </p:txBody>
      </p:sp>
    </p:spTree>
    <p:extLst>
      <p:ext uri="{BB962C8B-B14F-4D97-AF65-F5344CB8AC3E}">
        <p14:creationId xmlns:p14="http://schemas.microsoft.com/office/powerpoint/2010/main" val="6428380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200">
                <a:latin typeface="Courier New"/>
                <a:ea typeface="Courier New"/>
                <a:cs typeface="Courier New"/>
                <a:sym typeface="Courier New"/>
              </a:rPr>
              <a:t>(fair difficulty time expectation ) -&gt; fairness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latin typeface="Courier New"/>
                <a:ea typeface="Courier New"/>
                <a:cs typeface="Courier New"/>
                <a:sym typeface="Courier New"/>
              </a:rPr>
              <a:t>difficulty: (and? (&gt; 0) (&lt; 5))</a:t>
            </a:r>
          </a:p>
          <a:p>
            <a:pPr>
              <a:buNone/>
            </a:pPr>
            <a:r>
              <a:rPr lang="en" sz="2400">
                <a:latin typeface="Courier New"/>
                <a:ea typeface="Courier New"/>
                <a:cs typeface="Courier New"/>
                <a:sym typeface="Courier New"/>
              </a:rPr>
              <a:t>time: (and? (&gt; 0) (&lt; 5))</a:t>
            </a:r>
          </a:p>
          <a:p>
            <a:pPr>
              <a:buNone/>
            </a:pPr>
            <a:r>
              <a:rPr lang="en" sz="2400">
                <a:latin typeface="Courier New"/>
                <a:ea typeface="Courier New"/>
                <a:cs typeface="Courier New"/>
                <a:sym typeface="Courier New"/>
              </a:rPr>
              <a:t>expectation: (and? (&gt; 0) (&lt; 5))</a:t>
            </a:r>
          </a:p>
        </p:txBody>
      </p:sp>
    </p:spTree>
    <p:extLst>
      <p:ext uri="{BB962C8B-B14F-4D97-AF65-F5344CB8AC3E}">
        <p14:creationId xmlns:p14="http://schemas.microsoft.com/office/powerpoint/2010/main" val="42721234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3" name="Shape 27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474491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9" name="Shape 27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FF0000"/>
                </a:solidFill>
                <a:highlight>
                  <a:srgbClr val="FFFFFF"/>
                </a:highlight>
                <a:latin typeface="Consolas"/>
                <a:ea typeface="Consolas"/>
                <a:cs typeface="Consolas"/>
                <a:sym typeface="Consolas"/>
              </a:rPr>
              <a:t>string-length: expects a string, given 42</a:t>
            </a:r>
          </a:p>
        </p:txBody>
      </p:sp>
    </p:spTree>
    <p:extLst>
      <p:ext uri="{BB962C8B-B14F-4D97-AF65-F5344CB8AC3E}">
        <p14:creationId xmlns:p14="http://schemas.microsoft.com/office/powerpoint/2010/main" val="1650309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Exact versus inexact</a:t>
            </a:r>
          </a:p>
        </p:txBody>
      </p:sp>
      <p:sp>
        <p:nvSpPr>
          <p:cNvPr id="106" name="Shape 10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Racket has two kinds of numbers</a:t>
            </a:r>
          </a:p>
          <a:p>
            <a:pPr>
              <a:buNone/>
            </a:pPr>
            <a:r>
              <a:rPr lang="en"/>
              <a:t>⅓ is exact</a:t>
            </a:r>
          </a:p>
          <a:p>
            <a:pPr>
              <a:buNone/>
            </a:pPr>
            <a:r>
              <a:rPr lang="en"/>
              <a:t>#i0.333333333 is  inexact</a:t>
            </a:r>
          </a:p>
        </p:txBody>
      </p:sp>
    </p:spTree>
    <p:extLst>
      <p:ext uri="{BB962C8B-B14F-4D97-AF65-F5344CB8AC3E}">
        <p14:creationId xmlns:p14="http://schemas.microsoft.com/office/powerpoint/2010/main" val="445129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type of data?</a:t>
            </a:r>
          </a:p>
        </p:txBody>
      </p:sp>
      <p:sp>
        <p:nvSpPr>
          <p:cNvPr id="285" name="Shape 28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4329625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a:t>
            </a:r>
          </a:p>
        </p:txBody>
      </p:sp>
      <p:sp>
        <p:nvSpPr>
          <p:cNvPr id="291" name="Shape 291"/>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4</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0077AA"/>
                </a:solidFill>
                <a:highlight>
                  <a:srgbClr val="FFFFFF"/>
                </a:highlight>
                <a:latin typeface="Consolas"/>
                <a:ea typeface="Consolas"/>
                <a:cs typeface="Consolas"/>
                <a:sym typeface="Consolas"/>
                <a:hlinkClick r:id="rId4"/>
              </a:rPr>
              <a:t>pi</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"fortytwo"</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1960637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297" name="Shape 29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in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27737150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Applications</a:t>
            </a:r>
          </a:p>
        </p:txBody>
      </p:sp>
      <p:sp>
        <p:nvSpPr>
          <p:cNvPr id="267" name="Shape 26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r>
              <a:rPr lang="en">
                <a:solidFill>
                  <a:srgbClr val="000000"/>
                </a:solidFill>
                <a:highlight>
                  <a:srgbClr val="FFFFFF"/>
                </a:highlight>
                <a:latin typeface="Verdana"/>
                <a:ea typeface="Verdana"/>
                <a:cs typeface="Verdana"/>
                <a:sym typeface="Verdana"/>
              </a:rPr>
              <a:t> </a:t>
            </a:r>
          </a:p>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endParaRPr/>
          </a:p>
        </p:txBody>
      </p:sp>
    </p:spTree>
    <p:extLst>
      <p:ext uri="{BB962C8B-B14F-4D97-AF65-F5344CB8AC3E}">
        <p14:creationId xmlns:p14="http://schemas.microsoft.com/office/powerpoint/2010/main" val="3516960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303" name="Shape 30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p>
          <a:p>
            <a:pPr marL="457200" indent="0">
              <a:buNone/>
            </a:pPr>
            <a:r>
              <a:rPr lang="en" sz="2400">
                <a:solidFill>
                  <a:srgbClr val="000000"/>
                </a:solidFill>
                <a:highlight>
                  <a:srgbClr val="FFFFFF"/>
                </a:highlight>
                <a:latin typeface="Consolas"/>
                <a:ea typeface="Consolas"/>
                <a:cs typeface="Consolas"/>
                <a:sym typeface="Consolas"/>
              </a:rPr>
              <a:t>  (if (number? in) ... ...)</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4038153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a:t>
            </a:r>
          </a:p>
        </p:txBody>
      </p:sp>
      <p:sp>
        <p:nvSpPr>
          <p:cNvPr id="309" name="Shape 309"/>
          <p:cNvSpPr txBox="1">
            <a:spLocks noGrp="1"/>
          </p:cNvSpPr>
          <p:nvPr>
            <p:ph type="body" idx="1"/>
          </p:nvPr>
        </p:nvSpPr>
        <p:spPr>
          <a:xfrm>
            <a:off x="578775" y="2253825"/>
            <a:ext cx="8222100" cy="2710200"/>
          </a:xfrm>
          <a:prstGeom prst="rect">
            <a:avLst/>
          </a:prstGeom>
        </p:spPr>
        <p:txBody>
          <a:bodyPr vert="horz" lIns="91425" tIns="91425" rIns="91425" bIns="91425" rtlCol="0" anchor="t" anchorCtr="0">
            <a:noAutofit/>
          </a:bodyPr>
          <a:lstStyle/>
          <a:p>
            <a:pPr>
              <a:lnSpc>
                <a:spcPct val="150000"/>
              </a:lnSpc>
              <a:buNone/>
            </a:pPr>
            <a:r>
              <a:rPr lang="en" sz="2400">
                <a:solidFill>
                  <a:srgbClr val="000000"/>
                </a:solidFill>
                <a:highlight>
                  <a:srgbClr val="FFFFFF"/>
                </a:highlight>
              </a:rPr>
              <a:t>Add the following line to the definitions area of DrRacket:</a:t>
            </a:r>
          </a:p>
          <a:p>
            <a:pPr marR="342900">
              <a:lnSpc>
                <a:spcPct val="150000"/>
              </a:lnSpc>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228B22"/>
                </a:solidFill>
                <a:highlight>
                  <a:srgbClr val="FFFFFF"/>
                </a:highlight>
                <a:latin typeface="Consolas"/>
                <a:ea typeface="Consolas"/>
                <a:cs typeface="Consolas"/>
                <a:sym typeface="Consolas"/>
              </a:rPr>
              <a:t>"hello"</a:t>
            </a:r>
            <a:r>
              <a:rPr lang="en" sz="2400">
                <a:solidFill>
                  <a:srgbClr val="843C24"/>
                </a:solidFill>
                <a:highlight>
                  <a:srgbClr val="FFFFFF"/>
                </a:highlight>
                <a:latin typeface="Consolas"/>
                <a:ea typeface="Consolas"/>
                <a:cs typeface="Consolas"/>
                <a:sym typeface="Consolas"/>
              </a:rPr>
              <a:t>)</a:t>
            </a:r>
          </a:p>
          <a:p>
            <a:pPr>
              <a:lnSpc>
                <a:spcPct val="150000"/>
              </a:lnSpc>
              <a:spcAft>
                <a:spcPts val="1100"/>
              </a:spcAft>
              <a:buNone/>
            </a:pPr>
            <a:r>
              <a:rPr lang="en" sz="2400">
                <a:solidFill>
                  <a:srgbClr val="000000"/>
                </a:solidFill>
                <a:highlight>
                  <a:srgbClr val="FFFFFF"/>
                </a:highlight>
              </a:rPr>
              <a:t>Then create an expression that converts whatever </a:t>
            </a:r>
            <a:r>
              <a:rPr lang="en" sz="2400">
                <a:solidFill>
                  <a:srgbClr val="0000FF"/>
                </a:solidFill>
                <a:highlight>
                  <a:srgbClr val="FFFFFF"/>
                </a:highlight>
                <a:latin typeface="Consolas"/>
                <a:ea typeface="Consolas"/>
                <a:cs typeface="Consolas"/>
                <a:sym typeface="Consolas"/>
              </a:rPr>
              <a:t>any </a:t>
            </a:r>
            <a:r>
              <a:rPr lang="en" sz="2400">
                <a:solidFill>
                  <a:srgbClr val="000000"/>
                </a:solidFill>
                <a:highlight>
                  <a:srgbClr val="FFFFFF"/>
                </a:highlight>
              </a:rPr>
              <a:t>represents to a number. For a string, it determines how long the string is; for a number, it decrements the number, unless it is already </a:t>
            </a:r>
            <a:r>
              <a:rPr lang="en" sz="2400">
                <a:solidFill>
                  <a:srgbClr val="228B22"/>
                </a:solidFill>
                <a:highlight>
                  <a:srgbClr val="FFFFFF"/>
                </a:highlight>
              </a:rPr>
              <a:t>0</a:t>
            </a:r>
            <a:r>
              <a:rPr lang="en" sz="2400">
                <a:solidFill>
                  <a:srgbClr val="000000"/>
                </a:solidFill>
                <a:highlight>
                  <a:srgbClr val="FFFFFF"/>
                </a:highlight>
              </a:rPr>
              <a:t> or negative; for </a:t>
            </a:r>
            <a:r>
              <a:rPr lang="en" sz="2400">
                <a:solidFill>
                  <a:srgbClr val="228B22"/>
                </a:solidFill>
                <a:highlight>
                  <a:srgbClr val="FFFFFF"/>
                </a:highlight>
              </a:rPr>
              <a:t>#true</a:t>
            </a:r>
            <a:r>
              <a:rPr lang="en" sz="2400">
                <a:solidFill>
                  <a:srgbClr val="000000"/>
                </a:solidFill>
                <a:highlight>
                  <a:srgbClr val="FFFFFF"/>
                </a:highlight>
              </a:rPr>
              <a:t> it uses </a:t>
            </a:r>
            <a:r>
              <a:rPr lang="en" sz="2400">
                <a:solidFill>
                  <a:srgbClr val="228B22"/>
                </a:solidFill>
                <a:highlight>
                  <a:srgbClr val="FFFFFF"/>
                </a:highlight>
              </a:rPr>
              <a:t>10</a:t>
            </a:r>
            <a:r>
              <a:rPr lang="en" sz="2400">
                <a:solidFill>
                  <a:srgbClr val="000000"/>
                </a:solidFill>
                <a:highlight>
                  <a:srgbClr val="FFFFFF"/>
                </a:highlight>
              </a:rPr>
              <a:t> and for </a:t>
            </a:r>
            <a:r>
              <a:rPr lang="en" sz="2400">
                <a:solidFill>
                  <a:srgbClr val="228B22"/>
                </a:solidFill>
                <a:highlight>
                  <a:srgbClr val="FFFFFF"/>
                </a:highlight>
              </a:rPr>
              <a:t>#false</a:t>
            </a:r>
            <a:r>
              <a:rPr lang="en" sz="2400">
                <a:solidFill>
                  <a:srgbClr val="000000"/>
                </a:solidFill>
                <a:highlight>
                  <a:srgbClr val="FFFFFF"/>
                </a:highlight>
              </a:rPr>
              <a:t> </a:t>
            </a:r>
            <a:r>
              <a:rPr lang="en" sz="2400">
                <a:solidFill>
                  <a:srgbClr val="4A86E8"/>
                </a:solidFill>
                <a:highlight>
                  <a:srgbClr val="FFFFFF"/>
                </a:highlight>
              </a:rPr>
              <a:t>20</a:t>
            </a:r>
            <a:r>
              <a:rPr lang="en" sz="2400">
                <a:solidFill>
                  <a:srgbClr val="000000"/>
                </a:solidFill>
                <a:highlight>
                  <a:srgbClr val="FFFFFF"/>
                </a:highlight>
              </a:rPr>
              <a:t>.</a:t>
            </a:r>
          </a:p>
          <a:p>
            <a:pPr>
              <a:lnSpc>
                <a:spcPct val="150000"/>
              </a:lnSpc>
              <a:buNone/>
            </a:pPr>
            <a:endParaRPr sz="2400"/>
          </a:p>
        </p:txBody>
      </p:sp>
    </p:spTree>
    <p:extLst>
      <p:ext uri="{BB962C8B-B14F-4D97-AF65-F5344CB8AC3E}">
        <p14:creationId xmlns:p14="http://schemas.microsoft.com/office/powerpoint/2010/main" val="31863247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92" name="Shape 192"/>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400"/>
              <a:t>Knowledge:</a:t>
            </a:r>
          </a:p>
          <a:p>
            <a:pPr>
              <a:buNone/>
            </a:pPr>
            <a:r>
              <a:rPr lang="en" sz="1800">
                <a:latin typeface="Times New Roman"/>
                <a:ea typeface="Times New Roman"/>
                <a:cs typeface="Times New Roman"/>
                <a:sym typeface="Times New Roman"/>
              </a:rPr>
              <a:t>a </a:t>
            </a:r>
            <a:r>
              <a:rPr lang="en" sz="1800" b="1">
                <a:latin typeface="Times New Roman"/>
                <a:ea typeface="Times New Roman"/>
                <a:cs typeface="Times New Roman"/>
                <a:sym typeface="Times New Roman"/>
              </a:rPr>
              <a:t>predicate </a:t>
            </a:r>
            <a:r>
              <a:rPr lang="en" sz="1800">
                <a:latin typeface="Times New Roman"/>
                <a:ea typeface="Times New Roman"/>
                <a:cs typeface="Times New Roman"/>
                <a:sym typeface="Times New Roman"/>
              </a:rPr>
              <a:t>is a function that consumes a value and determines whether or not it belongs to some class of data</a:t>
            </a:r>
          </a:p>
        </p:txBody>
      </p:sp>
      <p:sp>
        <p:nvSpPr>
          <p:cNvPr id="193" name="Shape 193"/>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400"/>
              <a:t>Skills:</a:t>
            </a:r>
          </a:p>
          <a:p>
            <a:pPr marL="0" indent="0">
              <a:lnSpc>
                <a:spcPct val="115000"/>
              </a:lnSpc>
              <a:spcAft>
                <a:spcPts val="1600"/>
              </a:spcAft>
              <a:buNone/>
            </a:pPr>
            <a:r>
              <a:rPr lang="en" sz="1800">
                <a:latin typeface="Times New Roman"/>
                <a:ea typeface="Times New Roman"/>
                <a:cs typeface="Times New Roman"/>
                <a:sym typeface="Times New Roman"/>
              </a:rPr>
              <a:t>Use </a:t>
            </a:r>
            <a:r>
              <a:rPr lang="en" sz="1800" b="1">
                <a:latin typeface="Times New Roman"/>
                <a:ea typeface="Times New Roman"/>
                <a:cs typeface="Times New Roman"/>
                <a:sym typeface="Times New Roman"/>
              </a:rPr>
              <a:t>predicates</a:t>
            </a:r>
            <a:r>
              <a:rPr lang="en" sz="1800">
                <a:latin typeface="Times New Roman"/>
                <a:ea typeface="Times New Roman"/>
                <a:cs typeface="Times New Roman"/>
                <a:sym typeface="Times New Roman"/>
              </a:rPr>
              <a:t> in conditional functions to prevent misuse of data</a:t>
            </a:r>
          </a:p>
        </p:txBody>
      </p:sp>
    </p:spTree>
    <p:extLst>
      <p:ext uri="{BB962C8B-B14F-4D97-AF65-F5344CB8AC3E}">
        <p14:creationId xmlns:p14="http://schemas.microsoft.com/office/powerpoint/2010/main" val="924310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Is this surprising?</a:t>
            </a:r>
          </a:p>
        </p:txBody>
      </p:sp>
      <p:sp>
        <p:nvSpPr>
          <p:cNvPr id="141" name="Shape 14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(and #true #true #true)</a:t>
            </a:r>
          </a:p>
          <a:p>
            <a:pPr lvl="0" rtl="0">
              <a:spcBef>
                <a:spcPts val="0"/>
              </a:spcBef>
              <a:buNone/>
            </a:pPr>
            <a:r>
              <a:rPr lang="en">
                <a:latin typeface="Consolas"/>
                <a:ea typeface="Consolas"/>
                <a:cs typeface="Consolas"/>
                <a:sym typeface="Consolas"/>
              </a:rPr>
              <a:t>== #true</a:t>
            </a:r>
          </a:p>
          <a:p>
            <a:pPr lvl="0" rtl="0">
              <a:spcBef>
                <a:spcPts val="0"/>
              </a:spcBef>
              <a:buNone/>
            </a:pPr>
            <a:r>
              <a:rPr lang="en">
                <a:latin typeface="Consolas"/>
                <a:ea typeface="Consolas"/>
                <a:cs typeface="Consolas"/>
                <a:sym typeface="Consolas"/>
              </a:rPr>
              <a:t>(and #true #true #true #false)</a:t>
            </a:r>
          </a:p>
          <a:p>
            <a:pPr lvl="0" rtl="0">
              <a:spcBef>
                <a:spcPts val="0"/>
              </a:spcBef>
              <a:buNone/>
            </a:pPr>
            <a:r>
              <a:rPr lang="en">
                <a:latin typeface="Consolas"/>
                <a:ea typeface="Consolas"/>
                <a:cs typeface="Consolas"/>
                <a:sym typeface="Consolas"/>
              </a:rPr>
              <a:t>== #false</a:t>
            </a:r>
          </a:p>
          <a:p>
            <a:pPr lvl="0">
              <a:spcBef>
                <a:spcPts val="0"/>
              </a:spcBef>
              <a:buNone/>
            </a:pPr>
            <a:endParaRPr>
              <a:latin typeface="Consolas"/>
              <a:ea typeface="Consolas"/>
              <a:cs typeface="Consolas"/>
              <a:sym typeface="Consolas"/>
            </a:endParaRPr>
          </a:p>
        </p:txBody>
      </p:sp>
    </p:spTree>
    <p:extLst>
      <p:ext uri="{BB962C8B-B14F-4D97-AF65-F5344CB8AC3E}">
        <p14:creationId xmlns:p14="http://schemas.microsoft.com/office/powerpoint/2010/main" val="23336032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and</a:t>
            </a:r>
          </a:p>
        </p:txBody>
      </p:sp>
      <p:sp>
        <p:nvSpPr>
          <p:cNvPr id="147" name="Shape 14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t>
            </a:r>
            <a:r>
              <a:rPr lang="en">
                <a:solidFill>
                  <a:srgbClr val="0000FF"/>
                </a:solidFill>
                <a:latin typeface="Consolas"/>
                <a:ea typeface="Consolas"/>
                <a:cs typeface="Consolas"/>
                <a:sym typeface="Consolas"/>
              </a:rPr>
              <a:t>and</a:t>
            </a:r>
            <a:r>
              <a:rPr lang="en">
                <a:latin typeface="Consolas"/>
                <a:ea typeface="Consolas"/>
                <a:cs typeface="Consolas"/>
                <a:sym typeface="Consolas"/>
              </a:rPr>
              <a:t> expression expression expression ...)</a:t>
            </a:r>
          </a:p>
          <a:p>
            <a:pPr lvl="0" rtl="0">
              <a:spcBef>
                <a:spcPts val="0"/>
              </a:spcBef>
              <a:buNone/>
            </a:pPr>
            <a:r>
              <a:rPr lang="en"/>
              <a:t>Evaluates to true if all the expressions are true. If any expression is false, the and expression evaluates to false (and the expressions to the right of that expression are not evaluated.)</a:t>
            </a:r>
          </a:p>
          <a:p>
            <a:pPr lvl="0" rtl="0">
              <a:spcBef>
                <a:spcPts val="0"/>
              </a:spcBef>
              <a:buNone/>
            </a:pPr>
            <a:r>
              <a:rPr lang="en"/>
              <a:t>If any of the expressions evaluate to a value other than true or false, and reports an error.</a:t>
            </a:r>
          </a:p>
          <a:p>
            <a:pPr lvl="0">
              <a:spcBef>
                <a:spcPts val="0"/>
              </a:spcBef>
              <a:buNone/>
            </a:pPr>
            <a:endParaRPr/>
          </a:p>
        </p:txBody>
      </p:sp>
    </p:spTree>
    <p:extLst>
      <p:ext uri="{BB962C8B-B14F-4D97-AF65-F5344CB8AC3E}">
        <p14:creationId xmlns:p14="http://schemas.microsoft.com/office/powerpoint/2010/main" val="382458739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Will this produce an error?</a:t>
            </a:r>
          </a:p>
        </p:txBody>
      </p:sp>
      <p:sp>
        <p:nvSpPr>
          <p:cNvPr id="153" name="Shape 15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(and #true #false (/ 1 0))</a:t>
            </a:r>
          </a:p>
        </p:txBody>
      </p:sp>
    </p:spTree>
    <p:extLst>
      <p:ext uri="{BB962C8B-B14F-4D97-AF65-F5344CB8AC3E}">
        <p14:creationId xmlns:p14="http://schemas.microsoft.com/office/powerpoint/2010/main" val="90466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Types</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Numbers</a:t>
            </a:r>
          </a:p>
          <a:p>
            <a:pPr>
              <a:buNone/>
            </a:pPr>
            <a:r>
              <a:rPr lang="en"/>
              <a:t>Strings</a:t>
            </a:r>
          </a:p>
          <a:p>
            <a:pPr>
              <a:buNone/>
            </a:pPr>
            <a:r>
              <a:rPr lang="en"/>
              <a:t>Booleans</a:t>
            </a:r>
          </a:p>
          <a:p>
            <a:pPr>
              <a:buNone/>
            </a:pPr>
            <a:r>
              <a:rPr lang="en"/>
              <a:t>Images</a:t>
            </a:r>
          </a:p>
        </p:txBody>
      </p:sp>
    </p:spTree>
    <p:extLst>
      <p:ext uri="{BB962C8B-B14F-4D97-AF65-F5344CB8AC3E}">
        <p14:creationId xmlns:p14="http://schemas.microsoft.com/office/powerpoint/2010/main" val="38463956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What could be the problem?</a:t>
            </a:r>
          </a:p>
        </p:txBody>
      </p:sp>
      <p:sp>
        <p:nvSpPr>
          <p:cNvPr id="159" name="Shape 15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2)</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58885498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This would be a problem</a:t>
            </a:r>
          </a:p>
        </p:txBody>
      </p:sp>
      <p:sp>
        <p:nvSpPr>
          <p:cNvPr id="165" name="Shape 16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a:t>
            </a:r>
            <a:r>
              <a:rPr lang="en" b="1">
                <a:latin typeface="Courier New"/>
                <a:ea typeface="Courier New"/>
                <a:cs typeface="Courier New"/>
                <a:sym typeface="Courier New"/>
              </a:rPr>
              <a:t>0</a:t>
            </a:r>
            <a:r>
              <a:rPr lang="en">
                <a:latin typeface="Courier New"/>
                <a:ea typeface="Courier New"/>
                <a:cs typeface="Courier New"/>
                <a:sym typeface="Courier New"/>
              </a:rPr>
              <a:t>)</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41529101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Programs can check</a:t>
            </a:r>
          </a:p>
        </p:txBody>
      </p:sp>
      <p:sp>
        <p:nvSpPr>
          <p:cNvPr id="171" name="Shape 17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64548552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77" name="Shape 17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120838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83" name="Shape 18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cxnSp>
        <p:nvCxnSpPr>
          <p:cNvPr id="184" name="Shape 184"/>
          <p:cNvCxnSpPr/>
          <p:nvPr/>
        </p:nvCxnSpPr>
        <p:spPr>
          <a:xfrm rot="10800000">
            <a:off x="3774425" y="4140200"/>
            <a:ext cx="739200" cy="996000"/>
          </a:xfrm>
          <a:prstGeom prst="straightConnector1">
            <a:avLst/>
          </a:prstGeom>
          <a:noFill/>
          <a:ln w="38100" cap="flat" cmpd="sng">
            <a:solidFill>
              <a:schemeClr val="dk2"/>
            </a:solidFill>
            <a:prstDash val="solid"/>
            <a:round/>
            <a:headEnd type="none" w="lg" len="lg"/>
            <a:tailEnd type="triangle" w="lg" len="lg"/>
          </a:ln>
        </p:spPr>
      </p:cxnSp>
      <p:sp>
        <p:nvSpPr>
          <p:cNvPr id="185" name="Shape 185"/>
          <p:cNvSpPr txBox="1"/>
          <p:nvPr/>
        </p:nvSpPr>
        <p:spPr>
          <a:xfrm>
            <a:off x="4801575" y="4752300"/>
            <a:ext cx="2381400" cy="1525200"/>
          </a:xfrm>
          <a:prstGeom prst="rect">
            <a:avLst/>
          </a:prstGeom>
          <a:noFill/>
          <a:ln>
            <a:noFill/>
          </a:ln>
        </p:spPr>
        <p:txBody>
          <a:bodyPr lIns="91425" tIns="91425" rIns="91425" bIns="91425" anchor="t" anchorCtr="0">
            <a:noAutofit/>
          </a:bodyPr>
          <a:lstStyle/>
          <a:p>
            <a:pPr lvl="0">
              <a:spcBef>
                <a:spcPts val="0"/>
              </a:spcBef>
              <a:buNone/>
            </a:pPr>
            <a:r>
              <a:rPr lang="en"/>
              <a:t>Shouldn’t this expression produce an error?</a:t>
            </a:r>
          </a:p>
        </p:txBody>
      </p:sp>
    </p:spTree>
    <p:extLst>
      <p:ext uri="{BB962C8B-B14F-4D97-AF65-F5344CB8AC3E}">
        <p14:creationId xmlns:p14="http://schemas.microsoft.com/office/powerpoint/2010/main" val="28894750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t>This if expression contains the sub-expressions (= x 0), 0, and (/ 1 x). The evaluation of this expression proceeds in two steps:</a:t>
            </a:r>
          </a:p>
          <a:p>
            <a:pPr marL="457200" lvl="0" indent="-228600" rtl="0">
              <a:spcBef>
                <a:spcPts val="0"/>
              </a:spcBef>
              <a:buAutoNum type="arabicPeriod"/>
            </a:pPr>
            <a:r>
              <a:rPr lang="en" b="1"/>
              <a:t>The first expression is always evaluated. Its result must be a Boolean.</a:t>
            </a:r>
          </a:p>
          <a:p>
            <a:pPr marL="457200" lvl="0" indent="-228600" rtl="0">
              <a:spcBef>
                <a:spcPts val="0"/>
              </a:spcBef>
              <a:buAutoNum type="arabicPeriod"/>
            </a:pPr>
            <a:r>
              <a:rPr lang="en" b="1"/>
              <a:t>If the result of the first expression is </a:t>
            </a:r>
            <a:r>
              <a:rPr lang="en" b="1">
                <a:solidFill>
                  <a:schemeClr val="accent2"/>
                </a:solidFill>
              </a:rPr>
              <a:t>#true</a:t>
            </a:r>
            <a:r>
              <a:rPr lang="en" b="1"/>
              <a:t>, then the second expression is evaluated; otherwise the third one. Whatever their results are, they are also the result of the entire if expression.</a:t>
            </a:r>
          </a:p>
          <a:p>
            <a:pPr lvl="0">
              <a:spcBef>
                <a:spcPts val="0"/>
              </a:spcBef>
              <a:buNone/>
            </a:pPr>
            <a:endParaRPr/>
          </a:p>
        </p:txBody>
      </p:sp>
      <p:sp>
        <p:nvSpPr>
          <p:cNvPr id="191" name="Shape 191"/>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latin typeface="Consolas"/>
                <a:ea typeface="Consolas"/>
                <a:cs typeface="Consolas"/>
                <a:sym typeface="Consolas"/>
              </a:rPr>
              <a:t>(if (= x 0) 0 (/ 1 x))</a:t>
            </a:r>
            <a:r>
              <a:rPr lang="en"/>
              <a:t> </a:t>
            </a:r>
          </a:p>
          <a:p>
            <a:pPr lvl="0">
              <a:spcBef>
                <a:spcPts val="0"/>
              </a:spcBef>
              <a:buNone/>
            </a:pPr>
            <a:r>
              <a:rPr lang="en"/>
              <a:t>rules of evaluation</a:t>
            </a:r>
          </a:p>
        </p:txBody>
      </p:sp>
    </p:spTree>
    <p:extLst>
      <p:ext uri="{BB962C8B-B14F-4D97-AF65-F5344CB8AC3E}">
        <p14:creationId xmlns:p14="http://schemas.microsoft.com/office/powerpoint/2010/main" val="24056781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97" name="Shape 19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1000"/>
              </a:spcAft>
              <a:buNone/>
            </a:pPr>
            <a:r>
              <a:rPr lang="en"/>
              <a:t>Suppose you want to decide whether today is an appropriate day to go to the mall. You go to the movies if it is either not sunny or if today is Friday (because that is when discount tickets are available).</a:t>
            </a:r>
          </a:p>
          <a:p>
            <a:pPr lvl="0" rtl="0">
              <a:spcBef>
                <a:spcPts val="0"/>
              </a:spcBef>
              <a:spcAft>
                <a:spcPts val="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sunny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lvl="0" rtl="0">
              <a:spcBef>
                <a:spcPts val="0"/>
              </a:spcBef>
              <a:spcAft>
                <a:spcPts val="100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friday </a:t>
            </a:r>
            <a:r>
              <a:rPr lang="en">
                <a:solidFill>
                  <a:srgbClr val="228B22"/>
                </a:solidFill>
                <a:highlight>
                  <a:srgbClr val="FFFFFF"/>
                </a:highlight>
                <a:latin typeface="Consolas"/>
                <a:ea typeface="Consolas"/>
                <a:cs typeface="Consolas"/>
                <a:sym typeface="Consolas"/>
              </a:rPr>
              <a:t>#false</a:t>
            </a:r>
            <a:r>
              <a:rPr lang="en">
                <a:solidFill>
                  <a:srgbClr val="843C24"/>
                </a:solidFill>
                <a:highlight>
                  <a:srgbClr val="FFFFFF"/>
                </a:highlight>
                <a:latin typeface="Consolas"/>
                <a:ea typeface="Consolas"/>
                <a:cs typeface="Consolas"/>
                <a:sym typeface="Consolas"/>
              </a:rPr>
              <a:t>)</a:t>
            </a:r>
          </a:p>
          <a:p>
            <a:pPr marL="0" marR="0" lvl="0" indent="0" algn="l" rtl="0">
              <a:lnSpc>
                <a:spcPct val="115000"/>
              </a:lnSpc>
              <a:spcBef>
                <a:spcPts val="0"/>
              </a:spcBef>
              <a:spcAft>
                <a:spcPts val="1000"/>
              </a:spcAft>
              <a:buNone/>
            </a:pPr>
            <a:r>
              <a:rPr lang="en"/>
              <a:t>Now create an expression that computes whether </a:t>
            </a:r>
            <a:r>
              <a:rPr lang="en" b="1"/>
              <a:t>sunny </a:t>
            </a:r>
            <a:r>
              <a:rPr lang="en"/>
              <a:t>is false or </a:t>
            </a:r>
            <a:r>
              <a:rPr lang="en" b="1"/>
              <a:t>friday </a:t>
            </a:r>
            <a:r>
              <a:rPr lang="en"/>
              <a:t>is true. So in this particular case, the answer is </a:t>
            </a:r>
            <a:r>
              <a:rPr lang="en">
                <a:solidFill>
                  <a:srgbClr val="228B22"/>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265476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203" name="Shape 203"/>
          <p:cNvSpPr txBox="1"/>
          <p:nvPr/>
        </p:nvSpPr>
        <p:spPr>
          <a:xfrm>
            <a:off x="849155" y="2778200"/>
            <a:ext cx="7710300" cy="3999900"/>
          </a:xfrm>
          <a:prstGeom prst="rect">
            <a:avLst/>
          </a:prstGeom>
          <a:noFill/>
          <a:ln>
            <a:noFill/>
          </a:ln>
        </p:spPr>
        <p:txBody>
          <a:bodyPr lIns="91425" tIns="91425" rIns="91425" bIns="91425" anchor="t" anchorCtr="0">
            <a:noAutofit/>
          </a:bodyPr>
          <a:lstStyle/>
          <a:p>
            <a:pPr marR="342900" lvl="0" rtl="0">
              <a:lnSpc>
                <a:spcPct val="140000"/>
              </a:lnSpc>
              <a:spcBef>
                <a:spcPts val="0"/>
              </a:spcBef>
              <a:spcAft>
                <a:spcPts val="1000"/>
              </a:spcAft>
              <a:buNone/>
            </a:pPr>
            <a:r>
              <a:rPr lang="en" sz="1800">
                <a:solidFill>
                  <a:srgbClr val="843C24"/>
                </a:solidFill>
                <a:latin typeface="Consolas"/>
                <a:ea typeface="Consolas"/>
                <a:cs typeface="Consolas"/>
                <a:sym typeface="Consolas"/>
              </a:rPr>
              <a:t>(</a:t>
            </a:r>
            <a:r>
              <a:rPr lang="en" sz="1800">
                <a:solidFill>
                  <a:srgbClr val="0077AA"/>
                </a:solidFill>
                <a:latin typeface="Consolas"/>
                <a:ea typeface="Consolas"/>
                <a:cs typeface="Consolas"/>
                <a:sym typeface="Consolas"/>
                <a:hlinkClick r:id="rId3"/>
              </a:rPr>
              <a:t>define</a:t>
            </a:r>
            <a:r>
              <a:rPr lang="en" sz="1800">
                <a:latin typeface="Consolas"/>
                <a:ea typeface="Consolas"/>
                <a:cs typeface="Consolas"/>
                <a:sym typeface="Consolas"/>
              </a:rPr>
              <a:t> box (rectangle 50 100 “solid” “blue”)</a:t>
            </a:r>
            <a:r>
              <a:rPr lang="en" sz="1800">
                <a:solidFill>
                  <a:srgbClr val="843C24"/>
                </a:solidFill>
                <a:latin typeface="Consolas"/>
                <a:ea typeface="Consolas"/>
                <a:cs typeface="Consolas"/>
                <a:sym typeface="Consolas"/>
              </a:rPr>
              <a:t>)</a:t>
            </a:r>
          </a:p>
          <a:p>
            <a:pPr marR="342900" lvl="0" rtl="0">
              <a:lnSpc>
                <a:spcPct val="140000"/>
              </a:lnSpc>
              <a:spcBef>
                <a:spcPts val="0"/>
              </a:spcBef>
              <a:spcAft>
                <a:spcPts val="1000"/>
              </a:spcAft>
              <a:buNone/>
            </a:pPr>
            <a:r>
              <a:rPr lang="en" sz="1800">
                <a:latin typeface="Roboto"/>
                <a:ea typeface="Roboto"/>
                <a:cs typeface="Roboto"/>
                <a:sym typeface="Roboto"/>
              </a:rPr>
              <a:t>Create an expression that computes whether the image is </a:t>
            </a:r>
            <a:r>
              <a:rPr lang="en" sz="1800">
                <a:solidFill>
                  <a:srgbClr val="228B22"/>
                </a:solidFill>
                <a:latin typeface="Roboto"/>
                <a:ea typeface="Roboto"/>
                <a:cs typeface="Roboto"/>
                <a:sym typeface="Roboto"/>
              </a:rPr>
              <a:t>"tall"</a:t>
            </a:r>
            <a:r>
              <a:rPr lang="en" sz="1800">
                <a:latin typeface="Roboto"/>
                <a:ea typeface="Roboto"/>
                <a:cs typeface="Roboto"/>
                <a:sym typeface="Roboto"/>
              </a:rPr>
              <a:t> or </a:t>
            </a:r>
            <a:r>
              <a:rPr lang="en" sz="1800">
                <a:solidFill>
                  <a:srgbClr val="228B22"/>
                </a:solidFill>
                <a:latin typeface="Roboto"/>
                <a:ea typeface="Roboto"/>
                <a:cs typeface="Roboto"/>
                <a:sym typeface="Roboto"/>
              </a:rPr>
              <a:t>"wide"</a:t>
            </a:r>
            <a:r>
              <a:rPr lang="en" sz="1800">
                <a:latin typeface="Roboto"/>
                <a:ea typeface="Roboto"/>
                <a:cs typeface="Roboto"/>
                <a:sym typeface="Roboto"/>
              </a:rPr>
              <a:t>. An image should be labeled </a:t>
            </a:r>
            <a:r>
              <a:rPr lang="en" sz="1800">
                <a:solidFill>
                  <a:srgbClr val="228B22"/>
                </a:solidFill>
                <a:latin typeface="Roboto"/>
                <a:ea typeface="Roboto"/>
                <a:cs typeface="Roboto"/>
                <a:sym typeface="Roboto"/>
              </a:rPr>
              <a:t>"tall"</a:t>
            </a:r>
            <a:r>
              <a:rPr lang="en" sz="1800">
                <a:latin typeface="Roboto"/>
                <a:ea typeface="Roboto"/>
                <a:cs typeface="Roboto"/>
                <a:sym typeface="Roboto"/>
              </a:rPr>
              <a:t> if its height is larger or equal to its width; otherwise it is </a:t>
            </a:r>
            <a:r>
              <a:rPr lang="en" sz="1800">
                <a:solidFill>
                  <a:srgbClr val="228B22"/>
                </a:solidFill>
                <a:latin typeface="Roboto"/>
                <a:ea typeface="Roboto"/>
                <a:cs typeface="Roboto"/>
                <a:sym typeface="Roboto"/>
              </a:rPr>
              <a:t>"wide"</a:t>
            </a:r>
            <a:r>
              <a:rPr lang="en" sz="1800">
                <a:latin typeface="Roboto"/>
                <a:ea typeface="Roboto"/>
                <a:cs typeface="Roboto"/>
                <a:sym typeface="Roboto"/>
              </a:rPr>
              <a:t>. </a:t>
            </a:r>
          </a:p>
          <a:p>
            <a:pPr marR="342900" lvl="0" rtl="0">
              <a:lnSpc>
                <a:spcPct val="140000"/>
              </a:lnSpc>
              <a:spcBef>
                <a:spcPts val="0"/>
              </a:spcBef>
              <a:spcAft>
                <a:spcPts val="0"/>
              </a:spcAft>
              <a:buNone/>
            </a:pPr>
            <a:r>
              <a:rPr lang="en" sz="1800">
                <a:latin typeface="Roboto"/>
                <a:ea typeface="Roboto"/>
                <a:cs typeface="Roboto"/>
                <a:sym typeface="Roboto"/>
              </a:rPr>
              <a:t>Hint: </a:t>
            </a:r>
            <a:r>
              <a:rPr lang="en" sz="1800" b="1">
                <a:latin typeface="Roboto"/>
                <a:ea typeface="Roboto"/>
                <a:cs typeface="Roboto"/>
                <a:sym typeface="Roboto"/>
              </a:rPr>
              <a:t>image-width</a:t>
            </a:r>
            <a:r>
              <a:rPr lang="en" sz="1800">
                <a:latin typeface="Roboto"/>
                <a:ea typeface="Roboto"/>
                <a:cs typeface="Roboto"/>
                <a:sym typeface="Roboto"/>
              </a:rPr>
              <a:t> returns the width of the image</a:t>
            </a:r>
          </a:p>
          <a:p>
            <a:pPr marR="342900" lvl="0" rtl="0">
              <a:lnSpc>
                <a:spcPct val="140000"/>
              </a:lnSpc>
              <a:spcBef>
                <a:spcPts val="0"/>
              </a:spcBef>
              <a:spcAft>
                <a:spcPts val="0"/>
              </a:spcAft>
              <a:buNone/>
            </a:pPr>
            <a:r>
              <a:rPr lang="en" sz="1800">
                <a:latin typeface="Roboto"/>
                <a:ea typeface="Roboto"/>
                <a:cs typeface="Roboto"/>
                <a:sym typeface="Roboto"/>
              </a:rPr>
              <a:t>	 </a:t>
            </a:r>
            <a:r>
              <a:rPr lang="en" sz="1800" b="1">
                <a:latin typeface="Roboto"/>
                <a:ea typeface="Roboto"/>
                <a:cs typeface="Roboto"/>
                <a:sym typeface="Roboto"/>
              </a:rPr>
              <a:t>image-height</a:t>
            </a:r>
            <a:r>
              <a:rPr lang="en" sz="1800">
                <a:latin typeface="Roboto"/>
                <a:ea typeface="Roboto"/>
                <a:cs typeface="Roboto"/>
                <a:sym typeface="Roboto"/>
              </a:rPr>
              <a:t> returns the height of the image</a:t>
            </a:r>
          </a:p>
        </p:txBody>
      </p:sp>
    </p:spTree>
    <p:extLst>
      <p:ext uri="{BB962C8B-B14F-4D97-AF65-F5344CB8AC3E}">
        <p14:creationId xmlns:p14="http://schemas.microsoft.com/office/powerpoint/2010/main" val="132108081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Objectives</a:t>
            </a:r>
          </a:p>
        </p:txBody>
      </p:sp>
      <p:sp>
        <p:nvSpPr>
          <p:cNvPr id="110" name="Shape 110"/>
          <p:cNvSpPr txBox="1">
            <a:spLocks noGrp="1"/>
          </p:cNvSpPr>
          <p:nvPr>
            <p:ph type="body" idx="1"/>
          </p:nvPr>
        </p:nvSpPr>
        <p:spPr>
          <a:xfrm>
            <a:off x="471900" y="2558767"/>
            <a:ext cx="3999900" cy="3613500"/>
          </a:xfrm>
          <a:prstGeom prst="rect">
            <a:avLst/>
          </a:prstGeom>
        </p:spPr>
        <p:txBody>
          <a:bodyPr lIns="91425" tIns="91425" rIns="91425" bIns="91425" anchor="t" anchorCtr="0">
            <a:noAutofit/>
          </a:bodyPr>
          <a:lstStyle/>
          <a:p>
            <a:pPr lvl="0" rtl="0">
              <a:spcBef>
                <a:spcPts val="0"/>
              </a:spcBef>
              <a:buNone/>
            </a:pPr>
            <a:r>
              <a:rPr lang="en"/>
              <a:t>Knowledge:</a:t>
            </a:r>
          </a:p>
          <a:p>
            <a:pPr lvl="0">
              <a:spcBef>
                <a:spcPts val="0"/>
              </a:spcBef>
              <a:buNone/>
            </a:pPr>
            <a:r>
              <a:rPr lang="en"/>
              <a:t>Boolean arithmetic is analogous to string arithmetic and number arithmetic.</a:t>
            </a:r>
          </a:p>
        </p:txBody>
      </p:sp>
      <p:sp>
        <p:nvSpPr>
          <p:cNvPr id="111" name="Shape 111"/>
          <p:cNvSpPr txBox="1">
            <a:spLocks noGrp="1"/>
          </p:cNvSpPr>
          <p:nvPr>
            <p:ph type="body" idx="2"/>
          </p:nvPr>
        </p:nvSpPr>
        <p:spPr>
          <a:xfrm>
            <a:off x="4694250" y="2558767"/>
            <a:ext cx="3999900" cy="3613500"/>
          </a:xfrm>
          <a:prstGeom prst="rect">
            <a:avLst/>
          </a:prstGeom>
        </p:spPr>
        <p:txBody>
          <a:bodyPr lIns="91425" tIns="91425" rIns="91425" bIns="91425" anchor="t" anchorCtr="0">
            <a:noAutofit/>
          </a:bodyPr>
          <a:lstStyle/>
          <a:p>
            <a:pPr lvl="0" rtl="0">
              <a:spcBef>
                <a:spcPts val="0"/>
              </a:spcBef>
              <a:buNone/>
            </a:pPr>
            <a:r>
              <a:rPr lang="en"/>
              <a:t>Skills:</a:t>
            </a:r>
          </a:p>
          <a:p>
            <a:pPr lvl="0">
              <a:spcBef>
                <a:spcPts val="0"/>
              </a:spcBef>
              <a:buNone/>
            </a:pPr>
            <a:r>
              <a:rPr lang="en"/>
              <a:t>Evaluate expressions using Booleans in Racket.</a:t>
            </a:r>
          </a:p>
        </p:txBody>
      </p:sp>
    </p:spTree>
    <p:extLst>
      <p:ext uri="{BB962C8B-B14F-4D97-AF65-F5344CB8AC3E}">
        <p14:creationId xmlns:p14="http://schemas.microsoft.com/office/powerpoint/2010/main" val="18233186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p:txBody>
          <a:bodyPr/>
          <a:lstStyle/>
          <a:p>
            <a:pPr lvl="0"/>
            <a:r>
              <a:rPr lang="en"/>
              <a:t>6.</a:t>
            </a:r>
          </a:p>
        </p:txBody>
      </p:sp>
      <p:sp>
        <p:nvSpPr>
          <p:cNvPr id="228" name="Shape 228"/>
          <p:cNvSpPr txBox="1">
            <a:spLocks noGrp="1"/>
          </p:cNvSpPr>
          <p:nvPr>
            <p:ph idx="1"/>
          </p:nvPr>
        </p:nvSpPr>
        <p:spPr/>
        <p:txBody>
          <a:bodyPr/>
          <a:lstStyle/>
          <a:p>
            <a:pPr lvl="0"/>
            <a:r>
              <a:rPr lang="en">
                <a:sym typeface="Times New Roman"/>
              </a:rPr>
              <a:t>Sugar is sweet or Ice is cold.</a:t>
            </a:r>
          </a:p>
        </p:txBody>
      </p:sp>
    </p:spTree>
    <p:extLst>
      <p:ext uri="{BB962C8B-B14F-4D97-AF65-F5344CB8AC3E}">
        <p14:creationId xmlns:p14="http://schemas.microsoft.com/office/powerpoint/2010/main" val="238843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pPr lvl="0"/>
            <a:r>
              <a:rPr lang="en"/>
              <a:t>Human - Computer Interface</a:t>
            </a:r>
          </a:p>
        </p:txBody>
      </p:sp>
      <p:sp>
        <p:nvSpPr>
          <p:cNvPr id="126" name="Shape 126"/>
          <p:cNvSpPr txBox="1">
            <a:spLocks noGrp="1"/>
          </p:cNvSpPr>
          <p:nvPr>
            <p:ph idx="1"/>
          </p:nvPr>
        </p:nvSpPr>
        <p:spPr/>
        <p:txBody>
          <a:bodyPr/>
          <a:lstStyle/>
          <a:p>
            <a:pPr lvl="0"/>
            <a:r>
              <a:rPr lang="en-US"/>
              <a:t>; circle takes a radius a mode and a color and produces a circle image</a:t>
            </a:r>
          </a:p>
          <a:p>
            <a:pPr lvl="0"/>
            <a:endParaRPr lang="en-US"/>
          </a:p>
          <a:p>
            <a:pPr lvl="0"/>
            <a:endParaRPr lang="en-US"/>
          </a:p>
          <a:p>
            <a:pPr lvl="0"/>
            <a:endParaRPr lang="en-US"/>
          </a:p>
          <a:p>
            <a:pPr lvl="0"/>
            <a:r>
              <a:rPr lang="en-US"/>
              <a:t>; circle : Number String String -&gt; Image</a:t>
            </a:r>
          </a:p>
          <a:p>
            <a:pPr lvl="0"/>
            <a:r>
              <a:rPr lang="en-US"/>
              <a:t>  name   			             domain		                  range</a:t>
            </a:r>
          </a:p>
          <a:p>
            <a:pPr lvl="0"/>
            <a:endParaRPr lang="en-US"/>
          </a:p>
          <a:p>
            <a:pPr lvl="0"/>
            <a:r>
              <a:rPr lang="en-US"/>
              <a:t>S</a:t>
            </a:r>
          </a:p>
        </p:txBody>
      </p:sp>
      <p:cxnSp>
        <p:nvCxnSpPr>
          <p:cNvPr id="127" name="Shape 127"/>
          <p:cNvCxnSpPr>
            <a:stCxn id="126" idx="1"/>
            <a:endCxn id="126" idx="3"/>
          </p:cNvCxnSpPr>
          <p:nvPr/>
        </p:nvCxnSpPr>
        <p:spPr>
          <a:xfrm>
            <a:off x="341525" y="4084050"/>
            <a:ext cx="8345400" cy="0"/>
          </a:xfrm>
          <a:prstGeom prst="straightConnector1">
            <a:avLst/>
          </a:prstGeom>
          <a:noFill/>
          <a:ln w="9525" cap="flat" cmpd="sng">
            <a:solidFill>
              <a:schemeClr val="dk2"/>
            </a:solidFill>
            <a:prstDash val="solid"/>
            <a:round/>
            <a:headEnd type="none" w="lg" len="lg"/>
            <a:tailEnd type="none" w="lg" len="lg"/>
          </a:ln>
        </p:spPr>
      </p:cxnSp>
      <p:sp>
        <p:nvSpPr>
          <p:cNvPr id="128" name="Shape 128"/>
          <p:cNvSpPr txBox="1"/>
          <p:nvPr/>
        </p:nvSpPr>
        <p:spPr>
          <a:xfrm>
            <a:off x="122950" y="2896200"/>
            <a:ext cx="1899000" cy="450900"/>
          </a:xfrm>
          <a:prstGeom prst="rect">
            <a:avLst/>
          </a:prstGeom>
          <a:noFill/>
          <a:ln>
            <a:noFill/>
          </a:ln>
        </p:spPr>
        <p:txBody>
          <a:bodyPr lIns="91425" tIns="91425" rIns="91425" bIns="91425" anchor="t" anchorCtr="0">
            <a:noAutofit/>
          </a:bodyPr>
          <a:lstStyle/>
          <a:p>
            <a:pPr lvl="0">
              <a:spcBef>
                <a:spcPts val="0"/>
              </a:spcBef>
              <a:buNone/>
            </a:pPr>
            <a:r>
              <a:rPr lang="en" sz="2400">
                <a:latin typeface="Press Start 2P"/>
                <a:ea typeface="Press Start 2P"/>
                <a:cs typeface="Press Start 2P"/>
                <a:sym typeface="Press Start 2P"/>
              </a:rPr>
              <a:t>Human</a:t>
            </a:r>
          </a:p>
        </p:txBody>
      </p:sp>
      <p:sp>
        <p:nvSpPr>
          <p:cNvPr id="129" name="Shape 129"/>
          <p:cNvSpPr txBox="1"/>
          <p:nvPr/>
        </p:nvSpPr>
        <p:spPr>
          <a:xfrm>
            <a:off x="122950" y="5970000"/>
            <a:ext cx="2732400" cy="450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latin typeface="Press Start 2P"/>
                <a:ea typeface="Press Start 2P"/>
                <a:cs typeface="Press Start 2P"/>
                <a:sym typeface="Press Start 2P"/>
              </a:rPr>
              <a:t>Computer</a:t>
            </a:r>
          </a:p>
        </p:txBody>
      </p:sp>
    </p:spTree>
    <p:extLst>
      <p:ext uri="{BB962C8B-B14F-4D97-AF65-F5344CB8AC3E}">
        <p14:creationId xmlns:p14="http://schemas.microsoft.com/office/powerpoint/2010/main" val="1604846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pPr lvl="0"/>
            <a:r>
              <a:rPr lang="en"/>
              <a:t>4.</a:t>
            </a:r>
          </a:p>
        </p:txBody>
      </p:sp>
      <p:sp>
        <p:nvSpPr>
          <p:cNvPr id="216" name="Shape 216"/>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6959273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pPr lvl="0"/>
            <a:r>
              <a:rPr lang="en"/>
              <a:t>2.</a:t>
            </a:r>
          </a:p>
        </p:txBody>
      </p:sp>
      <p:sp>
        <p:nvSpPr>
          <p:cNvPr id="204" name="Shape 204"/>
          <p:cNvSpPr txBox="1">
            <a:spLocks noGrp="1"/>
          </p:cNvSpPr>
          <p:nvPr>
            <p:ph idx="1"/>
          </p:nvPr>
        </p:nvSpPr>
        <p:spPr/>
        <p:txBody>
          <a:bodyPr/>
          <a:lstStyle/>
          <a:p>
            <a:pPr lvl="0"/>
            <a:r>
              <a:rPr lang="en">
                <a:sym typeface="Times New Roman"/>
              </a:rPr>
              <a:t>Ice is hot.</a:t>
            </a:r>
          </a:p>
        </p:txBody>
      </p:sp>
    </p:spTree>
    <p:extLst>
      <p:ext uri="{BB962C8B-B14F-4D97-AF65-F5344CB8AC3E}">
        <p14:creationId xmlns:p14="http://schemas.microsoft.com/office/powerpoint/2010/main" val="20497154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
              <a:t>and</a:t>
            </a:r>
          </a:p>
        </p:txBody>
      </p:sp>
      <p:sp>
        <p:nvSpPr>
          <p:cNvPr id="191" name="Shape 191"/>
          <p:cNvSpPr txBox="1">
            <a:spLocks noGrp="1"/>
          </p:cNvSpPr>
          <p:nvPr>
            <p:ph idx="1"/>
          </p:nvPr>
        </p:nvSpPr>
        <p:spPr/>
        <p:txBody>
          <a:bodyPr/>
          <a:lstStyle/>
          <a:p>
            <a:pPr lvl="0"/>
            <a:r>
              <a:rPr lang="en-US">
                <a:sym typeface="Verdana"/>
              </a:rPr>
              <a:t>; and: Boolean Boolean -&gt; Boolean</a:t>
            </a:r>
          </a:p>
          <a:p>
            <a:pPr lvl="0"/>
            <a:r>
              <a:rPr lang="en-US">
                <a:sym typeface="Verdana"/>
              </a:rPr>
              <a:t>; Returns true if BOTH inputs are true</a:t>
            </a:r>
          </a:p>
          <a:p>
            <a:pPr lvl="0"/>
            <a:endParaRPr lang="en-US">
              <a:sym typeface="Verdana"/>
            </a:endParaRPr>
          </a:p>
          <a:p>
            <a:pPr lvl="0"/>
            <a:r>
              <a:rPr lang="en-US">
                <a:sym typeface="Verdana"/>
              </a:rPr>
              <a:t>; or: Boolean Boolean -&gt; Boolean</a:t>
            </a:r>
          </a:p>
          <a:p>
            <a:pPr lvl="0"/>
            <a:r>
              <a:rPr lang="en-US">
                <a:sym typeface="Verdana"/>
              </a:rPr>
              <a:t>; Returns true if EITHER of the inputs are true.</a:t>
            </a:r>
          </a:p>
        </p:txBody>
      </p:sp>
      <p:sp>
        <p:nvSpPr>
          <p:cNvPr id="192" name="Shape 192"/>
          <p:cNvSpPr txBox="1">
            <a:spLocks noGrp="1"/>
          </p:cNvSpPr>
          <p:nvPr>
            <p:ph type="title" idx="4294967295"/>
          </p:nvPr>
        </p:nvSpPr>
        <p:spPr>
          <a:xfrm>
            <a:off x="6500813" y="-209550"/>
            <a:ext cx="2643187" cy="1522413"/>
          </a:xfrm>
          <a:prstGeom prst="rect">
            <a:avLst/>
          </a:prstGeom>
        </p:spPr>
        <p:txBody>
          <a:bodyPr lIns="91425" tIns="91425" rIns="91425" bIns="91425" anchor="b" anchorCtr="0">
            <a:noAutofit/>
          </a:bodyPr>
          <a:lstStyle/>
          <a:p>
            <a:pPr lvl="0" algn="r" rtl="0">
              <a:spcBef>
                <a:spcPts val="0"/>
              </a:spcBef>
              <a:buNone/>
            </a:pPr>
            <a:r>
              <a:rPr lang="en" dirty="0"/>
              <a:t>or</a:t>
            </a:r>
          </a:p>
        </p:txBody>
      </p:sp>
    </p:spTree>
    <p:extLst>
      <p:ext uri="{BB962C8B-B14F-4D97-AF65-F5344CB8AC3E}">
        <p14:creationId xmlns:p14="http://schemas.microsoft.com/office/powerpoint/2010/main" val="401563363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boolean contracts</a:t>
            </a:r>
          </a:p>
        </p:txBody>
      </p:sp>
      <p:sp>
        <p:nvSpPr>
          <p:cNvPr id="9" name="Content Placeholder 8"/>
          <p:cNvSpPr>
            <a:spLocks noGrp="1"/>
          </p:cNvSpPr>
          <p:nvPr>
            <p:ph idx="1"/>
          </p:nvPr>
        </p:nvSpPr>
        <p:spPr/>
        <p:txBody>
          <a:bodyPr/>
          <a:lstStyle/>
          <a:p>
            <a:endParaRPr lang="en-US"/>
          </a:p>
        </p:txBody>
      </p:sp>
      <p:graphicFrame>
        <p:nvGraphicFramePr>
          <p:cNvPr id="98" name="Shape 98"/>
          <p:cNvGraphicFramePr/>
          <p:nvPr/>
        </p:nvGraphicFramePr>
        <p:xfrm>
          <a:off x="215875" y="2256550"/>
          <a:ext cx="8656200" cy="2577426"/>
        </p:xfrm>
        <a:graphic>
          <a:graphicData uri="http://schemas.openxmlformats.org/drawingml/2006/table">
            <a:tbl>
              <a:tblPr>
                <a:noFill/>
              </a:tblPr>
              <a:tblGrid>
                <a:gridCol w="2520075">
                  <a:extLst>
                    <a:ext uri="{9D8B030D-6E8A-4147-A177-3AD203B41FA5}">
                      <a16:colId xmlns:a16="http://schemas.microsoft.com/office/drawing/2014/main" val="20000"/>
                    </a:ext>
                  </a:extLst>
                </a:gridCol>
                <a:gridCol w="878525">
                  <a:extLst>
                    <a:ext uri="{9D8B030D-6E8A-4147-A177-3AD203B41FA5}">
                      <a16:colId xmlns:a16="http://schemas.microsoft.com/office/drawing/2014/main" val="20001"/>
                    </a:ext>
                  </a:extLst>
                </a:gridCol>
                <a:gridCol w="3233175">
                  <a:extLst>
                    <a:ext uri="{9D8B030D-6E8A-4147-A177-3AD203B41FA5}">
                      <a16:colId xmlns:a16="http://schemas.microsoft.com/office/drawing/2014/main" val="20002"/>
                    </a:ext>
                  </a:extLst>
                </a:gridCol>
                <a:gridCol w="2024425">
                  <a:extLst>
                    <a:ext uri="{9D8B030D-6E8A-4147-A177-3AD203B41FA5}">
                      <a16:colId xmlns:a16="http://schemas.microsoft.com/office/drawing/2014/main" val="20003"/>
                    </a:ext>
                  </a:extLst>
                </a:gridCol>
              </a:tblGrid>
              <a:tr h="487700">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t>Function Name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Domain</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Range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&gt;</a:t>
                      </a:r>
                      <a:r>
                        <a:rPr lang="en">
                          <a:latin typeface="Verdana"/>
                          <a:ea typeface="Verdana"/>
                          <a:cs typeface="Verdana"/>
                          <a:sym typeface="Verdana"/>
                        </a:rPr>
                        <a:t> </a:t>
                      </a:r>
                      <a:r>
                        <a:rPr lang="en">
                          <a:solidFill>
                            <a:srgbClr val="228B22"/>
                          </a:solidFill>
                          <a:latin typeface="Verdana"/>
                          <a:ea typeface="Verdana"/>
                          <a:cs typeface="Verdana"/>
                          <a:sym typeface="Verdana"/>
                        </a:rPr>
                        <a:t>0</a:t>
                      </a:r>
                      <a:r>
                        <a:rPr lang="en">
                          <a:latin typeface="Verdana"/>
                          <a:ea typeface="Verdana"/>
                          <a:cs typeface="Verdana"/>
                          <a:sym typeface="Verdana"/>
                        </a:rPr>
                        <a:t> </a:t>
                      </a:r>
                      <a:r>
                        <a:rPr lang="en">
                          <a:solidFill>
                            <a:srgbClr val="228B22"/>
                          </a:solidFill>
                          <a:latin typeface="Verdana"/>
                          <a:ea typeface="Verdana"/>
                          <a:cs typeface="Verdana"/>
                          <a:sym typeface="Verdana"/>
                        </a:rPr>
                        <a:t>5</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latin typeface="Verdana"/>
                          <a:ea typeface="Verdana"/>
                          <a:cs typeface="Verdana"/>
                          <a:sym typeface="Verdana"/>
                        </a:rPr>
                        <a:t> </a:t>
                      </a:r>
                      <a:r>
                        <a:rPr lang="en">
                          <a:solidFill>
                            <a:srgbClr val="228B22"/>
                          </a:solidFill>
                          <a:latin typeface="Verdana"/>
                          <a:ea typeface="Verdana"/>
                          <a:cs typeface="Verdana"/>
                          <a:sym typeface="Verdana"/>
                        </a:rPr>
                        <a:t>1</a:t>
                      </a:r>
                      <a:r>
                        <a:rPr lang="en">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&lt;=</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2025">
                <a:tc>
                  <a:txBody>
                    <a:bodyPr/>
                    <a:lstStyle/>
                    <a:p>
                      <a:pPr lvl="0" rtl="0">
                        <a:lnSpc>
                          <a:spcPct val="115000"/>
                        </a:lnSpc>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string=?</a:t>
                      </a:r>
                      <a:r>
                        <a:rPr lang="en">
                          <a:latin typeface="Verdana"/>
                          <a:ea typeface="Verdana"/>
                          <a:cs typeface="Verdana"/>
                          <a:sym typeface="Verdana"/>
                        </a:rPr>
                        <a:t> </a:t>
                      </a:r>
                      <a:r>
                        <a:rPr lang="en">
                          <a:solidFill>
                            <a:srgbClr val="228B22"/>
                          </a:solidFill>
                          <a:latin typeface="Verdana"/>
                          <a:ea typeface="Verdana"/>
                          <a:cs typeface="Verdana"/>
                          <a:sym typeface="Verdana"/>
                        </a:rPr>
                        <a:t>"dog"</a:t>
                      </a:r>
                      <a:r>
                        <a:rPr lang="en">
                          <a:latin typeface="Verdana"/>
                          <a:ea typeface="Verdana"/>
                          <a:cs typeface="Verdana"/>
                          <a:sym typeface="Verdana"/>
                        </a:rPr>
                        <a:t> </a:t>
                      </a:r>
                      <a:r>
                        <a:rPr lang="en">
                          <a:solidFill>
                            <a:srgbClr val="228B22"/>
                          </a:solidFill>
                          <a:latin typeface="Verdana"/>
                          <a:ea typeface="Verdana"/>
                          <a:cs typeface="Verdana"/>
                          <a:sym typeface="Verdana"/>
                        </a:rPr>
                        <a:t>"cat"</a:t>
                      </a:r>
                      <a:r>
                        <a:rPr lang="en">
                          <a:solidFill>
                            <a:srgbClr val="843C24"/>
                          </a:solidFill>
                          <a:latin typeface="Verdana"/>
                          <a:ea typeface="Verdana"/>
                          <a:cs typeface="Verdana"/>
                          <a:sym typeface="Verdana"/>
                        </a:rPr>
                        <a:t>)</a:t>
                      </a:r>
                    </a:p>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238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true or false</a:t>
            </a:r>
          </a:p>
        </p:txBody>
      </p:sp>
      <p:sp>
        <p:nvSpPr>
          <p:cNvPr id="84" name="Shape 84"/>
          <p:cNvSpPr txBox="1">
            <a:spLocks noGrp="1"/>
          </p:cNvSpPr>
          <p:nvPr>
            <p:ph idx="1"/>
          </p:nvPr>
        </p:nvSpPr>
        <p:spPr/>
        <p:txBody>
          <a:bodyPr/>
          <a:lstStyle/>
          <a:p>
            <a:pPr lvl="0"/>
            <a:r>
              <a:rPr lang="en-US"/>
              <a:t>True or False</a:t>
            </a:r>
          </a:p>
          <a:p>
            <a:pPr lvl="0"/>
            <a:endParaRPr lang="en-US"/>
          </a:p>
          <a:p>
            <a:pPr lvl="0"/>
            <a:endParaRPr lang="en-US"/>
          </a:p>
        </p:txBody>
      </p:sp>
      <p:sp>
        <p:nvSpPr>
          <p:cNvPr id="85" name="Shape 85"/>
          <p:cNvSpPr txBox="1">
            <a:spLocks noGrp="1"/>
          </p:cNvSpPr>
          <p:nvPr>
            <p:ph type="body" idx="4294967295"/>
          </p:nvPr>
        </p:nvSpPr>
        <p:spPr>
          <a:xfrm>
            <a:off x="0" y="2557463"/>
            <a:ext cx="5140325" cy="3729037"/>
          </a:xfrm>
          <a:prstGeom prst="rect">
            <a:avLst/>
          </a:prstGeom>
        </p:spPr>
        <p:txBody>
          <a:bodyPr lIns="91425" tIns="91425" rIns="91425" bIns="91425" anchor="t" anchorCtr="0">
            <a:noAutofit/>
          </a:bodyPr>
          <a:lstStyle/>
          <a:p>
            <a:pPr lvl="0" rtl="0">
              <a:lnSpc>
                <a:spcPct val="150000"/>
              </a:lnSpc>
              <a:spcBef>
                <a:spcPts val="0"/>
              </a:spcBef>
              <a:buNone/>
            </a:pPr>
            <a:r>
              <a:rPr lang="en"/>
              <a:t>Mr. Allatta is wearing a tie.</a:t>
            </a:r>
          </a:p>
          <a:p>
            <a:pPr lvl="0" rtl="0">
              <a:lnSpc>
                <a:spcPct val="150000"/>
              </a:lnSpc>
              <a:spcBef>
                <a:spcPts val="0"/>
              </a:spcBef>
              <a:buNone/>
            </a:pPr>
            <a:r>
              <a:rPr lang="en"/>
              <a:t>Ice is hot.</a:t>
            </a:r>
          </a:p>
          <a:p>
            <a:pPr lvl="0" rtl="0">
              <a:spcBef>
                <a:spcPts val="0"/>
              </a:spcBef>
              <a:buNone/>
            </a:pPr>
            <a:r>
              <a:rPr lang="en"/>
              <a:t>Our classroom is on the 4th floor of the Washington Irving campus.</a:t>
            </a:r>
          </a:p>
          <a:p>
            <a:pPr lvl="0" rtl="0">
              <a:spcBef>
                <a:spcPts val="0"/>
              </a:spcBef>
              <a:buNone/>
            </a:pPr>
            <a:endParaRPr/>
          </a:p>
          <a:p>
            <a:pPr lvl="0" rtl="0">
              <a:spcBef>
                <a:spcPts val="0"/>
              </a:spcBef>
              <a:buNone/>
            </a:pPr>
            <a:endParaRPr/>
          </a:p>
        </p:txBody>
      </p:sp>
      <p:cxnSp>
        <p:nvCxnSpPr>
          <p:cNvPr id="86" name="Shape 86"/>
          <p:cNvCxnSpPr/>
          <p:nvPr/>
        </p:nvCxnSpPr>
        <p:spPr>
          <a:xfrm>
            <a:off x="5664275" y="2598075"/>
            <a:ext cx="46799" cy="393239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906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pPr lvl="0"/>
            <a:r>
              <a:rPr lang="en"/>
              <a:t>7.</a:t>
            </a:r>
          </a:p>
        </p:txBody>
      </p:sp>
      <p:sp>
        <p:nvSpPr>
          <p:cNvPr id="234" name="Shape 234"/>
          <p:cNvSpPr txBox="1">
            <a:spLocks noGrp="1"/>
          </p:cNvSpPr>
          <p:nvPr>
            <p:ph idx="1"/>
          </p:nvPr>
        </p:nvSpPr>
        <p:spPr/>
        <p:txBody>
          <a:bodyPr/>
          <a:lstStyle/>
          <a:p>
            <a:pPr lvl="0"/>
            <a:r>
              <a:rPr lang="en">
                <a:sym typeface="Times New Roman"/>
              </a:rPr>
              <a:t>Sugar is sweet or Ice is hot. </a:t>
            </a:r>
          </a:p>
        </p:txBody>
      </p:sp>
    </p:spTree>
    <p:extLst>
      <p:ext uri="{BB962C8B-B14F-4D97-AF65-F5344CB8AC3E}">
        <p14:creationId xmlns:p14="http://schemas.microsoft.com/office/powerpoint/2010/main" val="945649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p:txBody>
          <a:bodyPr/>
          <a:lstStyle/>
          <a:p>
            <a:pPr lvl="0"/>
            <a:r>
              <a:rPr lang="en"/>
              <a:t>5.</a:t>
            </a:r>
          </a:p>
        </p:txBody>
      </p:sp>
      <p:sp>
        <p:nvSpPr>
          <p:cNvPr id="222" name="Shape 222"/>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5773882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pPr lvl="0"/>
            <a:r>
              <a:rPr lang="en"/>
              <a:t>AND OR EXAMPLES</a:t>
            </a:r>
          </a:p>
          <a:p>
            <a:pPr lvl="0"/>
            <a:r>
              <a:rPr lang="en"/>
              <a:t>1.</a:t>
            </a:r>
          </a:p>
        </p:txBody>
      </p:sp>
      <p:sp>
        <p:nvSpPr>
          <p:cNvPr id="198" name="Shape 198"/>
          <p:cNvSpPr txBox="1">
            <a:spLocks noGrp="1"/>
          </p:cNvSpPr>
          <p:nvPr>
            <p:ph idx="1"/>
          </p:nvPr>
        </p:nvSpPr>
        <p:spPr/>
        <p:txBody>
          <a:bodyPr/>
          <a:lstStyle/>
          <a:p>
            <a:pPr lvl="0"/>
            <a:r>
              <a:rPr lang="en">
                <a:sym typeface="Times New Roman"/>
              </a:rPr>
              <a:t>Sugar is sweet.</a:t>
            </a:r>
          </a:p>
        </p:txBody>
      </p:sp>
    </p:spTree>
    <p:extLst>
      <p:ext uri="{BB962C8B-B14F-4D97-AF65-F5344CB8AC3E}">
        <p14:creationId xmlns:p14="http://schemas.microsoft.com/office/powerpoint/2010/main" val="13385202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a:t>3.</a:t>
            </a:r>
          </a:p>
        </p:txBody>
      </p:sp>
      <p:sp>
        <p:nvSpPr>
          <p:cNvPr id="210" name="Shape 210"/>
          <p:cNvSpPr txBox="1">
            <a:spLocks noGrp="1"/>
          </p:cNvSpPr>
          <p:nvPr>
            <p:ph idx="1"/>
          </p:nvPr>
        </p:nvSpPr>
        <p:spPr/>
        <p:txBody>
          <a:bodyPr/>
          <a:lstStyle/>
          <a:p>
            <a:pPr lvl="0"/>
            <a:r>
              <a:rPr lang="en">
                <a:sym typeface="Times New Roman"/>
              </a:rPr>
              <a:t>Sugar is sweet and Ice is cold.</a:t>
            </a:r>
          </a:p>
        </p:txBody>
      </p:sp>
    </p:spTree>
    <p:extLst>
      <p:ext uri="{BB962C8B-B14F-4D97-AF65-F5344CB8AC3E}">
        <p14:creationId xmlns:p14="http://schemas.microsoft.com/office/powerpoint/2010/main" val="25968713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more booleans</a:t>
            </a:r>
          </a:p>
        </p:txBody>
      </p:sp>
      <p:sp>
        <p:nvSpPr>
          <p:cNvPr id="92" name="Shape 92"/>
          <p:cNvSpPr txBox="1">
            <a:spLocks noGrp="1"/>
          </p:cNvSpPr>
          <p:nvPr>
            <p:ph idx="1"/>
          </p:nvPr>
        </p:nvSpPr>
        <p:spPr/>
        <p:txBody>
          <a:bodyPr/>
          <a:lstStyle/>
          <a:p>
            <a:pPr lvl="0"/>
            <a:r>
              <a:rPr lang="en">
                <a:sym typeface="Verdana"/>
              </a:rPr>
              <a:t>how about these?</a:t>
            </a:r>
          </a:p>
          <a:p>
            <a:pPr lvl="0"/>
            <a:r>
              <a:rPr lang="en">
                <a:sym typeface="Verdana"/>
              </a:rPr>
              <a:t>(&gt; 0 5)</a:t>
            </a:r>
          </a:p>
          <a:p>
            <a:pPr lvl="0"/>
            <a:r>
              <a:rPr lang="en">
                <a:sym typeface="Verdana"/>
              </a:rPr>
              <a:t>(= 1 9)</a:t>
            </a:r>
          </a:p>
          <a:p>
            <a:pPr lvl="0"/>
            <a:r>
              <a:rPr lang="en">
                <a:sym typeface="Verdana"/>
              </a:rPr>
              <a:t>(&lt;= 2 2)</a:t>
            </a:r>
          </a:p>
          <a:p>
            <a:pPr lvl="0"/>
            <a:r>
              <a:rPr lang="en">
                <a:sym typeface="Verdana"/>
              </a:rPr>
              <a:t>(string=? "dog" "cat")</a:t>
            </a:r>
          </a:p>
        </p:txBody>
      </p:sp>
    </p:spTree>
    <p:extLst>
      <p:ext uri="{BB962C8B-B14F-4D97-AF65-F5344CB8AC3E}">
        <p14:creationId xmlns:p14="http://schemas.microsoft.com/office/powerpoint/2010/main" val="1629374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Functions and Types</a:t>
            </a:r>
          </a:p>
        </p:txBody>
      </p:sp>
      <p:sp>
        <p:nvSpPr>
          <p:cNvPr id="8" name="Content Placeholder 7"/>
          <p:cNvSpPr>
            <a:spLocks noGrp="1"/>
          </p:cNvSpPr>
          <p:nvPr>
            <p:ph idx="1"/>
          </p:nvPr>
        </p:nvSpPr>
        <p:spPr/>
        <p:txBody>
          <a:bodyPr/>
          <a:lstStyle/>
          <a:p>
            <a:endParaRPr lang="en-US"/>
          </a:p>
        </p:txBody>
      </p:sp>
      <p:sp>
        <p:nvSpPr>
          <p:cNvPr id="98" name="Shape 98"/>
          <p:cNvSpPr txBox="1"/>
          <p:nvPr/>
        </p:nvSpPr>
        <p:spPr>
          <a:xfrm>
            <a:off x="1377050" y="2126925"/>
            <a:ext cx="2113200" cy="4294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927125" y="2045125"/>
            <a:ext cx="2113200" cy="42948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18874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Booleans</a:t>
            </a:r>
            <a:endParaRPr lang="en" dirty="0"/>
          </a:p>
        </p:txBody>
      </p:sp>
      <p:sp>
        <p:nvSpPr>
          <p:cNvPr id="51" name="Shape 51"/>
          <p:cNvSpPr txBox="1">
            <a:spLocks noGrp="1"/>
          </p:cNvSpPr>
          <p:nvPr>
            <p:ph idx="1"/>
          </p:nvPr>
        </p:nvSpPr>
        <p:spPr/>
        <p:txBody>
          <a:bodyPr/>
          <a:lstStyle/>
          <a:p>
            <a:pPr lvl="0"/>
            <a:r>
              <a:rPr lang="en"/>
              <a:t>teaching functions to compare</a:t>
            </a:r>
          </a:p>
        </p:txBody>
      </p:sp>
    </p:spTree>
    <p:extLst>
      <p:ext uri="{BB962C8B-B14F-4D97-AF65-F5344CB8AC3E}">
        <p14:creationId xmlns:p14="http://schemas.microsoft.com/office/powerpoint/2010/main" val="42365596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Review String operators you will need</a:t>
            </a:r>
          </a:p>
        </p:txBody>
      </p:sp>
      <p:sp>
        <p:nvSpPr>
          <p:cNvPr id="223" name="Shape 223"/>
          <p:cNvSpPr txBox="1">
            <a:spLocks noGrp="1"/>
          </p:cNvSpPr>
          <p:nvPr>
            <p:ph type="body" idx="1"/>
          </p:nvPr>
        </p:nvSpPr>
        <p:spPr>
          <a:xfrm>
            <a:off x="0" y="1536633"/>
            <a:ext cx="9144000" cy="4555200"/>
          </a:xfrm>
          <a:prstGeom prst="rect">
            <a:avLst/>
          </a:prstGeom>
        </p:spPr>
        <p:txBody>
          <a:bodyPr lIns="91425" tIns="91425" rIns="91425" bIns="91425" anchor="t" anchorCtr="0">
            <a:noAutofit/>
          </a:bodyPr>
          <a:lstStyle/>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3"/>
              </a:rPr>
              <a:t>string-append</a:t>
            </a:r>
            <a:r>
              <a:rPr lang="en" sz="2400">
                <a:solidFill>
                  <a:schemeClr val="dk1"/>
                </a:solidFill>
                <a:highlight>
                  <a:srgbClr val="FFFFFF"/>
                </a:highlight>
                <a:latin typeface="Times New Roman"/>
                <a:ea typeface="Times New Roman"/>
                <a:cs typeface="Times New Roman"/>
                <a:sym typeface="Times New Roman"/>
              </a:rPr>
              <a:t> concatenates two or more given strings into one;</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4"/>
              </a:rPr>
              <a:t>string-length</a:t>
            </a:r>
            <a:r>
              <a:rPr lang="en" sz="2400">
                <a:solidFill>
                  <a:schemeClr val="dk1"/>
                </a:solidFill>
                <a:highlight>
                  <a:srgbClr val="FFFFFF"/>
                </a:highlight>
                <a:latin typeface="Times New Roman"/>
                <a:ea typeface="Times New Roman"/>
                <a:cs typeface="Times New Roman"/>
                <a:sym typeface="Times New Roman"/>
              </a:rPr>
              <a:t> consumes a string and produces a (natural) number;</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5"/>
              </a:rPr>
              <a:t>string-ith</a:t>
            </a:r>
            <a:r>
              <a:rPr lang="en" sz="2400">
                <a:solidFill>
                  <a:schemeClr val="dk1"/>
                </a:solidFill>
                <a:highlight>
                  <a:srgbClr val="FFFFFF"/>
                </a:highlight>
                <a:latin typeface="Times New Roman"/>
                <a:ea typeface="Times New Roman"/>
                <a:cs typeface="Times New Roman"/>
                <a:sym typeface="Times New Roman"/>
              </a:rPr>
              <a:t> consumes a string </a:t>
            </a:r>
            <a:r>
              <a:rPr lang="en" sz="2400">
                <a:solidFill>
                  <a:schemeClr val="dk1"/>
                </a:solidFill>
                <a:highlight>
                  <a:srgbClr val="FFFFFF"/>
                </a:highlight>
                <a:latin typeface="Verdana"/>
                <a:ea typeface="Verdana"/>
                <a:cs typeface="Verdana"/>
                <a:sym typeface="Verdana"/>
              </a:rPr>
              <a:t>s</a:t>
            </a:r>
            <a:r>
              <a:rPr lang="en" sz="2400">
                <a:solidFill>
                  <a:schemeClr val="dk1"/>
                </a:solidFill>
                <a:highlight>
                  <a:srgbClr val="FFFFFF"/>
                </a:highlight>
                <a:latin typeface="Times New Roman"/>
                <a:ea typeface="Times New Roman"/>
                <a:cs typeface="Times New Roman"/>
                <a:sym typeface="Times New Roman"/>
              </a:rPr>
              <a:t> together with a natural number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 and then extracts the </a:t>
            </a:r>
            <a:r>
              <a:rPr lang="en" sz="2400">
                <a:solidFill>
                  <a:srgbClr val="0077AA"/>
                </a:solidFill>
                <a:highlight>
                  <a:srgbClr val="FFFFFF"/>
                </a:highlight>
                <a:latin typeface="Times New Roman"/>
                <a:ea typeface="Times New Roman"/>
                <a:cs typeface="Times New Roman"/>
                <a:sym typeface="Times New Roman"/>
                <a:hlinkClick r:id="rId6"/>
              </a:rPr>
              <a:t>1String</a:t>
            </a:r>
            <a:r>
              <a:rPr lang="en" sz="2400">
                <a:solidFill>
                  <a:schemeClr val="dk1"/>
                </a:solidFill>
                <a:highlight>
                  <a:srgbClr val="FFFFFF"/>
                </a:highlight>
                <a:latin typeface="Times New Roman"/>
                <a:ea typeface="Times New Roman"/>
                <a:cs typeface="Times New Roman"/>
                <a:sym typeface="Times New Roman"/>
              </a:rPr>
              <a:t> located at the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th position (counting from 0);</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7"/>
              </a:rPr>
              <a:t>number-&gt;string</a:t>
            </a:r>
            <a:r>
              <a:rPr lang="en" sz="2400">
                <a:solidFill>
                  <a:schemeClr val="dk1"/>
                </a:solidFill>
                <a:highlight>
                  <a:srgbClr val="FFFFFF"/>
                </a:highlight>
                <a:latin typeface="Times New Roman"/>
                <a:ea typeface="Times New Roman"/>
                <a:cs typeface="Times New Roman"/>
                <a:sym typeface="Times New Roman"/>
              </a:rPr>
              <a:t> consumes a number and produces a string;</a:t>
            </a:r>
          </a:p>
          <a:p>
            <a:pPr marL="660400" marR="0" lvl="0" indent="-381000" algn="l"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rPr>
              <a:t>substring </a:t>
            </a:r>
            <a:r>
              <a:rPr lang="en" sz="2400">
                <a:solidFill>
                  <a:schemeClr val="dk1"/>
                </a:solidFill>
                <a:highlight>
                  <a:srgbClr val="FFFFFF"/>
                </a:highlight>
                <a:latin typeface="Times New Roman"/>
                <a:ea typeface="Times New Roman"/>
                <a:cs typeface="Times New Roman"/>
                <a:sym typeface="Times New Roman"/>
              </a:rPr>
              <a:t>consumes a string and one or two numbers and produces a part of the string</a:t>
            </a:r>
          </a:p>
        </p:txBody>
      </p:sp>
    </p:spTree>
    <p:extLst>
      <p:ext uri="{BB962C8B-B14F-4D97-AF65-F5344CB8AC3E}">
        <p14:creationId xmlns:p14="http://schemas.microsoft.com/office/powerpoint/2010/main" val="584820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string is...</a:t>
            </a:r>
          </a:p>
        </p:txBody>
      </p:sp>
      <p:sp>
        <p:nvSpPr>
          <p:cNvPr id="87" name="Shape 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t>A sequence of characters!</a:t>
            </a:r>
          </a:p>
        </p:txBody>
      </p:sp>
    </p:spTree>
    <p:extLst>
      <p:ext uri="{BB962C8B-B14F-4D97-AF65-F5344CB8AC3E}">
        <p14:creationId xmlns:p14="http://schemas.microsoft.com/office/powerpoint/2010/main" val="37319650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Examples of Strings!</a:t>
            </a:r>
          </a:p>
        </p:txBody>
      </p:sp>
      <p:sp>
        <p:nvSpPr>
          <p:cNvPr id="93" name="Shape 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Ubuntu Mono"/>
                <a:ea typeface="Ubuntu Mono"/>
                <a:cs typeface="Ubuntu Mono"/>
                <a:sym typeface="Ubuntu Mono"/>
              </a:rPr>
              <a:t>(define school “AFSE”)</a:t>
            </a:r>
          </a:p>
          <a:p>
            <a:pPr lvl="0" rtl="0">
              <a:spcBef>
                <a:spcPts val="0"/>
              </a:spcBef>
              <a:buNone/>
            </a:pPr>
            <a:r>
              <a:rPr lang="en">
                <a:latin typeface="Ubuntu Mono"/>
                <a:ea typeface="Ubuntu Mono"/>
                <a:cs typeface="Ubuntu Mono"/>
                <a:sym typeface="Ubuntu Mono"/>
              </a:rPr>
              <a:t>(define celeb “Justin Bieber”)</a:t>
            </a:r>
          </a:p>
          <a:p>
            <a:pPr lvl="0" rtl="0">
              <a:spcBef>
                <a:spcPts val="0"/>
              </a:spcBef>
              <a:buNone/>
            </a:pPr>
            <a:r>
              <a:rPr lang="en">
                <a:latin typeface="Ubuntu Mono"/>
                <a:ea typeface="Ubuntu Mono"/>
                <a:cs typeface="Ubuntu Mono"/>
                <a:sym typeface="Ubuntu Mono"/>
              </a:rPr>
              <a:t>(define ipAddress “113.186.14.10”)</a:t>
            </a:r>
          </a:p>
          <a:p>
            <a:pPr lvl="0" rtl="0">
              <a:spcBef>
                <a:spcPts val="0"/>
              </a:spcBef>
              <a:buNone/>
            </a:pPr>
            <a:r>
              <a:rPr lang="en">
                <a:latin typeface="Ubuntu Mono"/>
                <a:ea typeface="Ubuntu Mono"/>
                <a:cs typeface="Ubuntu Mono"/>
                <a:sym typeface="Ubuntu Mono"/>
              </a:rPr>
              <a:t>(define emoji “(╯°□°）╯︵ ┻━┻)”)</a:t>
            </a:r>
          </a:p>
          <a:p>
            <a:pPr lvl="0" rtl="0">
              <a:spcBef>
                <a:spcPts val="0"/>
              </a:spcBef>
              <a:buNone/>
            </a:pPr>
            <a:endParaRPr>
              <a:latin typeface="Ubuntu Mono"/>
              <a:ea typeface="Ubuntu Mono"/>
              <a:cs typeface="Ubuntu Mono"/>
              <a:sym typeface="Ubuntu Mono"/>
            </a:endParaRPr>
          </a:p>
          <a:p>
            <a:pPr lvl="0" rtl="0">
              <a:spcBef>
                <a:spcPts val="0"/>
              </a:spcBef>
              <a:buNone/>
            </a:pPr>
            <a:endParaRPr>
              <a:latin typeface="Ubuntu Mono"/>
              <a:ea typeface="Ubuntu Mono"/>
              <a:cs typeface="Ubuntu Mono"/>
              <a:sym typeface="Ubuntu Mono"/>
            </a:endParaRPr>
          </a:p>
          <a:p>
            <a:pPr lvl="0">
              <a:spcBef>
                <a:spcPts val="0"/>
              </a:spcBef>
              <a:buNone/>
            </a:pPr>
            <a:endParaRPr>
              <a:latin typeface="Ubuntu Mono"/>
              <a:ea typeface="Ubuntu Mono"/>
              <a:cs typeface="Ubuntu Mono"/>
              <a:sym typeface="Ubuntu Mono"/>
            </a:endParaRPr>
          </a:p>
        </p:txBody>
      </p:sp>
    </p:spTree>
    <p:extLst>
      <p:ext uri="{BB962C8B-B14F-4D97-AF65-F5344CB8AC3E}">
        <p14:creationId xmlns:p14="http://schemas.microsoft.com/office/powerpoint/2010/main" val="11039020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99" name="Shape 99"/>
          <p:cNvSpPr txBox="1">
            <a:spLocks noGrp="1"/>
          </p:cNvSpPr>
          <p:nvPr>
            <p:ph type="body" idx="1"/>
          </p:nvPr>
        </p:nvSpPr>
        <p:spPr>
          <a:xfrm>
            <a:off x="76200" y="14986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0" name="Shape 100"/>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25627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76200" y="1498600"/>
            <a:ext cx="8952000" cy="11433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6" name="Shape 10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07" name="Shape 107"/>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08" name="Shape 108"/>
          <p:cNvSpPr txBox="1"/>
          <p:nvPr/>
        </p:nvSpPr>
        <p:spPr>
          <a:xfrm>
            <a:off x="39960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09" name="Shape 109"/>
          <p:cNvCxnSpPr/>
          <p:nvPr/>
        </p:nvCxnSpPr>
        <p:spPr>
          <a:xfrm rot="10800000" flipH="1">
            <a:off x="41775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0" name="Shape 110"/>
          <p:cNvCxnSpPr/>
          <p:nvPr/>
        </p:nvCxnSpPr>
        <p:spPr>
          <a:xfrm rot="10800000" flipH="1">
            <a:off x="44247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1" name="Shape 111"/>
          <p:cNvCxnSpPr/>
          <p:nvPr/>
        </p:nvCxnSpPr>
        <p:spPr>
          <a:xfrm rot="10800000" flipH="1">
            <a:off x="47183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2" name="Shape 112"/>
          <p:cNvCxnSpPr/>
          <p:nvPr/>
        </p:nvCxnSpPr>
        <p:spPr>
          <a:xfrm rot="10800000" flipH="1">
            <a:off x="4931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3" name="Shape 113"/>
          <p:cNvCxnSpPr/>
          <p:nvPr/>
        </p:nvCxnSpPr>
        <p:spPr>
          <a:xfrm rot="10800000" flipH="1">
            <a:off x="51828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4" name="Shape 114"/>
          <p:cNvCxnSpPr/>
          <p:nvPr/>
        </p:nvCxnSpPr>
        <p:spPr>
          <a:xfrm rot="10800000" flipH="1">
            <a:off x="55067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5" name="Shape 115"/>
          <p:cNvCxnSpPr/>
          <p:nvPr/>
        </p:nvCxnSpPr>
        <p:spPr>
          <a:xfrm rot="10800000" flipH="1">
            <a:off x="57397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6" name="Shape 116"/>
          <p:cNvCxnSpPr/>
          <p:nvPr/>
        </p:nvCxnSpPr>
        <p:spPr>
          <a:xfrm rot="10800000" flipH="1">
            <a:off x="59409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7" name="Shape 117"/>
          <p:cNvCxnSpPr/>
          <p:nvPr/>
        </p:nvCxnSpPr>
        <p:spPr>
          <a:xfrm rot="10800000" flipH="1">
            <a:off x="61881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8" name="Shape 118"/>
          <p:cNvCxnSpPr/>
          <p:nvPr/>
        </p:nvCxnSpPr>
        <p:spPr>
          <a:xfrm rot="10800000" flipH="1">
            <a:off x="64353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9" name="Shape 119"/>
          <p:cNvCxnSpPr/>
          <p:nvPr/>
        </p:nvCxnSpPr>
        <p:spPr>
          <a:xfrm rot="10800000" flipH="1">
            <a:off x="67612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20" name="Shape 120"/>
          <p:cNvCxnSpPr/>
          <p:nvPr/>
        </p:nvCxnSpPr>
        <p:spPr>
          <a:xfrm rot="10800000">
            <a:off x="71528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21" name="Shape 121"/>
          <p:cNvCxnSpPr/>
          <p:nvPr/>
        </p:nvCxnSpPr>
        <p:spPr>
          <a:xfrm rot="10800000">
            <a:off x="74552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22" name="Shape 122"/>
          <p:cNvCxnSpPr/>
          <p:nvPr/>
        </p:nvCxnSpPr>
        <p:spPr>
          <a:xfrm rot="10800000">
            <a:off x="77375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23" name="Shape 123"/>
          <p:cNvSpPr txBox="1"/>
          <p:nvPr/>
        </p:nvSpPr>
        <p:spPr>
          <a:xfrm>
            <a:off x="5358475" y="33005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18454544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r>
              <a:rPr lang="en" sz="3800">
                <a:latin typeface="Ubuntu Mono"/>
                <a:ea typeface="Ubuntu Mono"/>
                <a:cs typeface="Ubuntu Mono"/>
                <a:sym typeface="Ubuntu Mono"/>
              </a:rPr>
              <a:t>(define my-char (string-ith name 4))</a:t>
            </a:r>
          </a:p>
          <a:p>
            <a:pPr lvl="0" rtl="0">
              <a:spcBef>
                <a:spcPts val="0"/>
              </a:spcBef>
              <a:buNone/>
            </a:pPr>
            <a:r>
              <a:rPr lang="en" sz="3800">
                <a:latin typeface="Ubuntu Mono"/>
                <a:ea typeface="Ubuntu Mono"/>
                <a:cs typeface="Ubuntu Mono"/>
                <a:sym typeface="Ubuntu Mono"/>
              </a:rPr>
              <a:t>my-char</a:t>
            </a:r>
          </a:p>
        </p:txBody>
      </p:sp>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30" name="Shape 130"/>
          <p:cNvSpPr txBox="1"/>
          <p:nvPr/>
        </p:nvSpPr>
        <p:spPr>
          <a:xfrm>
            <a:off x="36912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31" name="Shape 131"/>
          <p:cNvCxnSpPr/>
          <p:nvPr/>
        </p:nvCxnSpPr>
        <p:spPr>
          <a:xfrm rot="10800000" flipH="1">
            <a:off x="38727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2" name="Shape 132"/>
          <p:cNvCxnSpPr/>
          <p:nvPr/>
        </p:nvCxnSpPr>
        <p:spPr>
          <a:xfrm rot="10800000" flipH="1">
            <a:off x="41199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3" name="Shape 133"/>
          <p:cNvCxnSpPr/>
          <p:nvPr/>
        </p:nvCxnSpPr>
        <p:spPr>
          <a:xfrm rot="10800000" flipH="1">
            <a:off x="44135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4" name="Shape 134"/>
          <p:cNvCxnSpPr/>
          <p:nvPr/>
        </p:nvCxnSpPr>
        <p:spPr>
          <a:xfrm rot="10800000" flipH="1">
            <a:off x="46263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5" name="Shape 135"/>
          <p:cNvCxnSpPr/>
          <p:nvPr/>
        </p:nvCxnSpPr>
        <p:spPr>
          <a:xfrm rot="10800000" flipH="1">
            <a:off x="48780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6" name="Shape 136"/>
          <p:cNvCxnSpPr/>
          <p:nvPr/>
        </p:nvCxnSpPr>
        <p:spPr>
          <a:xfrm rot="10800000" flipH="1">
            <a:off x="52019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7" name="Shape 137"/>
          <p:cNvCxnSpPr/>
          <p:nvPr/>
        </p:nvCxnSpPr>
        <p:spPr>
          <a:xfrm rot="10800000" flipH="1">
            <a:off x="54349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8" name="Shape 138"/>
          <p:cNvCxnSpPr/>
          <p:nvPr/>
        </p:nvCxnSpPr>
        <p:spPr>
          <a:xfrm rot="10800000" flipH="1">
            <a:off x="5636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9" name="Shape 139"/>
          <p:cNvCxnSpPr/>
          <p:nvPr/>
        </p:nvCxnSpPr>
        <p:spPr>
          <a:xfrm rot="10800000" flipH="1">
            <a:off x="58833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0" name="Shape 140"/>
          <p:cNvCxnSpPr/>
          <p:nvPr/>
        </p:nvCxnSpPr>
        <p:spPr>
          <a:xfrm rot="10800000" flipH="1">
            <a:off x="61305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1" name="Shape 141"/>
          <p:cNvCxnSpPr/>
          <p:nvPr/>
        </p:nvCxnSpPr>
        <p:spPr>
          <a:xfrm rot="10800000" flipH="1">
            <a:off x="64564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2" name="Shape 142"/>
          <p:cNvCxnSpPr/>
          <p:nvPr/>
        </p:nvCxnSpPr>
        <p:spPr>
          <a:xfrm rot="10800000">
            <a:off x="68480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43" name="Shape 143"/>
          <p:cNvCxnSpPr/>
          <p:nvPr/>
        </p:nvCxnSpPr>
        <p:spPr>
          <a:xfrm rot="10800000">
            <a:off x="71504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44" name="Shape 144"/>
          <p:cNvCxnSpPr/>
          <p:nvPr/>
        </p:nvCxnSpPr>
        <p:spPr>
          <a:xfrm rot="10800000">
            <a:off x="74327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45" name="Shape 145"/>
          <p:cNvSpPr txBox="1"/>
          <p:nvPr/>
        </p:nvSpPr>
        <p:spPr>
          <a:xfrm>
            <a:off x="5053675" y="29957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36021985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51" name="Shape 15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52" name="Shape 152"/>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endParaRPr sz="3400"/>
          </a:p>
          <a:p>
            <a:pPr lvl="0" rtl="0">
              <a:spcBef>
                <a:spcPts val="0"/>
              </a:spcBef>
              <a:buNone/>
            </a:pPr>
            <a:r>
              <a:rPr lang="en" sz="3200">
                <a:latin typeface="Ubuntu Mono"/>
                <a:ea typeface="Ubuntu Mono"/>
                <a:cs typeface="Ubuntu Mono"/>
                <a:sym typeface="Ubuntu Mono"/>
              </a:rPr>
              <a:t>(define name-letters (string-length name))</a:t>
            </a:r>
          </a:p>
          <a:p>
            <a:pPr lvl="0" rtl="0">
              <a:spcBef>
                <a:spcPts val="0"/>
              </a:spcBef>
              <a:buNone/>
            </a:pPr>
            <a:r>
              <a:rPr lang="en" sz="3800">
                <a:latin typeface="Ubuntu Mono"/>
                <a:ea typeface="Ubuntu Mono"/>
                <a:cs typeface="Ubuntu Mono"/>
                <a:sym typeface="Ubuntu Mono"/>
              </a:rPr>
              <a:t>name-letters</a:t>
            </a:r>
          </a:p>
        </p:txBody>
      </p:sp>
      <p:sp>
        <p:nvSpPr>
          <p:cNvPr id="153" name="Shape 153"/>
          <p:cNvSpPr/>
          <p:nvPr/>
        </p:nvSpPr>
        <p:spPr>
          <a:xfrm rot="-5400000">
            <a:off x="5472925" y="921100"/>
            <a:ext cx="510900" cy="3509700"/>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txBox="1"/>
          <p:nvPr/>
        </p:nvSpPr>
        <p:spPr>
          <a:xfrm>
            <a:off x="5206250" y="2728200"/>
            <a:ext cx="1154700" cy="8067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0000"/>
                </a:solidFill>
                <a:latin typeface="Consolas"/>
                <a:ea typeface="Consolas"/>
                <a:cs typeface="Consolas"/>
                <a:sym typeface="Consolas"/>
              </a:rPr>
              <a:t>14</a:t>
            </a:r>
          </a:p>
        </p:txBody>
      </p:sp>
      <p:sp>
        <p:nvSpPr>
          <p:cNvPr id="155" name="Shape 155"/>
          <p:cNvSpPr txBox="1"/>
          <p:nvPr/>
        </p:nvSpPr>
        <p:spPr>
          <a:xfrm>
            <a:off x="5053675" y="35799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length!</a:t>
            </a:r>
          </a:p>
        </p:txBody>
      </p:sp>
    </p:spTree>
    <p:extLst>
      <p:ext uri="{BB962C8B-B14F-4D97-AF65-F5344CB8AC3E}">
        <p14:creationId xmlns:p14="http://schemas.microsoft.com/office/powerpoint/2010/main" val="7608678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61" name="Shape 16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62" name="Shape 162"/>
          <p:cNvSpPr txBox="1">
            <a:spLocks noGrp="1"/>
          </p:cNvSpPr>
          <p:nvPr>
            <p:ph type="body" idx="1"/>
          </p:nvPr>
        </p:nvSpPr>
        <p:spPr>
          <a:xfrm>
            <a:off x="76200" y="1498600"/>
            <a:ext cx="8950200" cy="41340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r>
              <a:rPr lang="en">
                <a:latin typeface="Ubuntu Mono"/>
                <a:ea typeface="Ubuntu Mono"/>
                <a:cs typeface="Ubuntu Mono"/>
                <a:sym typeface="Ubuntu Mono"/>
              </a:rPr>
              <a:t>(define mid (/ (string-length name) 2))</a:t>
            </a:r>
          </a:p>
          <a:p>
            <a:pPr lvl="0" rtl="0">
              <a:spcBef>
                <a:spcPts val="0"/>
              </a:spcBef>
              <a:buNone/>
            </a:pPr>
            <a:r>
              <a:rPr lang="en">
                <a:latin typeface="Ubuntu Mono"/>
                <a:ea typeface="Ubuntu Mono"/>
                <a:cs typeface="Ubuntu Mono"/>
                <a:sym typeface="Ubuntu Mono"/>
              </a:rPr>
              <a:t>(string-ith name mid)</a:t>
            </a:r>
          </a:p>
          <a:p>
            <a:pPr lvl="0" rtl="0">
              <a:spcBef>
                <a:spcPts val="0"/>
              </a:spcBef>
              <a:buNone/>
            </a:pPr>
            <a:r>
              <a:rPr lang="en">
                <a:latin typeface="Ubuntu Mono"/>
                <a:ea typeface="Ubuntu Mono"/>
                <a:cs typeface="Ubuntu Mono"/>
                <a:sym typeface="Ubuntu Mono"/>
              </a:rPr>
              <a:t>(string-ith name (- mid 2))</a:t>
            </a:r>
          </a:p>
        </p:txBody>
      </p:sp>
    </p:spTree>
    <p:extLst>
      <p:ext uri="{BB962C8B-B14F-4D97-AF65-F5344CB8AC3E}">
        <p14:creationId xmlns:p14="http://schemas.microsoft.com/office/powerpoint/2010/main" val="36021582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Contenation</a:t>
            </a:r>
          </a:p>
        </p:txBody>
      </p:sp>
      <p:sp>
        <p:nvSpPr>
          <p:cNvPr id="168" name="Shape 168"/>
          <p:cNvSpPr txBox="1">
            <a:spLocks noGrp="1"/>
          </p:cNvSpPr>
          <p:nvPr>
            <p:ph type="body" idx="1"/>
          </p:nvPr>
        </p:nvSpPr>
        <p:spPr>
          <a:xfrm>
            <a:off x="146150" y="1600200"/>
            <a:ext cx="8874300" cy="4967700"/>
          </a:xfrm>
          <a:prstGeom prst="rect">
            <a:avLst/>
          </a:prstGeom>
        </p:spPr>
        <p:txBody>
          <a:bodyPr lIns="91425" tIns="91425" rIns="91425" bIns="91425" anchor="t" anchorCtr="0">
            <a:noAutofit/>
          </a:bodyPr>
          <a:lstStyle/>
          <a:p>
            <a:pPr lvl="0" rtl="0">
              <a:spcBef>
                <a:spcPts val="0"/>
              </a:spcBef>
              <a:buNone/>
            </a:pPr>
            <a:r>
              <a:rPr lang="en" sz="2400">
                <a:latin typeface="Ubuntu Mono"/>
                <a:ea typeface="Ubuntu Mono"/>
                <a:cs typeface="Ubuntu Mono"/>
                <a:sym typeface="Ubuntu Mono"/>
              </a:rPr>
              <a:t>(define prefix “hello”)</a:t>
            </a:r>
          </a:p>
          <a:p>
            <a:pPr lvl="0" rtl="0">
              <a:spcBef>
                <a:spcPts val="0"/>
              </a:spcBef>
              <a:buNone/>
            </a:pPr>
            <a:r>
              <a:rPr lang="en" sz="2400">
                <a:latin typeface="Ubuntu Mono"/>
                <a:ea typeface="Ubuntu Mono"/>
                <a:cs typeface="Ubuntu Mono"/>
                <a:sym typeface="Ubuntu Mono"/>
              </a:rPr>
              <a:t>(define suffix “world”)</a:t>
            </a:r>
          </a:p>
          <a:p>
            <a:pPr lvl="0" rtl="0">
              <a:spcBef>
                <a:spcPts val="0"/>
              </a:spcBef>
              <a:buNone/>
            </a:pPr>
            <a:endParaRPr sz="2400">
              <a:latin typeface="Ubuntu Mono"/>
              <a:ea typeface="Ubuntu Mono"/>
              <a:cs typeface="Ubuntu Mono"/>
              <a:sym typeface="Ubuntu Mono"/>
            </a:endParaRPr>
          </a:p>
          <a:p>
            <a:pPr lvl="0" rtl="0">
              <a:spcBef>
                <a:spcPts val="0"/>
              </a:spcBef>
              <a:buNone/>
            </a:pPr>
            <a:r>
              <a:rPr lang="en" sz="2400">
                <a:latin typeface="Ubuntu Mono"/>
                <a:ea typeface="Ubuntu Mono"/>
                <a:cs typeface="Ubuntu Mono"/>
                <a:sym typeface="Ubuntu Mono"/>
              </a:rPr>
              <a:t>(define HW (string-append prefix “</a:t>
            </a:r>
            <a:r>
              <a:rPr lang="en" sz="2400">
                <a:solidFill>
                  <a:srgbClr val="FFFFFF"/>
                </a:solidFill>
                <a:latin typeface="Ubuntu Mono"/>
                <a:ea typeface="Ubuntu Mono"/>
                <a:cs typeface="Ubuntu Mono"/>
                <a:sym typeface="Ubuntu Mono"/>
              </a:rPr>
              <a:t>a</a:t>
            </a:r>
            <a:r>
              <a:rPr lang="en" sz="2400">
                <a:latin typeface="Ubuntu Mono"/>
                <a:ea typeface="Ubuntu Mono"/>
                <a:cs typeface="Ubuntu Mono"/>
                <a:sym typeface="Ubuntu Mono"/>
              </a:rPr>
              <a:t>” suffix))</a:t>
            </a:r>
          </a:p>
          <a:p>
            <a:pPr lvl="0" rtl="0">
              <a:spcBef>
                <a:spcPts val="0"/>
              </a:spcBef>
              <a:buNone/>
            </a:pPr>
            <a:r>
              <a:rPr lang="en" sz="2400">
                <a:latin typeface="Ubuntu Mono"/>
                <a:ea typeface="Ubuntu Mono"/>
                <a:cs typeface="Ubuntu Mono"/>
                <a:sym typeface="Ubuntu Mono"/>
              </a:rPr>
              <a:t>HW</a:t>
            </a:r>
          </a:p>
          <a:p>
            <a:pPr lvl="0" rtl="0">
              <a:spcBef>
                <a:spcPts val="0"/>
              </a:spcBef>
              <a:buNone/>
            </a:pPr>
            <a:endParaRPr sz="2400">
              <a:latin typeface="Courier New"/>
              <a:ea typeface="Courier New"/>
              <a:cs typeface="Courier New"/>
              <a:sym typeface="Courier New"/>
            </a:endParaRPr>
          </a:p>
          <a:p>
            <a:pPr lvl="0">
              <a:spcBef>
                <a:spcPts val="0"/>
              </a:spcBef>
              <a:buNone/>
            </a:pPr>
            <a:endParaRPr sz="2400">
              <a:latin typeface="Courier New"/>
              <a:ea typeface="Courier New"/>
              <a:cs typeface="Courier New"/>
              <a:sym typeface="Courier New"/>
            </a:endParaRPr>
          </a:p>
        </p:txBody>
      </p:sp>
    </p:spTree>
    <p:extLst>
      <p:ext uri="{BB962C8B-B14F-4D97-AF65-F5344CB8AC3E}">
        <p14:creationId xmlns:p14="http://schemas.microsoft.com/office/powerpoint/2010/main" val="419368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a:t>Four types</a:t>
            </a:r>
          </a:p>
        </p:txBody>
      </p:sp>
      <p:sp>
        <p:nvSpPr>
          <p:cNvPr id="105" name="Shape 105"/>
          <p:cNvSpPr txBox="1">
            <a:spLocks noGrp="1"/>
          </p:cNvSpPr>
          <p:nvPr>
            <p:ph idx="1"/>
          </p:nvPr>
        </p:nvSpPr>
        <p:spPr/>
        <p:txBody>
          <a:bodyPr/>
          <a:lstStyle/>
          <a:p>
            <a:pPr lvl="0"/>
            <a:r>
              <a:rPr lang="en-US"/>
              <a:t>Numbers</a:t>
            </a:r>
          </a:p>
          <a:p>
            <a:pPr lvl="0"/>
            <a:r>
              <a:rPr lang="en-US"/>
              <a:t>Strings</a:t>
            </a:r>
          </a:p>
          <a:p>
            <a:pPr lvl="0"/>
            <a:r>
              <a:rPr lang="en-US"/>
              <a:t>Booleans</a:t>
            </a:r>
          </a:p>
          <a:p>
            <a:pPr lvl="0"/>
            <a:r>
              <a:rPr lang="en-US"/>
              <a:t>Images</a:t>
            </a:r>
          </a:p>
          <a:p>
            <a:pPr lvl="0"/>
            <a:endParaRPr lang="en-US"/>
          </a:p>
        </p:txBody>
      </p:sp>
    </p:spTree>
    <p:extLst>
      <p:ext uri="{BB962C8B-B14F-4D97-AF65-F5344CB8AC3E}">
        <p14:creationId xmlns:p14="http://schemas.microsoft.com/office/powerpoint/2010/main" val="35940423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endParaRPr sz="36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part</a:t>
            </a:r>
          </a:p>
        </p:txBody>
      </p:sp>
    </p:spTree>
    <p:extLst>
      <p:ext uri="{BB962C8B-B14F-4D97-AF65-F5344CB8AC3E}">
        <p14:creationId xmlns:p14="http://schemas.microsoft.com/office/powerpoint/2010/main" val="17988682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String name =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String part = name.substring(1, 9);</a:t>
            </a:r>
          </a:p>
          <a:p>
            <a:pPr lvl="0" rtl="0">
              <a:spcBef>
                <a:spcPts val="0"/>
              </a:spcBef>
              <a:buNone/>
            </a:pPr>
            <a:r>
              <a:rPr lang="en" sz="3600">
                <a:latin typeface="Ubuntu Mono"/>
                <a:ea typeface="Ubuntu Mono"/>
                <a:cs typeface="Ubuntu Mono"/>
                <a:sym typeface="Ubuntu Mono"/>
              </a:rPr>
              <a:t>System.out.println(part);</a:t>
            </a:r>
          </a:p>
        </p:txBody>
      </p:sp>
      <p:pic>
        <p:nvPicPr>
          <p:cNvPr id="179" name="Shape 179"/>
          <p:cNvPicPr preferRelativeResize="0"/>
          <p:nvPr/>
        </p:nvPicPr>
        <p:blipFill>
          <a:blip r:embed="rId3">
            <a:alphaModFix/>
          </a:blip>
          <a:stretch>
            <a:fillRect/>
          </a:stretch>
        </p:blipFill>
        <p:spPr>
          <a:xfrm>
            <a:off x="137912" y="819933"/>
            <a:ext cx="8868174" cy="3385574"/>
          </a:xfrm>
          <a:prstGeom prst="rect">
            <a:avLst/>
          </a:prstGeom>
          <a:noFill/>
          <a:ln>
            <a:noFill/>
          </a:ln>
        </p:spPr>
      </p:pic>
    </p:spTree>
    <p:extLst>
      <p:ext uri="{BB962C8B-B14F-4D97-AF65-F5344CB8AC3E}">
        <p14:creationId xmlns:p14="http://schemas.microsoft.com/office/powerpoint/2010/main" val="22553878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24130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r>
              <a:rPr lang="en" sz="3600">
                <a:latin typeface="Ubuntu Mono"/>
                <a:ea typeface="Ubuntu Mono"/>
                <a:cs typeface="Ubuntu Mono"/>
                <a:sym typeface="Ubuntu Mono"/>
              </a:rPr>
              <a:t>part</a:t>
            </a:r>
          </a:p>
        </p:txBody>
      </p:sp>
      <p:sp>
        <p:nvSpPr>
          <p:cNvPr id="185" name="Shape 185"/>
          <p:cNvSpPr txBox="1"/>
          <p:nvPr/>
        </p:nvSpPr>
        <p:spPr>
          <a:xfrm>
            <a:off x="4072225" y="35844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86" name="Shape 186"/>
          <p:cNvCxnSpPr/>
          <p:nvPr/>
        </p:nvCxnSpPr>
        <p:spPr>
          <a:xfrm rot="10800000" flipH="1">
            <a:off x="425375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7" name="Shape 187"/>
          <p:cNvCxnSpPr/>
          <p:nvPr/>
        </p:nvCxnSpPr>
        <p:spPr>
          <a:xfrm rot="10800000" flipH="1">
            <a:off x="450092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8" name="Shape 188"/>
          <p:cNvCxnSpPr/>
          <p:nvPr/>
        </p:nvCxnSpPr>
        <p:spPr>
          <a:xfrm rot="10800000" flipH="1">
            <a:off x="479450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9" name="Shape 189"/>
          <p:cNvCxnSpPr/>
          <p:nvPr/>
        </p:nvCxnSpPr>
        <p:spPr>
          <a:xfrm rot="10800000" flipH="1">
            <a:off x="50073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0" name="Shape 190"/>
          <p:cNvCxnSpPr/>
          <p:nvPr/>
        </p:nvCxnSpPr>
        <p:spPr>
          <a:xfrm rot="10800000" flipH="1">
            <a:off x="52590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1" name="Shape 191"/>
          <p:cNvCxnSpPr/>
          <p:nvPr/>
        </p:nvCxnSpPr>
        <p:spPr>
          <a:xfrm rot="10800000" flipH="1">
            <a:off x="558290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2" name="Shape 192"/>
          <p:cNvCxnSpPr/>
          <p:nvPr/>
        </p:nvCxnSpPr>
        <p:spPr>
          <a:xfrm rot="10800000" flipH="1">
            <a:off x="581597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3" name="Shape 193"/>
          <p:cNvCxnSpPr/>
          <p:nvPr/>
        </p:nvCxnSpPr>
        <p:spPr>
          <a:xfrm rot="10800000" flipH="1">
            <a:off x="60171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4" name="Shape 194"/>
          <p:cNvCxnSpPr/>
          <p:nvPr/>
        </p:nvCxnSpPr>
        <p:spPr>
          <a:xfrm rot="10800000" flipH="1">
            <a:off x="62643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5" name="Shape 195"/>
          <p:cNvCxnSpPr/>
          <p:nvPr/>
        </p:nvCxnSpPr>
        <p:spPr>
          <a:xfrm rot="10800000" flipH="1">
            <a:off x="651152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6" name="Shape 196"/>
          <p:cNvCxnSpPr/>
          <p:nvPr/>
        </p:nvCxnSpPr>
        <p:spPr>
          <a:xfrm rot="10800000" flipH="1">
            <a:off x="68374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7" name="Shape 197"/>
          <p:cNvCxnSpPr/>
          <p:nvPr/>
        </p:nvCxnSpPr>
        <p:spPr>
          <a:xfrm rot="10800000">
            <a:off x="7229050" y="33483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98" name="Shape 198"/>
          <p:cNvCxnSpPr/>
          <p:nvPr/>
        </p:nvCxnSpPr>
        <p:spPr>
          <a:xfrm rot="10800000">
            <a:off x="7531425" y="33618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99" name="Shape 199"/>
          <p:cNvCxnSpPr/>
          <p:nvPr/>
        </p:nvCxnSpPr>
        <p:spPr>
          <a:xfrm rot="10800000">
            <a:off x="7813700" y="3334966"/>
            <a:ext cx="183900" cy="432300"/>
          </a:xfrm>
          <a:prstGeom prst="straightConnector1">
            <a:avLst/>
          </a:prstGeom>
          <a:noFill/>
          <a:ln w="19050" cap="flat" cmpd="sng">
            <a:solidFill>
              <a:schemeClr val="dk2"/>
            </a:solidFill>
            <a:prstDash val="solid"/>
            <a:round/>
            <a:headEnd type="none" w="lg" len="lg"/>
            <a:tailEnd type="stealth" w="lg" len="lg"/>
          </a:ln>
        </p:spPr>
      </p:cxnSp>
      <p:cxnSp>
        <p:nvCxnSpPr>
          <p:cNvPr id="200" name="Shape 200"/>
          <p:cNvCxnSpPr/>
          <p:nvPr/>
        </p:nvCxnSpPr>
        <p:spPr>
          <a:xfrm rot="10800000" flipH="1">
            <a:off x="7306450" y="51650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201" name="Shape 201"/>
          <p:cNvCxnSpPr/>
          <p:nvPr/>
        </p:nvCxnSpPr>
        <p:spPr>
          <a:xfrm rot="10800000">
            <a:off x="7997500" y="5165066"/>
            <a:ext cx="171600" cy="402000"/>
          </a:xfrm>
          <a:prstGeom prst="straightConnector1">
            <a:avLst/>
          </a:prstGeom>
          <a:noFill/>
          <a:ln w="19050" cap="flat" cmpd="sng">
            <a:solidFill>
              <a:schemeClr val="dk2"/>
            </a:solidFill>
            <a:prstDash val="solid"/>
            <a:round/>
            <a:headEnd type="none" w="lg" len="lg"/>
            <a:tailEnd type="stealth" w="lg" len="lg"/>
          </a:ln>
        </p:spPr>
      </p:cxnSp>
      <p:sp>
        <p:nvSpPr>
          <p:cNvPr id="202" name="Shape 202"/>
          <p:cNvSpPr txBox="1"/>
          <p:nvPr/>
        </p:nvSpPr>
        <p:spPr>
          <a:xfrm>
            <a:off x="6396975" y="5345966"/>
            <a:ext cx="1526700" cy="5112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0000"/>
                </a:solidFill>
                <a:latin typeface="Consolas"/>
                <a:ea typeface="Consolas"/>
                <a:cs typeface="Consolas"/>
                <a:sym typeface="Consolas"/>
              </a:rPr>
              <a:t>beginIndex</a:t>
            </a:r>
          </a:p>
        </p:txBody>
      </p:sp>
      <p:sp>
        <p:nvSpPr>
          <p:cNvPr id="203" name="Shape 203"/>
          <p:cNvSpPr txBox="1"/>
          <p:nvPr/>
        </p:nvSpPr>
        <p:spPr>
          <a:xfrm>
            <a:off x="7844775" y="5345966"/>
            <a:ext cx="1526700" cy="51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latin typeface="Consolas"/>
                <a:ea typeface="Consolas"/>
                <a:cs typeface="Consolas"/>
                <a:sym typeface="Consolas"/>
              </a:rPr>
              <a:t>endIndex</a:t>
            </a:r>
          </a:p>
        </p:txBody>
      </p:sp>
      <p:pic>
        <p:nvPicPr>
          <p:cNvPr id="204" name="Shape 204"/>
          <p:cNvPicPr preferRelativeResize="0"/>
          <p:nvPr/>
        </p:nvPicPr>
        <p:blipFill>
          <a:blip r:embed="rId3">
            <a:alphaModFix/>
          </a:blip>
          <a:stretch>
            <a:fillRect/>
          </a:stretch>
        </p:blipFill>
        <p:spPr>
          <a:xfrm>
            <a:off x="492400" y="130633"/>
            <a:ext cx="8168245" cy="1874299"/>
          </a:xfrm>
          <a:prstGeom prst="rect">
            <a:avLst/>
          </a:prstGeom>
          <a:noFill/>
          <a:ln>
            <a:noFill/>
          </a:ln>
        </p:spPr>
      </p:pic>
    </p:spTree>
    <p:extLst>
      <p:ext uri="{BB962C8B-B14F-4D97-AF65-F5344CB8AC3E}">
        <p14:creationId xmlns:p14="http://schemas.microsoft.com/office/powerpoint/2010/main" val="10647121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594850" y="2124666"/>
            <a:ext cx="7092300" cy="3999900"/>
          </a:xfrm>
          <a:prstGeom prst="rect">
            <a:avLst/>
          </a:prstGeom>
          <a:noFill/>
          <a:ln>
            <a:noFill/>
          </a:ln>
        </p:spPr>
        <p:txBody>
          <a:bodyPr lIns="91425" tIns="91425" rIns="91425" bIns="91425" anchor="ctr" anchorCtr="0">
            <a:noAutofit/>
          </a:bodyPr>
          <a:lstStyle/>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Add the following two lines to the definitions area:</a:t>
            </a:r>
          </a:p>
          <a:p>
            <a:pPr lvl="0" rtl="0">
              <a:lnSpc>
                <a:spcPct val="140000"/>
              </a:lnSpc>
              <a:spcBef>
                <a:spcPts val="0"/>
              </a:spcBef>
              <a:spcAft>
                <a:spcPts val="1100"/>
              </a:spcAft>
              <a:buNone/>
            </a:pPr>
            <a:endParaRPr sz="2400">
              <a:highlight>
                <a:srgbClr val="FFFFFF"/>
              </a:highlight>
              <a:latin typeface="Times New Roman"/>
              <a:ea typeface="Times New Roman"/>
              <a:cs typeface="Times New Roman"/>
              <a:sym typeface="Times New Roman"/>
            </a:endParaRPr>
          </a:p>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Then use string primitives to create an expression that concatenates </a:t>
            </a:r>
            <a:r>
              <a:rPr lang="en" sz="2400">
                <a:highlight>
                  <a:srgbClr val="FFFFFF"/>
                </a:highlight>
                <a:latin typeface="Verdana"/>
                <a:ea typeface="Verdana"/>
                <a:cs typeface="Verdana"/>
                <a:sym typeface="Verdana"/>
              </a:rPr>
              <a:t>prefix</a:t>
            </a:r>
            <a:r>
              <a:rPr lang="en" sz="2400">
                <a:highlight>
                  <a:srgbClr val="FFFFFF"/>
                </a:highlight>
                <a:latin typeface="Times New Roman"/>
                <a:ea typeface="Times New Roman"/>
                <a:cs typeface="Times New Roman"/>
                <a:sym typeface="Times New Roman"/>
              </a:rPr>
              <a:t> and </a:t>
            </a:r>
            <a:r>
              <a:rPr lang="en" sz="2400">
                <a:highlight>
                  <a:srgbClr val="FFFFFF"/>
                </a:highlight>
                <a:latin typeface="Verdana"/>
                <a:ea typeface="Verdana"/>
                <a:cs typeface="Verdana"/>
                <a:sym typeface="Verdana"/>
              </a:rPr>
              <a:t>suffix </a:t>
            </a:r>
            <a:r>
              <a:rPr lang="en" sz="2400">
                <a:highlight>
                  <a:srgbClr val="FFFFFF"/>
                </a:highlight>
                <a:latin typeface="Times New Roman"/>
                <a:ea typeface="Times New Roman"/>
                <a:cs typeface="Times New Roman"/>
                <a:sym typeface="Times New Roman"/>
              </a:rPr>
              <a:t>and adds </a:t>
            </a:r>
            <a:r>
              <a:rPr lang="en" sz="2400">
                <a:solidFill>
                  <a:srgbClr val="228B22"/>
                </a:solidFill>
                <a:highlight>
                  <a:srgbClr val="FFFFFF"/>
                </a:highlight>
                <a:latin typeface="Verdana"/>
                <a:ea typeface="Verdana"/>
                <a:cs typeface="Verdana"/>
                <a:sym typeface="Verdana"/>
              </a:rPr>
              <a:t>"_"</a:t>
            </a:r>
            <a:r>
              <a:rPr lang="en" sz="2400">
                <a:highlight>
                  <a:srgbClr val="FFFFFF"/>
                </a:highlight>
                <a:latin typeface="Times New Roman"/>
                <a:ea typeface="Times New Roman"/>
                <a:cs typeface="Times New Roman"/>
                <a:sym typeface="Times New Roman"/>
              </a:rPr>
              <a:t> between them. When you run this program, you will see </a:t>
            </a:r>
            <a:r>
              <a:rPr lang="en" sz="2400">
                <a:solidFill>
                  <a:srgbClr val="228B22"/>
                </a:solidFill>
                <a:highlight>
                  <a:srgbClr val="FFFFFF"/>
                </a:highlight>
                <a:latin typeface="Verdana"/>
                <a:ea typeface="Verdana"/>
                <a:cs typeface="Verdana"/>
                <a:sym typeface="Verdana"/>
              </a:rPr>
              <a:t>"hello_world"</a:t>
            </a:r>
            <a:r>
              <a:rPr lang="en" sz="2400">
                <a:highlight>
                  <a:srgbClr val="FFFFFF"/>
                </a:highlight>
                <a:latin typeface="Times New Roman"/>
                <a:ea typeface="Times New Roman"/>
                <a:cs typeface="Times New Roman"/>
                <a:sym typeface="Times New Roman"/>
              </a:rPr>
              <a:t> in the interactions area.</a:t>
            </a:r>
          </a:p>
        </p:txBody>
      </p:sp>
      <p:sp>
        <p:nvSpPr>
          <p:cNvPr id="210" name="Shape 2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Practice</a:t>
            </a:r>
          </a:p>
        </p:txBody>
      </p:sp>
      <p:graphicFrame>
        <p:nvGraphicFramePr>
          <p:cNvPr id="211" name="Shape 211"/>
          <p:cNvGraphicFramePr/>
          <p:nvPr/>
        </p:nvGraphicFramePr>
        <p:xfrm>
          <a:off x="1395625" y="2327866"/>
          <a:ext cx="3000000" cy="3000000"/>
        </p:xfrm>
        <a:graphic>
          <a:graphicData uri="http://schemas.openxmlformats.org/drawingml/2006/table">
            <a:tbl>
              <a:tblPr>
                <a:noFill/>
              </a:tblPr>
              <a:tblGrid>
                <a:gridCol w="4602750">
                  <a:extLst>
                    <a:ext uri="{9D8B030D-6E8A-4147-A177-3AD203B41FA5}">
                      <a16:colId xmlns:a16="http://schemas.microsoft.com/office/drawing/2014/main" val="20000"/>
                    </a:ext>
                  </a:extLst>
                </a:gridCol>
              </a:tblGrid>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prefix </a:t>
                      </a:r>
                      <a:r>
                        <a:rPr lang="en" sz="1800">
                          <a:solidFill>
                            <a:srgbClr val="228B22"/>
                          </a:solidFill>
                          <a:highlight>
                            <a:srgbClr val="FFFFFF"/>
                          </a:highlight>
                          <a:latin typeface="Verdana"/>
                          <a:ea typeface="Verdana"/>
                          <a:cs typeface="Verdana"/>
                          <a:sym typeface="Verdana"/>
                        </a:rPr>
                        <a:t>"hello"</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0"/>
                  </a:ext>
                </a:extLst>
              </a:tr>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suffix </a:t>
                      </a:r>
                      <a:r>
                        <a:rPr lang="en" sz="1800">
                          <a:solidFill>
                            <a:srgbClr val="228B22"/>
                          </a:solidFill>
                          <a:highlight>
                            <a:srgbClr val="FFFFFF"/>
                          </a:highlight>
                          <a:latin typeface="Verdana"/>
                          <a:ea typeface="Verdana"/>
                          <a:cs typeface="Verdana"/>
                          <a:sym typeface="Verdana"/>
                        </a:rPr>
                        <a:t>"world"</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72313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Applications</a:t>
            </a:r>
          </a:p>
        </p:txBody>
      </p:sp>
      <p:sp>
        <p:nvSpPr>
          <p:cNvPr id="209" name="Shape 20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rtl="0">
              <a:spcBef>
                <a:spcPts val="0"/>
              </a:spcBef>
              <a:spcAft>
                <a:spcPts val="0"/>
              </a:spcAft>
              <a:buNone/>
            </a:pPr>
            <a:r>
              <a:rPr lang="en">
                <a:solidFill>
                  <a:srgbClr val="000000"/>
                </a:solidFill>
                <a:highlight>
                  <a:srgbClr val="FFFFFF"/>
                </a:highlight>
                <a:latin typeface="Verdana"/>
                <a:ea typeface="Verdana"/>
                <a:cs typeface="Verdana"/>
                <a:sym typeface="Verdana"/>
              </a:rPr>
              <a:t> </a:t>
            </a:r>
          </a:p>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a:spcBef>
                <a:spcPts val="0"/>
              </a:spcBef>
              <a:buNone/>
            </a:pPr>
            <a:endParaRPr/>
          </a:p>
        </p:txBody>
      </p:sp>
    </p:spTree>
    <p:extLst>
      <p:ext uri="{BB962C8B-B14F-4D97-AF65-F5344CB8AC3E}">
        <p14:creationId xmlns:p14="http://schemas.microsoft.com/office/powerpoint/2010/main" val="3976900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Opening question</a:t>
            </a:r>
          </a:p>
        </p:txBody>
      </p:sp>
      <p:sp>
        <p:nvSpPr>
          <p:cNvPr id="126" name="Shape 12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rPr>
              <a:t>Using string primitives compose an expression that solves the following problem:</a:t>
            </a:r>
          </a:p>
          <a:p>
            <a:pPr>
              <a:buNone/>
            </a:pPr>
            <a:r>
              <a:rPr lang="en" sz="2400" b="1">
                <a:solidFill>
                  <a:srgbClr val="000000"/>
                </a:solidFill>
              </a:rPr>
              <a:t>Given any string, concatenate the first and last characters.</a:t>
            </a:r>
          </a:p>
          <a:p>
            <a:pPr>
              <a:buNone/>
            </a:pPr>
            <a:r>
              <a:rPr lang="en" sz="2400">
                <a:solidFill>
                  <a:srgbClr val="000000"/>
                </a:solidFill>
              </a:rPr>
              <a:t>Start with the following line of code </a:t>
            </a:r>
          </a:p>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274E13"/>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39907714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2" name="Shape 13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a:buNone/>
            </a:pPr>
            <a:endParaRPr>
              <a:solidFill>
                <a:srgbClr val="000000"/>
              </a:solidFill>
            </a:endParaRPr>
          </a:p>
        </p:txBody>
      </p:sp>
    </p:spTree>
    <p:extLst>
      <p:ext uri="{BB962C8B-B14F-4D97-AF65-F5344CB8AC3E}">
        <p14:creationId xmlns:p14="http://schemas.microsoft.com/office/powerpoint/2010/main" val="25690052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8" name="Shape 13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marL="0" indent="0">
              <a:lnSpc>
                <a:spcPct val="115000"/>
              </a:lnSpc>
              <a:spcAft>
                <a:spcPts val="1600"/>
              </a:spcAft>
              <a:buNone/>
            </a:pPr>
            <a:r>
              <a:rPr lang="en" sz="2400">
                <a:solidFill>
                  <a:srgbClr val="38761D"/>
                </a:solidFill>
                <a:latin typeface="Consolas"/>
                <a:ea typeface="Consolas"/>
                <a:cs typeface="Consolas"/>
                <a:sym typeface="Consolas"/>
              </a:rPr>
              <a:t>(</a:t>
            </a:r>
            <a:r>
              <a:rPr lang="en" sz="2400">
                <a:solidFill>
                  <a:srgbClr val="0000FF"/>
                </a:solidFill>
                <a:latin typeface="Consolas"/>
                <a:ea typeface="Consolas"/>
                <a:cs typeface="Consolas"/>
                <a:sym typeface="Consolas"/>
              </a:rPr>
              <a:t>string-append</a:t>
            </a:r>
            <a:r>
              <a:rPr lang="en" sz="2400">
                <a:solidFill>
                  <a:srgbClr val="38761D"/>
                </a:solidFill>
                <a:latin typeface="Consolas"/>
                <a:ea typeface="Consolas"/>
                <a:cs typeface="Consolas"/>
                <a:sym typeface="Consolas"/>
              </a:rPr>
              <a:t> </a:t>
            </a:r>
            <a:r>
              <a:rPr lang="en" sz="2400">
                <a:solidFill>
                  <a:srgbClr val="000000"/>
                </a:solidFill>
                <a:latin typeface="Consolas"/>
                <a:ea typeface="Consolas"/>
                <a:cs typeface="Consolas"/>
                <a:sym typeface="Consolas"/>
              </a:rPr>
              <a:t>frst lst</a:t>
            </a:r>
            <a:r>
              <a:rPr lang="en" sz="2400">
                <a:solidFill>
                  <a:srgbClr val="38761D"/>
                </a:solidFill>
                <a:latin typeface="Consolas"/>
                <a:ea typeface="Consolas"/>
                <a:cs typeface="Consolas"/>
                <a:sym typeface="Consolas"/>
              </a:rPr>
              <a:t>)</a:t>
            </a:r>
          </a:p>
        </p:txBody>
      </p:sp>
    </p:spTree>
    <p:extLst>
      <p:ext uri="{BB962C8B-B14F-4D97-AF65-F5344CB8AC3E}">
        <p14:creationId xmlns:p14="http://schemas.microsoft.com/office/powerpoint/2010/main" val="19076664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44" name="Shape 14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endParaRPr sz="1200">
              <a:solidFill>
                <a:srgbClr val="000000"/>
              </a:solidFill>
              <a:latin typeface="Consolas"/>
              <a:ea typeface="Consolas"/>
              <a:cs typeface="Consolas"/>
              <a:sym typeface="Consolas"/>
            </a:endParaRPr>
          </a:p>
        </p:txBody>
      </p:sp>
      <p:cxnSp>
        <p:nvCxnSpPr>
          <p:cNvPr id="145" name="Shape 145"/>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7" name="Shape 147"/>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8" name="Shape 148"/>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0" name="Shape 150"/>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3951479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57" name="Shape 157"/>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8" name="Shape 158"/>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9" name="Shape 159"/>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0" name="Shape 160"/>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1" name="Shape 161"/>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2" name="Shape 162"/>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58508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p:txBody>
          <a:bodyPr/>
          <a:lstStyle/>
          <a:p>
            <a:pPr lvl="0"/>
            <a:r>
              <a:rPr lang="en"/>
              <a:t>glossary</a:t>
            </a:r>
          </a:p>
        </p:txBody>
      </p:sp>
      <p:sp>
        <p:nvSpPr>
          <p:cNvPr id="124" name="Shape 124"/>
          <p:cNvSpPr txBox="1">
            <a:spLocks noGrp="1"/>
          </p:cNvSpPr>
          <p:nvPr>
            <p:ph idx="1"/>
          </p:nvPr>
        </p:nvSpPr>
        <p:spPr/>
        <p:txBody>
          <a:bodyPr/>
          <a:lstStyle/>
          <a:p>
            <a:pPr lvl="0"/>
            <a:r>
              <a:rPr lang="en"/>
              <a:t>function: a mathematical object that takes in some inputs and produces an output</a:t>
            </a:r>
          </a:p>
          <a:p>
            <a:pPr lvl="0"/>
            <a:r>
              <a:rPr lang="en"/>
              <a:t>domain: the type of data that a function expects</a:t>
            </a:r>
          </a:p>
          <a:p>
            <a:pPr lvl="0"/>
            <a:r>
              <a:rPr lang="en"/>
              <a:t>range: the type of data that a function produces</a:t>
            </a:r>
          </a:p>
          <a:p>
            <a:pPr lvl="0"/>
            <a:r>
              <a:rPr lang="en"/>
              <a:t>contract: a statement of the name, domain, and range of a function</a:t>
            </a:r>
          </a:p>
          <a:p>
            <a:pPr lvl="0"/>
            <a:r>
              <a:rPr lang="en"/>
              <a:t>consume: to take in values to compute an expression</a:t>
            </a:r>
          </a:p>
          <a:p>
            <a:pPr lvl="0"/>
            <a:r>
              <a:rPr lang="en"/>
              <a:t>produce: to compute a value from an expression</a:t>
            </a:r>
          </a:p>
        </p:txBody>
      </p:sp>
    </p:spTree>
    <p:extLst>
      <p:ext uri="{BB962C8B-B14F-4D97-AF65-F5344CB8AC3E}">
        <p14:creationId xmlns:p14="http://schemas.microsoft.com/office/powerpoint/2010/main" val="3169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pPr lvl="0"/>
            <a:r>
              <a:rPr lang="en"/>
              <a:t>Numbers</a:t>
            </a:r>
          </a:p>
        </p:txBody>
      </p:sp>
      <p:sp>
        <p:nvSpPr>
          <p:cNvPr id="111" name="Shape 111"/>
          <p:cNvSpPr txBox="1">
            <a:spLocks noGrp="1"/>
          </p:cNvSpPr>
          <p:nvPr>
            <p:ph idx="1"/>
          </p:nvPr>
        </p:nvSpPr>
        <p:spPr/>
        <p:txBody>
          <a:bodyPr/>
          <a:lstStyle/>
          <a:p>
            <a:pPr lvl="0"/>
            <a:r>
              <a:rPr lang="en-US"/>
              <a:t>4</a:t>
            </a:r>
          </a:p>
          <a:p>
            <a:pPr lvl="0"/>
            <a:r>
              <a:rPr lang="en-US"/>
              <a:t>0.1</a:t>
            </a:r>
          </a:p>
          <a:p>
            <a:pPr lvl="0"/>
            <a:r>
              <a:rPr lang="en-US"/>
              <a:t>pi </a:t>
            </a:r>
          </a:p>
          <a:p>
            <a:pPr lvl="0"/>
            <a:r>
              <a:rPr lang="en-US"/>
              <a:t>⅓</a:t>
            </a:r>
          </a:p>
          <a:p>
            <a:pPr lvl="0"/>
            <a:endParaRPr lang="en-US"/>
          </a:p>
        </p:txBody>
      </p:sp>
    </p:spTree>
    <p:extLst>
      <p:ext uri="{BB962C8B-B14F-4D97-AF65-F5344CB8AC3E}">
        <p14:creationId xmlns:p14="http://schemas.microsoft.com/office/powerpoint/2010/main" val="16986221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69" name="Shape 169"/>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0" name="Shape 170"/>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1" name="Shape 171"/>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2" name="Shape 172"/>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3" name="Shape 173"/>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4" name="Shape 174"/>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0323599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80" name="Shape 18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“AFSE”)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“AFSE”</a:t>
            </a:r>
          </a:p>
        </p:txBody>
      </p:sp>
      <p:cxnSp>
        <p:nvCxnSpPr>
          <p:cNvPr id="181" name="Shape 181"/>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2" name="Shape 182"/>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3" name="Shape 183"/>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4" name="Shape 184"/>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5" name="Shape 185"/>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6" name="Shape 186"/>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94871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Additional String Functions</a:t>
            </a:r>
          </a:p>
          <a:p>
            <a:pPr lvl="0" rtl="0">
              <a:spcBef>
                <a:spcPts val="0"/>
              </a:spcBef>
              <a:buNone/>
            </a:pPr>
            <a:r>
              <a:rPr lang="en" sz="1800"/>
              <a:t>add these to your class API</a:t>
            </a:r>
          </a:p>
        </p:txBody>
      </p:sp>
      <p:sp>
        <p:nvSpPr>
          <p:cNvPr id="129" name="Shape 129"/>
          <p:cNvSpPr txBox="1">
            <a:spLocks noGrp="1"/>
          </p:cNvSpPr>
          <p:nvPr>
            <p:ph type="body" idx="1"/>
          </p:nvPr>
        </p:nvSpPr>
        <p:spPr>
          <a:xfrm>
            <a:off x="471900" y="2253966"/>
            <a:ext cx="8222100" cy="3613500"/>
          </a:xfrm>
          <a:prstGeom prst="rect">
            <a:avLst/>
          </a:prstGeom>
        </p:spPr>
        <p:txBody>
          <a:bodyPr lIns="91425" tIns="91425" rIns="91425" bIns="91425" anchor="t" anchorCtr="0">
            <a:noAutofit/>
          </a:bodyPr>
          <a:lstStyle/>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string-length </a:t>
            </a:r>
            <a:r>
              <a:rPr lang="en"/>
              <a:t>consumes a string and produces a (natural) number;</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string-ith </a:t>
            </a:r>
            <a:r>
              <a:rPr lang="en"/>
              <a:t>consumes a string together with a natural number i and then extracts the 1String located at the ith position (counting from 0); and</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number-&gt;string</a:t>
            </a:r>
            <a:r>
              <a:rPr lang="en">
                <a:solidFill>
                  <a:srgbClr val="0077AA"/>
                </a:solidFill>
                <a:highlight>
                  <a:srgbClr val="FFFFFF"/>
                </a:highlight>
                <a:latin typeface="Verdana"/>
                <a:ea typeface="Verdana"/>
                <a:cs typeface="Verdana"/>
                <a:sym typeface="Verdana"/>
              </a:rPr>
              <a:t> </a:t>
            </a:r>
            <a:r>
              <a:rPr lang="en"/>
              <a:t>consumes a number and produces a string.</a:t>
            </a:r>
          </a:p>
          <a:p>
            <a:pPr marL="0" marR="0" lvl="0" indent="0" algn="l" rtl="0">
              <a:lnSpc>
                <a:spcPct val="100000"/>
              </a:lnSpc>
              <a:spcBef>
                <a:spcPts val="0"/>
              </a:spcBef>
              <a:spcAft>
                <a:spcPts val="0"/>
              </a:spcAft>
              <a:buNone/>
            </a:pPr>
            <a:r>
              <a:rPr lang="en">
                <a:solidFill>
                  <a:srgbClr val="0077AA"/>
                </a:solidFill>
                <a:highlight>
                  <a:srgbClr val="FFFFFF"/>
                </a:highlight>
                <a:latin typeface="Consolas"/>
                <a:ea typeface="Consolas"/>
                <a:cs typeface="Consolas"/>
                <a:sym typeface="Consolas"/>
              </a:rPr>
              <a:t>substring </a:t>
            </a:r>
            <a:r>
              <a:rPr lang="en"/>
              <a:t>Extracts the substring starting at i up to j (or the end if j is not provided).</a:t>
            </a:r>
          </a:p>
          <a:p>
            <a:pPr marL="0" marR="0" lvl="0" indent="0" algn="l" rtl="0">
              <a:lnSpc>
                <a:spcPct val="100000"/>
              </a:lnSpc>
              <a:spcBef>
                <a:spcPts val="0"/>
              </a:spcBef>
              <a:spcAft>
                <a:spcPts val="0"/>
              </a:spcAft>
              <a:buNone/>
            </a:pPr>
            <a:r>
              <a:rPr lang="en"/>
              <a:t>&gt; (substring "hello world" 1 5)</a:t>
            </a:r>
          </a:p>
          <a:p>
            <a:pPr marL="0" marR="0" lvl="0" indent="0" algn="l" rtl="0">
              <a:lnSpc>
                <a:spcPct val="100000"/>
              </a:lnSpc>
              <a:spcBef>
                <a:spcPts val="0"/>
              </a:spcBef>
              <a:spcAft>
                <a:spcPts val="0"/>
              </a:spcAft>
              <a:buNone/>
            </a:pPr>
            <a:r>
              <a:rPr lang="en"/>
              <a:t>"ello"</a:t>
            </a:r>
          </a:p>
          <a:p>
            <a:pPr marL="0" marR="0" lvl="0" indent="0" algn="l" rtl="0">
              <a:lnSpc>
                <a:spcPct val="100000"/>
              </a:lnSpc>
              <a:spcBef>
                <a:spcPts val="0"/>
              </a:spcBef>
              <a:spcAft>
                <a:spcPts val="0"/>
              </a:spcAft>
              <a:buNone/>
            </a:pPr>
            <a:r>
              <a:rPr lang="en"/>
              <a:t>&gt; (substring "hello world" 4)</a:t>
            </a:r>
          </a:p>
          <a:p>
            <a:pPr marL="0" marR="0" lvl="0" indent="0" algn="l" rtl="0">
              <a:lnSpc>
                <a:spcPct val="100000"/>
              </a:lnSpc>
              <a:spcBef>
                <a:spcPts val="0"/>
              </a:spcBef>
              <a:spcAft>
                <a:spcPts val="0"/>
              </a:spcAft>
              <a:buNone/>
            </a:pPr>
            <a:r>
              <a:rPr lang="en"/>
              <a:t>"o world"</a:t>
            </a:r>
          </a:p>
          <a:p>
            <a:pPr marL="0" marR="0" lvl="0" indent="0" algn="l" rtl="0">
              <a:lnSpc>
                <a:spcPct val="115000"/>
              </a:lnSpc>
              <a:spcBef>
                <a:spcPts val="0"/>
              </a:spcBef>
              <a:spcAft>
                <a:spcPts val="1600"/>
              </a:spcAft>
              <a:buNone/>
            </a:pPr>
            <a:endParaRPr/>
          </a:p>
          <a:p>
            <a:pPr marL="0" marR="0" lvl="0" indent="0" algn="l" rtl="0">
              <a:lnSpc>
                <a:spcPct val="115000"/>
              </a:lnSpc>
              <a:spcBef>
                <a:spcPts val="0"/>
              </a:spcBef>
              <a:spcAft>
                <a:spcPts val="1600"/>
              </a:spcAft>
              <a:buNone/>
            </a:pPr>
            <a:endParaRPr/>
          </a:p>
          <a:p>
            <a:pPr lvl="0" rtl="0">
              <a:spcBef>
                <a:spcPts val="0"/>
              </a:spcBef>
              <a:buNone/>
            </a:pPr>
            <a:endParaRPr/>
          </a:p>
        </p:txBody>
      </p:sp>
    </p:spTree>
    <p:extLst>
      <p:ext uri="{BB962C8B-B14F-4D97-AF65-F5344CB8AC3E}">
        <p14:creationId xmlns:p14="http://schemas.microsoft.com/office/powerpoint/2010/main" val="33649448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35" name="Shape 13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str "helloworld")</a:t>
            </a:r>
          </a:p>
          <a:p>
            <a:pPr lvl="0" rtl="0">
              <a:spcBef>
                <a:spcPts val="0"/>
              </a:spcBef>
              <a:buNone/>
            </a:pPr>
            <a:r>
              <a:rPr lang="en">
                <a:latin typeface="Consolas"/>
                <a:ea typeface="Consolas"/>
                <a:cs typeface="Consolas"/>
                <a:sym typeface="Consolas"/>
              </a:rPr>
              <a:t>(define i 5)</a:t>
            </a:r>
          </a:p>
          <a:p>
            <a:pPr lvl="0" rtl="0">
              <a:spcBef>
                <a:spcPts val="0"/>
              </a:spcBef>
              <a:buNone/>
            </a:pPr>
            <a:r>
              <a:rPr lang="en"/>
              <a:t>Create an expression using string primitives that adds "_" at position i. In general this means the resulting string is longer than the original one; here the expected result is "hello_world".</a:t>
            </a:r>
          </a:p>
          <a:p>
            <a:pPr lvl="0">
              <a:spcBef>
                <a:spcPts val="0"/>
              </a:spcBef>
              <a:buNone/>
            </a:pPr>
            <a:endParaRPr/>
          </a:p>
        </p:txBody>
      </p:sp>
    </p:spTree>
    <p:extLst>
      <p:ext uri="{BB962C8B-B14F-4D97-AF65-F5344CB8AC3E}">
        <p14:creationId xmlns:p14="http://schemas.microsoft.com/office/powerpoint/2010/main" val="34043170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026466"/>
            <a:ext cx="8222100" cy="1023600"/>
          </a:xfrm>
          <a:prstGeom prst="rect">
            <a:avLst/>
          </a:prstGeom>
        </p:spPr>
        <p:txBody>
          <a:bodyPr lIns="91425" tIns="91425" rIns="91425" bIns="91425" anchor="b" anchorCtr="0">
            <a:noAutofit/>
          </a:bodyPr>
          <a:lstStyle/>
          <a:p>
            <a:pPr lvl="0" rtl="0">
              <a:spcBef>
                <a:spcPts val="0"/>
              </a:spcBef>
              <a:buNone/>
            </a:pPr>
            <a:r>
              <a:rPr lang="en"/>
              <a:t>Extra Note</a:t>
            </a:r>
          </a:p>
        </p:txBody>
      </p:sp>
      <p:sp>
        <p:nvSpPr>
          <p:cNvPr id="123" name="Shape 12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b="1"/>
              <a:t>Note </a:t>
            </a:r>
            <a:r>
              <a:rPr lang="en"/>
              <a:t>We use </a:t>
            </a:r>
            <a:r>
              <a:rPr lang="en">
                <a:solidFill>
                  <a:srgbClr val="0000FF"/>
                </a:solidFill>
              </a:rPr>
              <a:t>1String</a:t>
            </a:r>
            <a:r>
              <a:rPr lang="en"/>
              <a:t> to refer to the keyboard characters that make up a String. For example, "red" consists of three such 1Strings: "r", "e", "d".</a:t>
            </a:r>
          </a:p>
        </p:txBody>
      </p:sp>
    </p:spTree>
    <p:extLst>
      <p:ext uri="{BB962C8B-B14F-4D97-AF65-F5344CB8AC3E}">
        <p14:creationId xmlns:p14="http://schemas.microsoft.com/office/powerpoint/2010/main" val="8123475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From last class</a:t>
            </a:r>
          </a:p>
        </p:txBody>
      </p:sp>
      <p:sp>
        <p:nvSpPr>
          <p:cNvPr id="117" name="Shape 117"/>
          <p:cNvSpPr txBox="1">
            <a:spLocks noGrp="1"/>
          </p:cNvSpPr>
          <p:nvPr>
            <p:ph type="body" idx="1"/>
          </p:nvPr>
        </p:nvSpPr>
        <p:spPr>
          <a:xfrm>
            <a:off x="471900" y="2558766"/>
            <a:ext cx="8222100" cy="4299300"/>
          </a:xfrm>
          <a:prstGeom prst="rect">
            <a:avLst/>
          </a:prstGeom>
        </p:spPr>
        <p:txBody>
          <a:bodyPr lIns="91425" tIns="91425" rIns="91425" bIns="91425" anchor="t" anchorCtr="0">
            <a:noAutofit/>
          </a:bodyPr>
          <a:lstStyle/>
          <a:p>
            <a:pPr lvl="0" rtl="0">
              <a:spcBef>
                <a:spcPts val="0"/>
              </a:spcBef>
              <a:buNone/>
            </a:pPr>
            <a:r>
              <a:rPr lang="en"/>
              <a:t>Exercise 1. Add the following two lines to the definitions area:</a:t>
            </a:r>
          </a:p>
          <a:p>
            <a:pPr lvl="0" rtl="0">
              <a:spcBef>
                <a:spcPts val="0"/>
              </a:spcBef>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a:t>
            </a:r>
            <a:r>
              <a:rPr lang="en">
                <a:latin typeface="Consolas"/>
                <a:ea typeface="Consolas"/>
                <a:cs typeface="Consolas"/>
                <a:sym typeface="Consolas"/>
              </a:rPr>
              <a:t> prefix </a:t>
            </a:r>
            <a:r>
              <a:rPr lang="en">
                <a:solidFill>
                  <a:srgbClr val="228B22"/>
                </a:solidFill>
                <a:highlight>
                  <a:srgbClr val="FFFFFF"/>
                </a:highlight>
                <a:latin typeface="Consolas"/>
                <a:ea typeface="Consolas"/>
                <a:cs typeface="Consolas"/>
                <a:sym typeface="Consolas"/>
              </a:rPr>
              <a:t>"hello"</a:t>
            </a:r>
            <a:r>
              <a:rPr lang="en">
                <a:latin typeface="Consolas"/>
                <a:ea typeface="Consolas"/>
                <a:cs typeface="Consolas"/>
                <a:sym typeface="Consolas"/>
              </a:rPr>
              <a:t>)</a:t>
            </a:r>
          </a:p>
          <a:p>
            <a:pPr marL="0" marR="0" lvl="0" indent="0" algn="l" rtl="0">
              <a:lnSpc>
                <a:spcPct val="115000"/>
              </a:lnSpc>
              <a:spcBef>
                <a:spcPts val="0"/>
              </a:spcBef>
              <a:spcAft>
                <a:spcPts val="1600"/>
              </a:spcAft>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 </a:t>
            </a:r>
            <a:r>
              <a:rPr lang="en">
                <a:latin typeface="Consolas"/>
                <a:ea typeface="Consolas"/>
                <a:cs typeface="Consolas"/>
                <a:sym typeface="Consolas"/>
              </a:rPr>
              <a:t>suffix </a:t>
            </a:r>
            <a:r>
              <a:rPr lang="en">
                <a:solidFill>
                  <a:srgbClr val="228B22"/>
                </a:solidFill>
                <a:highlight>
                  <a:srgbClr val="FFFFFF"/>
                </a:highlight>
                <a:latin typeface="Consolas"/>
                <a:ea typeface="Consolas"/>
                <a:cs typeface="Consolas"/>
                <a:sym typeface="Consolas"/>
              </a:rPr>
              <a:t>"world"</a:t>
            </a:r>
            <a:r>
              <a:rPr lang="en">
                <a:latin typeface="Consolas"/>
                <a:ea typeface="Consolas"/>
                <a:cs typeface="Consolas"/>
                <a:sym typeface="Consolas"/>
              </a:rPr>
              <a:t>)</a:t>
            </a:r>
          </a:p>
          <a:p>
            <a:pPr lvl="0" rtl="0">
              <a:spcBef>
                <a:spcPts val="0"/>
              </a:spcBef>
              <a:buNone/>
            </a:pPr>
            <a:r>
              <a:rPr lang="en"/>
              <a:t>Then use string primitives to create an expression that concatenates prefix and suffix and adds "_" between them. When you run this program, you will see "hello_world" in the interactions area</a:t>
            </a:r>
          </a:p>
        </p:txBody>
      </p:sp>
    </p:spTree>
    <p:extLst>
      <p:ext uri="{BB962C8B-B14F-4D97-AF65-F5344CB8AC3E}">
        <p14:creationId xmlns:p14="http://schemas.microsoft.com/office/powerpoint/2010/main" val="18436696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a:t>
            </a:r>
          </a:p>
        </p:txBody>
      </p:sp>
      <p:sp>
        <p:nvSpPr>
          <p:cNvPr id="236" name="Shape 2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a </a:t>
            </a:r>
            <a:r>
              <a:rPr lang="en" b="1"/>
              <a:t>String </a:t>
            </a:r>
            <a:r>
              <a:rPr lang="en"/>
              <a:t>is a sequence of the characters that you can enter on the keyboard enclosed in double quotes</a:t>
            </a:r>
          </a:p>
        </p:txBody>
      </p:sp>
    </p:spTree>
    <p:extLst>
      <p:ext uri="{BB962C8B-B14F-4D97-AF65-F5344CB8AC3E}">
        <p14:creationId xmlns:p14="http://schemas.microsoft.com/office/powerpoint/2010/main" val="347433261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
        <p:nvSpPr>
          <p:cNvPr id="242" name="Shape 2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"b"</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3</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"ab"</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"abc"</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2 2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6</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 c"</a:t>
            </a:r>
          </a:p>
          <a:p>
            <a:pPr>
              <a:lnSpc>
                <a:spcPct val="140000"/>
              </a:lnSpc>
              <a:buNone/>
            </a:pPr>
            <a:r>
              <a:rPr lang="en">
                <a:solidFill>
                  <a:srgbClr val="000000"/>
                </a:solidFill>
                <a:highlight>
                  <a:srgbClr val="FFFFFF"/>
                </a:highlight>
                <a:latin typeface="Times New Roman"/>
                <a:ea typeface="Times New Roman"/>
                <a:cs typeface="Times New Roman"/>
                <a:sym typeface="Times New Roman"/>
              </a:rPr>
              <a:t>....</a:t>
            </a:r>
          </a:p>
        </p:txBody>
      </p:sp>
    </p:spTree>
    <p:extLst>
      <p:ext uri="{BB962C8B-B14F-4D97-AF65-F5344CB8AC3E}">
        <p14:creationId xmlns:p14="http://schemas.microsoft.com/office/powerpoint/2010/main" val="12144459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586975" y="2868400"/>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Verdana"/>
                <a:ea typeface="Verdana"/>
                <a:cs typeface="Verdana"/>
                <a:sym typeface="Verdana"/>
              </a:rPr>
              <a:t>&gt;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"what a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"lovely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"day"</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for learning Racket"</a:t>
            </a:r>
            <a:r>
              <a:rPr lang="en">
                <a:solidFill>
                  <a:srgbClr val="843C24"/>
                </a:solidFill>
                <a:highlight>
                  <a:srgbClr val="FFFFFF"/>
                </a:highlight>
                <a:latin typeface="Verdana"/>
                <a:ea typeface="Verdana"/>
                <a:cs typeface="Verdana"/>
                <a:sym typeface="Verdana"/>
              </a:rPr>
              <a:t>)</a:t>
            </a:r>
          </a:p>
          <a:p>
            <a:pPr>
              <a:lnSpc>
                <a:spcPct val="140000"/>
              </a:lnSpc>
              <a:buNone/>
            </a:pPr>
            <a:r>
              <a:rPr lang="en">
                <a:solidFill>
                  <a:srgbClr val="0000AF"/>
                </a:solidFill>
                <a:highlight>
                  <a:srgbClr val="FFFFFF"/>
                </a:highlight>
                <a:latin typeface="Verdana"/>
                <a:ea typeface="Verdana"/>
                <a:cs typeface="Verdana"/>
                <a:sym typeface="Verdana"/>
              </a:rPr>
              <a:t>"what a lovely day for learning Racket"</a:t>
            </a:r>
          </a:p>
        </p:txBody>
      </p:sp>
      <p:sp>
        <p:nvSpPr>
          <p:cNvPr id="248" name="Shape 24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Tree>
    <p:extLst>
      <p:ext uri="{BB962C8B-B14F-4D97-AF65-F5344CB8AC3E}">
        <p14:creationId xmlns:p14="http://schemas.microsoft.com/office/powerpoint/2010/main" val="39773321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54" name="Shape 25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1191665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pPr lvl="0"/>
            <a:r>
              <a:rPr lang="en"/>
              <a:t>Strings</a:t>
            </a:r>
          </a:p>
        </p:txBody>
      </p:sp>
      <p:sp>
        <p:nvSpPr>
          <p:cNvPr id="117" name="Shape 117"/>
          <p:cNvSpPr txBox="1">
            <a:spLocks noGrp="1"/>
          </p:cNvSpPr>
          <p:nvPr>
            <p:ph idx="1"/>
          </p:nvPr>
        </p:nvSpPr>
        <p:spPr/>
        <p:txBody>
          <a:bodyPr/>
          <a:lstStyle/>
          <a:p>
            <a:pPr lvl="0"/>
            <a:r>
              <a:rPr lang="en"/>
              <a:t>“title”</a:t>
            </a:r>
          </a:p>
          <a:p>
            <a:pPr lvl="0"/>
            <a:r>
              <a:rPr lang="en"/>
              <a:t>“name”</a:t>
            </a:r>
          </a:p>
          <a:p>
            <a:pPr lvl="0"/>
            <a:r>
              <a:rPr lang="en"/>
              <a:t>“hello”</a:t>
            </a:r>
          </a:p>
          <a:p>
            <a:pPr lvl="0"/>
            <a:r>
              <a:rPr lang="en"/>
              <a:t>“21”</a:t>
            </a:r>
          </a:p>
        </p:txBody>
      </p:sp>
    </p:spTree>
    <p:extLst>
      <p:ext uri="{BB962C8B-B14F-4D97-AF65-F5344CB8AC3E}">
        <p14:creationId xmlns:p14="http://schemas.microsoft.com/office/powerpoint/2010/main" val="3027771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60" name="Shape 260"/>
          <p:cNvSpPr txBox="1">
            <a:spLocks noGrp="1"/>
          </p:cNvSpPr>
          <p:nvPr>
            <p:ph type="body" idx="1"/>
          </p:nvPr>
        </p:nvSpPr>
        <p:spPr>
          <a:xfrm>
            <a:off x="471900" y="2776325"/>
            <a:ext cx="8222100" cy="32244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3023786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Extra Note</a:t>
            </a:r>
          </a:p>
        </p:txBody>
      </p:sp>
      <p:sp>
        <p:nvSpPr>
          <p:cNvPr id="266" name="Shape 26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b="1"/>
              <a:t>Note </a:t>
            </a:r>
            <a:r>
              <a:rPr lang="en"/>
              <a:t>We use 1String to refer to the keyboard characters that make up a String. For example, "red" consists of three such 1Strings: "r", "e", "d". As it turns out, there is a bit more to the definition of 1String but for now, thinking of them as Strings of length 1 is fine. End</a:t>
            </a:r>
          </a:p>
        </p:txBody>
      </p:sp>
    </p:spTree>
    <p:extLst>
      <p:ext uri="{BB962C8B-B14F-4D97-AF65-F5344CB8AC3E}">
        <p14:creationId xmlns:p14="http://schemas.microsoft.com/office/powerpoint/2010/main" val="29155188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Additional String Functions</a:t>
            </a:r>
          </a:p>
          <a:p>
            <a:r>
              <a:rPr lang="en" sz="1800"/>
              <a:t>add these to your class API</a:t>
            </a:r>
          </a:p>
        </p:txBody>
      </p:sp>
      <p:sp>
        <p:nvSpPr>
          <p:cNvPr id="272" name="Shape 27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77AA"/>
                </a:solidFill>
                <a:highlight>
                  <a:srgbClr val="FFFFFF"/>
                </a:highlight>
                <a:latin typeface="Verdana"/>
                <a:ea typeface="Verdana"/>
                <a:cs typeface="Verdana"/>
                <a:sym typeface="Verdana"/>
              </a:rPr>
              <a:t>string-length </a:t>
            </a:r>
            <a:r>
              <a:rPr lang="en"/>
              <a:t>consumes a string and produces a (natural) number;</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string-ith </a:t>
            </a:r>
            <a:r>
              <a:rPr lang="en"/>
              <a:t>consumes a string together with a natural number i and then extracts the 1String located at the ith position (counting from 0); and</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number-&gt;string </a:t>
            </a:r>
            <a:r>
              <a:rPr lang="en"/>
              <a:t>consumes a number and produces a string.</a:t>
            </a:r>
          </a:p>
          <a:p>
            <a:pPr>
              <a:buNone/>
            </a:pPr>
            <a:endParaRPr/>
          </a:p>
        </p:txBody>
      </p:sp>
    </p:spTree>
    <p:extLst>
      <p:ext uri="{BB962C8B-B14F-4D97-AF65-F5344CB8AC3E}">
        <p14:creationId xmlns:p14="http://schemas.microsoft.com/office/powerpoint/2010/main" val="2794695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Documentation scavenger hunt</a:t>
            </a:r>
          </a:p>
        </p:txBody>
      </p:sp>
      <p:sp>
        <p:nvSpPr>
          <p:cNvPr id="96" name="Shape 9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place-image and overlay/xy documentation</a:t>
            </a:r>
          </a:p>
        </p:txBody>
      </p:sp>
    </p:spTree>
    <p:extLst>
      <p:ext uri="{BB962C8B-B14F-4D97-AF65-F5344CB8AC3E}">
        <p14:creationId xmlns:p14="http://schemas.microsoft.com/office/powerpoint/2010/main" val="4086109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pPr lvl="0"/>
            <a:r>
              <a:rPr lang="en"/>
              <a:t>Slide keyboard</a:t>
            </a:r>
          </a:p>
        </p:txBody>
      </p:sp>
      <p:sp>
        <p:nvSpPr>
          <p:cNvPr id="35" name="Shape 35"/>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99056658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pPr lvl="0"/>
            <a:r>
              <a:rPr lang="en"/>
              <a:t>Pair programming task 0</a:t>
            </a:r>
          </a:p>
        </p:txBody>
      </p:sp>
      <p:sp>
        <p:nvSpPr>
          <p:cNvPr id="40" name="Shape 40"/>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42" name="Shape 42"/>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2459913" y="30658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150510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pPr lvl="0"/>
            <a:r>
              <a:rPr lang="en"/>
              <a:t>Slide keyboard</a:t>
            </a:r>
          </a:p>
        </p:txBody>
      </p:sp>
      <p:sp>
        <p:nvSpPr>
          <p:cNvPr id="49" name="Shape 4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815954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Pair programming task 1</a:t>
            </a:r>
          </a:p>
        </p:txBody>
      </p:sp>
      <p:sp>
        <p:nvSpPr>
          <p:cNvPr id="54" name="Shape 5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56" name="Shape 5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12363" y="3052725"/>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007149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a:t>Slide keyboard</a:t>
            </a:r>
          </a:p>
        </p:txBody>
      </p:sp>
      <p:sp>
        <p:nvSpPr>
          <p:cNvPr id="63" name="Shape 6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6364322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Pair programming task 2</a:t>
            </a:r>
          </a:p>
        </p:txBody>
      </p:sp>
      <p:sp>
        <p:nvSpPr>
          <p:cNvPr id="68" name="Shape 6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70" name="Shape 7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32177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Booleans</a:t>
            </a:r>
          </a:p>
        </p:txBody>
      </p:sp>
      <p:sp>
        <p:nvSpPr>
          <p:cNvPr id="123" name="Shape 123"/>
          <p:cNvSpPr txBox="1">
            <a:spLocks noGrp="1"/>
          </p:cNvSpPr>
          <p:nvPr>
            <p:ph idx="1"/>
          </p:nvPr>
        </p:nvSpPr>
        <p:spPr/>
        <p:txBody>
          <a:bodyPr/>
          <a:lstStyle/>
          <a:p>
            <a:pPr lvl="0"/>
            <a:r>
              <a:rPr lang="en"/>
              <a:t>true</a:t>
            </a:r>
          </a:p>
          <a:p>
            <a:pPr lvl="0"/>
            <a:r>
              <a:rPr lang="en"/>
              <a:t>false</a:t>
            </a:r>
          </a:p>
        </p:txBody>
      </p:sp>
    </p:spTree>
    <p:extLst>
      <p:ext uri="{BB962C8B-B14F-4D97-AF65-F5344CB8AC3E}">
        <p14:creationId xmlns:p14="http://schemas.microsoft.com/office/powerpoint/2010/main" val="41436772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Slide keyboard</a:t>
            </a:r>
          </a:p>
        </p:txBody>
      </p:sp>
      <p:sp>
        <p:nvSpPr>
          <p:cNvPr id="77" name="Shape 77"/>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3533899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Pair programming task 3</a:t>
            </a:r>
          </a:p>
        </p:txBody>
      </p:sp>
      <p:sp>
        <p:nvSpPr>
          <p:cNvPr id="82" name="Shape 82"/>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84" name="Shape 84"/>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17500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7875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17068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Slide keyboard</a:t>
            </a:r>
          </a:p>
        </p:txBody>
      </p:sp>
      <p:sp>
        <p:nvSpPr>
          <p:cNvPr id="93" name="Shape 9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8256470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Shape 99"/>
          <p:cNvSpPr txBox="1">
            <a:spLocks noGrp="1"/>
          </p:cNvSpPr>
          <p:nvPr>
            <p:ph type="title"/>
          </p:nvPr>
        </p:nvSpPr>
        <p:spPr/>
        <p:txBody>
          <a:bodyPr/>
          <a:lstStyle/>
          <a:p>
            <a:pPr lvl="0"/>
            <a:r>
              <a:rPr lang="en"/>
              <a:t>Pair programming task 4</a:t>
            </a:r>
          </a:p>
        </p:txBody>
      </p:sp>
      <p:sp>
        <p:nvSpPr>
          <p:cNvPr id="98" name="Shape 9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00" name="Shape 10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1750050" y="28465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1825038" y="462630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601865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Slide keyboard</a:t>
            </a:r>
          </a:p>
        </p:txBody>
      </p:sp>
      <p:sp>
        <p:nvSpPr>
          <p:cNvPr id="109" name="Shape 10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6926626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title"/>
          </p:nvPr>
        </p:nvSpPr>
        <p:spPr/>
        <p:txBody>
          <a:bodyPr/>
          <a:lstStyle/>
          <a:p>
            <a:pPr lvl="0"/>
            <a:r>
              <a:rPr lang="en"/>
              <a:t>Pair programming task 5</a:t>
            </a:r>
          </a:p>
        </p:txBody>
      </p:sp>
      <p:sp>
        <p:nvSpPr>
          <p:cNvPr id="114" name="Shape 11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16" name="Shape 11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316450" y="3776600"/>
            <a:ext cx="1965900" cy="20364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745036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32641010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p:txBody>
          <a:bodyPr/>
          <a:lstStyle/>
          <a:p>
            <a:pPr lvl="0"/>
            <a:r>
              <a:rPr lang="en"/>
              <a:t>Pair programming task 6</a:t>
            </a:r>
          </a:p>
        </p:txBody>
      </p:sp>
      <p:sp>
        <p:nvSpPr>
          <p:cNvPr id="8" name="Content Placeholder 7"/>
          <p:cNvSpPr>
            <a:spLocks noGrp="1"/>
          </p:cNvSpPr>
          <p:nvPr>
            <p:ph idx="1"/>
          </p:nvPr>
        </p:nvSpPr>
        <p:spPr/>
        <p:txBody>
          <a:bodyPr/>
          <a:lstStyle/>
          <a:p>
            <a:endParaRPr lang="en-US"/>
          </a:p>
        </p:txBody>
      </p:sp>
      <p:sp>
        <p:nvSpPr>
          <p:cNvPr id="128" name="Shape 128"/>
          <p:cNvSpPr/>
          <p:nvPr/>
        </p:nvSpPr>
        <p:spPr>
          <a:xfrm>
            <a:off x="1785625" y="2036433"/>
            <a:ext cx="5019900" cy="3863100"/>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480400" y="4415225"/>
            <a:ext cx="1336500" cy="14694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224955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397140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40" name="Shape 140"/>
          <p:cNvSpPr/>
          <p:nvPr/>
        </p:nvSpPr>
        <p:spPr>
          <a:xfrm>
            <a:off x="1785625" y="2036433"/>
            <a:ext cx="5019900" cy="3863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480400" y="4491075"/>
            <a:ext cx="1336500" cy="13935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23609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pPr lvl="0"/>
            <a:r>
              <a:rPr lang="en"/>
              <a:t>Booleans</a:t>
            </a:r>
          </a:p>
        </p:txBody>
      </p:sp>
      <p:sp>
        <p:nvSpPr>
          <p:cNvPr id="129" name="Shape 129"/>
          <p:cNvSpPr txBox="1">
            <a:spLocks noGrp="1"/>
          </p:cNvSpPr>
          <p:nvPr>
            <p:ph idx="1"/>
          </p:nvPr>
        </p:nvSpPr>
        <p:spPr/>
        <p:txBody>
          <a:bodyPr/>
          <a:lstStyle/>
          <a:p>
            <a:pPr lvl="0"/>
            <a:r>
              <a:rPr lang="en"/>
              <a:t>true</a:t>
            </a:r>
          </a:p>
          <a:p>
            <a:pPr lvl="0"/>
            <a:r>
              <a:rPr lang="en"/>
              <a:t>false</a:t>
            </a:r>
          </a:p>
        </p:txBody>
      </p:sp>
      <p:pic>
        <p:nvPicPr>
          <p:cNvPr id="130" name="Shape 130"/>
          <p:cNvPicPr preferRelativeResize="0"/>
          <p:nvPr/>
        </p:nvPicPr>
        <p:blipFill>
          <a:blip r:embed="rId3">
            <a:alphaModFix/>
          </a:blip>
          <a:stretch>
            <a:fillRect/>
          </a:stretch>
        </p:blipFill>
        <p:spPr>
          <a:xfrm>
            <a:off x="3929067" y="898085"/>
            <a:ext cx="5214924" cy="5959914"/>
          </a:xfrm>
          <a:prstGeom prst="rect">
            <a:avLst/>
          </a:prstGeom>
          <a:noFill/>
          <a:ln>
            <a:noFill/>
          </a:ln>
        </p:spPr>
      </p:pic>
    </p:spTree>
    <p:extLst>
      <p:ext uri="{BB962C8B-B14F-4D97-AF65-F5344CB8AC3E}">
        <p14:creationId xmlns:p14="http://schemas.microsoft.com/office/powerpoint/2010/main" val="19561965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027750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Pair programming task 8</a:t>
            </a:r>
          </a:p>
        </p:txBody>
      </p:sp>
      <p:sp>
        <p:nvSpPr>
          <p:cNvPr id="8" name="Content Placeholder 7"/>
          <p:cNvSpPr>
            <a:spLocks noGrp="1"/>
          </p:cNvSpPr>
          <p:nvPr>
            <p:ph idx="1"/>
          </p:nvPr>
        </p:nvSpPr>
        <p:spPr/>
        <p:txBody>
          <a:bodyPr/>
          <a:lstStyle/>
          <a:p>
            <a:endParaRPr lang="en-US"/>
          </a:p>
        </p:txBody>
      </p:sp>
      <p:sp>
        <p:nvSpPr>
          <p:cNvPr id="152" name="Shape 152"/>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808075" y="20514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8793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933809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pPr lvl="0"/>
            <a:r>
              <a:rPr lang="en"/>
              <a:t>Pair programming task 9</a:t>
            </a:r>
          </a:p>
        </p:txBody>
      </p:sp>
      <p:sp>
        <p:nvSpPr>
          <p:cNvPr id="8" name="Content Placeholder 7"/>
          <p:cNvSpPr>
            <a:spLocks noGrp="1"/>
          </p:cNvSpPr>
          <p:nvPr>
            <p:ph idx="1"/>
          </p:nvPr>
        </p:nvSpPr>
        <p:spPr/>
        <p:txBody>
          <a:bodyPr/>
          <a:lstStyle/>
          <a:p>
            <a:endParaRPr lang="en-US"/>
          </a:p>
        </p:txBody>
      </p:sp>
      <p:sp>
        <p:nvSpPr>
          <p:cNvPr id="165" name="Shape 165"/>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1785625" y="45219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969868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8705484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78" name="Shape 178"/>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720080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902520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a:t>Pair programming task 10</a:t>
            </a:r>
          </a:p>
        </p:txBody>
      </p:sp>
      <p:sp>
        <p:nvSpPr>
          <p:cNvPr id="8" name="Content Placeholder 7"/>
          <p:cNvSpPr>
            <a:spLocks noGrp="1"/>
          </p:cNvSpPr>
          <p:nvPr>
            <p:ph idx="1"/>
          </p:nvPr>
        </p:nvSpPr>
        <p:spPr/>
        <p:txBody>
          <a:bodyPr/>
          <a:lstStyle/>
          <a:p>
            <a:endParaRPr lang="en-US"/>
          </a:p>
        </p:txBody>
      </p:sp>
      <p:sp>
        <p:nvSpPr>
          <p:cNvPr id="189" name="Shape 189"/>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55225" y="2710266"/>
            <a:ext cx="1336500" cy="1347600"/>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945275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8002477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Pair programming task 12</a:t>
            </a:r>
          </a:p>
        </p:txBody>
      </p:sp>
      <p:sp>
        <p:nvSpPr>
          <p:cNvPr id="8" name="Content Placeholder 7"/>
          <p:cNvSpPr>
            <a:spLocks noGrp="1"/>
          </p:cNvSpPr>
          <p:nvPr>
            <p:ph idx="1"/>
          </p:nvPr>
        </p:nvSpPr>
        <p:spPr/>
        <p:txBody>
          <a:bodyPr/>
          <a:lstStyle/>
          <a:p>
            <a:endParaRPr lang="en-US"/>
          </a:p>
        </p:txBody>
      </p:sp>
      <p:sp>
        <p:nvSpPr>
          <p:cNvPr id="201" name="Shape 201"/>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2522399">
            <a:off x="4202814" y="2958546"/>
            <a:ext cx="1137909" cy="961592"/>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49402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t>Images</a:t>
            </a:r>
          </a:p>
        </p:txBody>
      </p:sp>
      <p:sp>
        <p:nvSpPr>
          <p:cNvPr id="8" name="Content Placeholder 7"/>
          <p:cNvSpPr>
            <a:spLocks noGrp="1"/>
          </p:cNvSpPr>
          <p:nvPr>
            <p:ph idx="1"/>
          </p:nvPr>
        </p:nvSpPr>
        <p:spPr/>
        <p:txBody>
          <a:bodyPr/>
          <a:lstStyle/>
          <a:p>
            <a:endParaRPr lang="en-US"/>
          </a:p>
        </p:txBody>
      </p:sp>
      <p:pic>
        <p:nvPicPr>
          <p:cNvPr id="137" name="Shape 137" descr="Image result for images.google.com eric allatta"/>
          <p:cNvPicPr preferRelativeResize="0"/>
          <p:nvPr/>
        </p:nvPicPr>
        <p:blipFill>
          <a:blip r:embed="rId3">
            <a:alphaModFix/>
          </a:blip>
          <a:stretch>
            <a:fillRect/>
          </a:stretch>
        </p:blipFill>
        <p:spPr>
          <a:xfrm>
            <a:off x="4858500" y="1887375"/>
            <a:ext cx="1009099" cy="1009099"/>
          </a:xfrm>
          <a:prstGeom prst="rect">
            <a:avLst/>
          </a:prstGeom>
          <a:noFill/>
          <a:ln>
            <a:noFill/>
          </a:ln>
        </p:spPr>
      </p:pic>
      <p:sp>
        <p:nvSpPr>
          <p:cNvPr id="138" name="Shape 138"/>
          <p:cNvSpPr/>
          <p:nvPr/>
        </p:nvSpPr>
        <p:spPr>
          <a:xfrm>
            <a:off x="953025" y="2335825"/>
            <a:ext cx="915600" cy="897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756275" y="3344900"/>
            <a:ext cx="868800" cy="775500"/>
          </a:xfrm>
          <a:prstGeom prst="triangle">
            <a:avLst>
              <a:gd name="adj"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03525" y="4204500"/>
            <a:ext cx="1009200" cy="10839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997877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361871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p:txBody>
          <a:bodyPr/>
          <a:lstStyle/>
          <a:p>
            <a:pPr lvl="0"/>
            <a:r>
              <a:rPr lang="en"/>
              <a:t>Pair programming task 13</a:t>
            </a:r>
          </a:p>
        </p:txBody>
      </p:sp>
      <p:sp>
        <p:nvSpPr>
          <p:cNvPr id="8" name="Content Placeholder 7"/>
          <p:cNvSpPr>
            <a:spLocks noGrp="1"/>
          </p:cNvSpPr>
          <p:nvPr>
            <p:ph idx="1"/>
          </p:nvPr>
        </p:nvSpPr>
        <p:spPr/>
        <p:txBody>
          <a:bodyPr/>
          <a:lstStyle/>
          <a:p>
            <a:endParaRPr lang="en-US"/>
          </a:p>
        </p:txBody>
      </p:sp>
      <p:sp>
        <p:nvSpPr>
          <p:cNvPr id="213" name="Shape 213"/>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4047728">
            <a:off x="4478857" y="2095773"/>
            <a:ext cx="403085" cy="2685386"/>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2268525" y="4836533"/>
            <a:ext cx="5424300" cy="464100"/>
          </a:xfrm>
          <a:prstGeom prst="rect">
            <a:avLst/>
          </a:prstGeom>
          <a:solidFill>
            <a:srgbClr val="00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08445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010164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
              <a:t>Pair programming task 14</a:t>
            </a:r>
          </a:p>
        </p:txBody>
      </p:sp>
      <p:sp>
        <p:nvSpPr>
          <p:cNvPr id="8" name="Content Placeholder 7"/>
          <p:cNvSpPr>
            <a:spLocks noGrp="1"/>
          </p:cNvSpPr>
          <p:nvPr>
            <p:ph idx="1"/>
          </p:nvPr>
        </p:nvSpPr>
        <p:spPr/>
        <p:txBody>
          <a:bodyPr/>
          <a:lstStyle/>
          <a:p>
            <a:endParaRPr lang="en-US"/>
          </a:p>
        </p:txBody>
      </p:sp>
      <p:sp>
        <p:nvSpPr>
          <p:cNvPr id="226" name="Shape 226"/>
          <p:cNvSpPr txBox="1"/>
          <p:nvPr/>
        </p:nvSpPr>
        <p:spPr>
          <a:xfrm>
            <a:off x="3256800" y="2815066"/>
            <a:ext cx="2223600" cy="928500"/>
          </a:xfrm>
          <a:prstGeom prst="rect">
            <a:avLst/>
          </a:prstGeom>
          <a:noFill/>
          <a:ln>
            <a:noFill/>
          </a:ln>
        </p:spPr>
        <p:txBody>
          <a:bodyPr lIns="91425" tIns="91425" rIns="91425" bIns="91425" anchor="t" anchorCtr="0">
            <a:noAutofit/>
          </a:bodyPr>
          <a:lstStyle/>
          <a:p>
            <a:pPr lvl="0">
              <a:spcBef>
                <a:spcPts val="0"/>
              </a:spcBef>
              <a:buNone/>
            </a:pPr>
            <a:r>
              <a:rPr lang="en" sz="3000"/>
              <a:t>I LOVE CS!</a:t>
            </a:r>
          </a:p>
        </p:txBody>
      </p:sp>
    </p:spTree>
    <p:extLst>
      <p:ext uri="{BB962C8B-B14F-4D97-AF65-F5344CB8AC3E}">
        <p14:creationId xmlns:p14="http://schemas.microsoft.com/office/powerpoint/2010/main" val="22558372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4572346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p:txBody>
          <a:bodyPr/>
          <a:lstStyle/>
          <a:p>
            <a:pPr lvl="0"/>
            <a:r>
              <a:rPr lang="en"/>
              <a:t>Pair programming task 15</a:t>
            </a:r>
          </a:p>
        </p:txBody>
      </p:sp>
      <p:sp>
        <p:nvSpPr>
          <p:cNvPr id="8" name="Content Placeholder 7"/>
          <p:cNvSpPr>
            <a:spLocks noGrp="1"/>
          </p:cNvSpPr>
          <p:nvPr>
            <p:ph idx="1"/>
          </p:nvPr>
        </p:nvSpPr>
        <p:spPr/>
        <p:txBody>
          <a:bodyPr/>
          <a:lstStyle/>
          <a:p>
            <a:endParaRPr lang="en-US"/>
          </a:p>
        </p:txBody>
      </p:sp>
      <p:sp>
        <p:nvSpPr>
          <p:cNvPr id="237" name="Shape 237"/>
          <p:cNvSpPr/>
          <p:nvPr/>
        </p:nvSpPr>
        <p:spPr>
          <a:xfrm>
            <a:off x="3408450" y="1991500"/>
            <a:ext cx="1920300" cy="24255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3256800" y="2815066"/>
            <a:ext cx="2223600" cy="928500"/>
          </a:xfrm>
          <a:prstGeom prst="rect">
            <a:avLst/>
          </a:prstGeom>
          <a:noFill/>
          <a:ln>
            <a:noFill/>
          </a:ln>
        </p:spPr>
        <p:txBody>
          <a:bodyPr lIns="91425" tIns="91425" rIns="91425" bIns="91425" anchor="t" anchorCtr="0">
            <a:noAutofit/>
          </a:bodyPr>
          <a:lstStyle/>
          <a:p>
            <a:pPr lvl="0" rtl="0">
              <a:spcBef>
                <a:spcPts val="0"/>
              </a:spcBef>
              <a:buNone/>
            </a:pPr>
            <a:r>
              <a:rPr lang="en" sz="3000"/>
              <a:t>I LOVE CS!</a:t>
            </a:r>
          </a:p>
        </p:txBody>
      </p:sp>
    </p:spTree>
    <p:extLst>
      <p:ext uri="{BB962C8B-B14F-4D97-AF65-F5344CB8AC3E}">
        <p14:creationId xmlns:p14="http://schemas.microsoft.com/office/powerpoint/2010/main" val="411393122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429929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p:txBody>
          <a:bodyPr/>
          <a:lstStyle/>
          <a:p>
            <a:pPr lvl="0"/>
            <a:r>
              <a:rPr lang="en"/>
              <a:t>Pair programming task 16</a:t>
            </a:r>
          </a:p>
        </p:txBody>
      </p:sp>
      <p:sp>
        <p:nvSpPr>
          <p:cNvPr id="8" name="Content Placeholder 7"/>
          <p:cNvSpPr>
            <a:spLocks noGrp="1"/>
          </p:cNvSpPr>
          <p:nvPr>
            <p:ph idx="1"/>
          </p:nvPr>
        </p:nvSpPr>
        <p:spPr/>
        <p:txBody>
          <a:bodyPr/>
          <a:lstStyle/>
          <a:p>
            <a:endParaRPr lang="en-US"/>
          </a:p>
        </p:txBody>
      </p:sp>
      <p:sp>
        <p:nvSpPr>
          <p:cNvPr id="249" name="Shape 249"/>
          <p:cNvSpPr txBox="1"/>
          <p:nvPr/>
        </p:nvSpPr>
        <p:spPr>
          <a:xfrm>
            <a:off x="1836950" y="2932633"/>
            <a:ext cx="5278200" cy="928500"/>
          </a:xfrm>
          <a:prstGeom prst="rect">
            <a:avLst/>
          </a:prstGeom>
          <a:noFill/>
          <a:ln>
            <a:noFill/>
          </a:ln>
        </p:spPr>
        <p:txBody>
          <a:bodyPr lIns="91425" tIns="91425" rIns="91425" bIns="91425" anchor="t" anchorCtr="0">
            <a:noAutofit/>
          </a:bodyPr>
          <a:lstStyle/>
          <a:p>
            <a:pPr lvl="0">
              <a:spcBef>
                <a:spcPts val="0"/>
              </a:spcBef>
              <a:buNone/>
            </a:pPr>
            <a:r>
              <a:rPr lang="en"/>
              <a:t>Create something cool.  No, do not make these words into text.  No seriously.</a:t>
            </a:r>
          </a:p>
        </p:txBody>
      </p:sp>
    </p:spTree>
    <p:extLst>
      <p:ext uri="{BB962C8B-B14F-4D97-AF65-F5344CB8AC3E}">
        <p14:creationId xmlns:p14="http://schemas.microsoft.com/office/powerpoint/2010/main" val="285371191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10" name="Shape 110"/>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we define new identifiers in Racket?</a:t>
            </a:r>
          </a:p>
          <a:p>
            <a:pPr>
              <a:buNone/>
            </a:pPr>
            <a:endParaRPr/>
          </a:p>
          <a:p>
            <a:pPr>
              <a:buNone/>
            </a:pPr>
            <a:endParaRPr/>
          </a:p>
        </p:txBody>
      </p:sp>
      <p:sp>
        <p:nvSpPr>
          <p:cNvPr id="111" name="Shape 111"/>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Create and use variables in Racket programs</a:t>
            </a:r>
          </a:p>
        </p:txBody>
      </p:sp>
    </p:spTree>
    <p:extLst>
      <p:ext uri="{BB962C8B-B14F-4D97-AF65-F5344CB8AC3E}">
        <p14:creationId xmlns:p14="http://schemas.microsoft.com/office/powerpoint/2010/main" val="46283280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r>
              <a:rPr lang="en"/>
              <a:t>notes 2/4</a:t>
            </a:r>
          </a:p>
        </p:txBody>
      </p:sp>
      <p:sp>
        <p:nvSpPr>
          <p:cNvPr id="46" name="Shape 46"/>
          <p:cNvSpPr txBox="1">
            <a:spLocks noGrp="1"/>
          </p:cNvSpPr>
          <p:nvPr>
            <p:ph idx="1"/>
          </p:nvPr>
        </p:nvSpPr>
        <p:spPr/>
        <p:txBody>
          <a:bodyPr/>
          <a:lstStyle/>
          <a:p>
            <a:r>
              <a:rPr lang="en"/>
              <a:t>We can create a new identifier using the following syntax:</a:t>
            </a:r>
          </a:p>
        </p:txBody>
      </p:sp>
      <p:sp>
        <p:nvSpPr>
          <p:cNvPr id="48" name="Shape 48"/>
          <p:cNvSpPr txBox="1">
            <a:spLocks noGrp="1"/>
          </p:cNvSpPr>
          <p:nvPr>
            <p:ph type="body" idx="4294967295"/>
          </p:nvPr>
        </p:nvSpPr>
        <p:spPr>
          <a:xfrm>
            <a:off x="0" y="3805238"/>
            <a:ext cx="8229600" cy="2122487"/>
          </a:xfrm>
          <a:prstGeom prst="rect">
            <a:avLst/>
          </a:prstGeom>
        </p:spPr>
        <p:txBody>
          <a:bodyPr vert="horz" lIns="91425" tIns="91425" rIns="91425" bIns="91425" rtlCol="0" anchor="t" anchorCtr="0">
            <a:noAutofit/>
          </a:bodyPr>
          <a:lstStyle/>
          <a:p>
            <a:pPr>
              <a:buNone/>
            </a:pPr>
            <a:r>
              <a:rPr lang="en"/>
              <a:t>For example</a:t>
            </a:r>
          </a:p>
          <a:p>
            <a:pPr>
              <a:buNone/>
            </a:pPr>
            <a:r>
              <a:rPr lang="en">
                <a:latin typeface="Consolas"/>
                <a:ea typeface="Consolas"/>
                <a:cs typeface="Consolas"/>
                <a:sym typeface="Consolas"/>
              </a:rPr>
              <a:t>(define </a:t>
            </a:r>
            <a:r>
              <a:rPr lang="en" i="1">
                <a:solidFill>
                  <a:srgbClr val="0000FF"/>
                </a:solidFill>
                <a:latin typeface="Consolas"/>
                <a:ea typeface="Consolas"/>
                <a:cs typeface="Consolas"/>
                <a:sym typeface="Consolas"/>
              </a:rPr>
              <a:t>x </a:t>
            </a:r>
            <a:r>
              <a:rPr lang="en" i="1">
                <a:solidFill>
                  <a:srgbClr val="FF9900"/>
                </a:solidFill>
                <a:latin typeface="Consolas"/>
                <a:ea typeface="Consolas"/>
                <a:cs typeface="Consolas"/>
                <a:sym typeface="Consolas"/>
              </a:rPr>
              <a:t>5</a:t>
            </a:r>
            <a:r>
              <a:rPr lang="en">
                <a:latin typeface="Consolas"/>
                <a:ea typeface="Consolas"/>
                <a:cs typeface="Consolas"/>
                <a:sym typeface="Consolas"/>
              </a:rPr>
              <a:t>)</a:t>
            </a:r>
          </a:p>
          <a:p>
            <a:pPr>
              <a:buNone/>
            </a:pPr>
            <a:r>
              <a:rPr lang="en"/>
              <a:t>is the same as in Algebra</a:t>
            </a:r>
          </a:p>
          <a:p>
            <a:pPr>
              <a:buNone/>
            </a:pPr>
            <a:r>
              <a:rPr lang="en">
                <a:latin typeface="Consolas"/>
                <a:ea typeface="Consolas"/>
                <a:cs typeface="Consolas"/>
                <a:sym typeface="Consolas"/>
              </a:rPr>
              <a:t>x = 5</a:t>
            </a:r>
          </a:p>
          <a:p>
            <a:pPr>
              <a:buNone/>
            </a:pPr>
            <a:r>
              <a:rPr lang="en">
                <a:latin typeface="Consolas"/>
                <a:ea typeface="Consolas"/>
                <a:cs typeface="Consolas"/>
                <a:sym typeface="Consolas"/>
              </a:rPr>
              <a:t> </a:t>
            </a:r>
          </a:p>
        </p:txBody>
      </p:sp>
      <p:sp>
        <p:nvSpPr>
          <p:cNvPr id="47" name="Shape 47"/>
          <p:cNvSpPr txBox="1"/>
          <p:nvPr/>
        </p:nvSpPr>
        <p:spPr>
          <a:xfrm>
            <a:off x="1172875" y="3288501"/>
            <a:ext cx="6023400" cy="659699"/>
          </a:xfrm>
          <a:prstGeom prst="rect">
            <a:avLst/>
          </a:prstGeom>
          <a:noFill/>
          <a:ln>
            <a:noFill/>
          </a:ln>
        </p:spPr>
        <p:txBody>
          <a:bodyPr lIns="91425" tIns="91425" rIns="91425" bIns="91425" anchor="t" anchorCtr="0">
            <a:noAutofit/>
          </a:bodyPr>
          <a:lstStyle/>
          <a:p>
            <a:r>
              <a:rPr lang="en" sz="3000">
                <a:latin typeface="Consolas"/>
                <a:ea typeface="Consolas"/>
                <a:cs typeface="Consolas"/>
                <a:sym typeface="Consolas"/>
              </a:rPr>
              <a:t>(define </a:t>
            </a:r>
            <a:r>
              <a:rPr lang="en" sz="3000" i="1">
                <a:solidFill>
                  <a:srgbClr val="0000FF"/>
                </a:solidFill>
                <a:latin typeface="Consolas"/>
                <a:ea typeface="Consolas"/>
                <a:cs typeface="Consolas"/>
                <a:sym typeface="Consolas"/>
              </a:rPr>
              <a:t>identifier</a:t>
            </a:r>
            <a:r>
              <a:rPr lang="en" sz="3000">
                <a:latin typeface="Consolas"/>
                <a:ea typeface="Consolas"/>
                <a:cs typeface="Consolas"/>
                <a:sym typeface="Consolas"/>
              </a:rPr>
              <a:t> </a:t>
            </a:r>
            <a:r>
              <a:rPr lang="en" sz="3000" i="1">
                <a:solidFill>
                  <a:srgbClr val="FF9900"/>
                </a:solidFill>
                <a:latin typeface="Consolas"/>
                <a:ea typeface="Consolas"/>
                <a:cs typeface="Consolas"/>
                <a:sym typeface="Consolas"/>
              </a:rPr>
              <a:t>value</a:t>
            </a:r>
            <a:r>
              <a:rPr lang="en" sz="3000">
                <a:latin typeface="Consolas"/>
                <a:ea typeface="Consolas"/>
                <a:cs typeface="Consolas"/>
                <a:sym typeface="Consolas"/>
              </a:rPr>
              <a:t>)</a:t>
            </a:r>
          </a:p>
        </p:txBody>
      </p:sp>
      <p:cxnSp>
        <p:nvCxnSpPr>
          <p:cNvPr id="49" name="Shape 49"/>
          <p:cNvCxnSpPr/>
          <p:nvPr/>
        </p:nvCxnSpPr>
        <p:spPr>
          <a:xfrm flipH="1">
            <a:off x="2150374" y="3826076"/>
            <a:ext cx="1490400" cy="806399"/>
          </a:xfrm>
          <a:prstGeom prst="straightConnector1">
            <a:avLst/>
          </a:prstGeom>
          <a:noFill/>
          <a:ln w="19050" cap="flat" cmpd="sng">
            <a:solidFill>
              <a:schemeClr val="dk2"/>
            </a:solidFill>
            <a:prstDash val="solid"/>
            <a:round/>
            <a:headEnd type="none" w="lg" len="lg"/>
            <a:tailEnd type="stealth" w="lg" len="lg"/>
          </a:ln>
        </p:spPr>
      </p:cxnSp>
      <p:cxnSp>
        <p:nvCxnSpPr>
          <p:cNvPr id="50" name="Shape 50"/>
          <p:cNvCxnSpPr/>
          <p:nvPr/>
        </p:nvCxnSpPr>
        <p:spPr>
          <a:xfrm flipH="1">
            <a:off x="2638876" y="3838276"/>
            <a:ext cx="3115499" cy="879599"/>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35751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
              <a:t>Functions that combine data</a:t>
            </a:r>
          </a:p>
        </p:txBody>
      </p:sp>
      <p:sp>
        <p:nvSpPr>
          <p:cNvPr id="146" name="Shape 146"/>
          <p:cNvSpPr txBox="1">
            <a:spLocks noGrp="1"/>
          </p:cNvSpPr>
          <p:nvPr>
            <p:ph idx="1"/>
          </p:nvPr>
        </p:nvSpPr>
        <p:spPr/>
        <p:txBody>
          <a:bodyPr/>
          <a:lstStyle/>
          <a:p>
            <a:pPr lvl="0"/>
            <a:r>
              <a:rPr lang="en"/>
              <a:t>Numbers </a:t>
            </a:r>
          </a:p>
          <a:p>
            <a:pPr lvl="0"/>
            <a:r>
              <a:rPr lang="en"/>
              <a:t>(+ 3 2)</a:t>
            </a:r>
          </a:p>
        </p:txBody>
      </p:sp>
    </p:spTree>
    <p:extLst>
      <p:ext uri="{BB962C8B-B14F-4D97-AF65-F5344CB8AC3E}">
        <p14:creationId xmlns:p14="http://schemas.microsoft.com/office/powerpoint/2010/main" val="299931292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a:t>
            </a:r>
          </a:p>
        </p:txBody>
      </p:sp>
      <p:sp>
        <p:nvSpPr>
          <p:cNvPr id="34" name="Shape 34"/>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41548301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r>
              <a:rPr lang="en"/>
              <a:t>notes 3/4</a:t>
            </a:r>
          </a:p>
        </p:txBody>
      </p:sp>
      <p:sp>
        <p:nvSpPr>
          <p:cNvPr id="56" name="Shape 56"/>
          <p:cNvSpPr txBox="1">
            <a:spLocks noGrp="1"/>
          </p:cNvSpPr>
          <p:nvPr>
            <p:ph idx="1"/>
          </p:nvPr>
        </p:nvSpPr>
        <p:spPr/>
        <p:txBody>
          <a:bodyPr>
            <a:normAutofit lnSpcReduction="10000"/>
          </a:bodyPr>
          <a:lstStyle/>
          <a:p>
            <a:r>
              <a:rPr lang="en-US"/>
              <a:t>In our programming language, variables are defined by: </a:t>
            </a:r>
          </a:p>
          <a:p>
            <a:r>
              <a:rPr lang="en-US">
                <a:sym typeface="Courier New"/>
              </a:rPr>
              <a:t>(define x 4)</a:t>
            </a:r>
          </a:p>
          <a:p>
            <a:r>
              <a:rPr lang="en-US">
                <a:sym typeface="Courier New"/>
              </a:rPr>
              <a:t>(define y (+ 4 9))</a:t>
            </a:r>
          </a:p>
          <a:p>
            <a:r>
              <a:rPr lang="en-US">
                <a:sym typeface="Courier New"/>
              </a:rPr>
              <a:t>(define z (* x 2))</a:t>
            </a:r>
          </a:p>
          <a:p>
            <a:r>
              <a:rPr lang="en-US"/>
              <a:t>Values can be fixed (like the first example), the result of an expression (the second), or even be defined in terms of other variables (the third). We can do the same things in algebra: </a:t>
            </a:r>
          </a:p>
          <a:p>
            <a:r>
              <a:rPr lang="en-US">
                <a:sym typeface="Courier New"/>
              </a:rPr>
              <a:t>x=4</a:t>
            </a:r>
          </a:p>
          <a:p>
            <a:r>
              <a:rPr lang="en-US">
                <a:sym typeface="Courier New"/>
              </a:rPr>
              <a:t>y=4+9</a:t>
            </a:r>
          </a:p>
          <a:p>
            <a:r>
              <a:rPr lang="en-US">
                <a:sym typeface="Courier New"/>
              </a:rPr>
              <a:t>z=x×2</a:t>
            </a:r>
          </a:p>
          <a:p>
            <a:endParaRPr lang="en-US"/>
          </a:p>
        </p:txBody>
      </p:sp>
    </p:spTree>
    <p:extLst>
      <p:ext uri="{BB962C8B-B14F-4D97-AF65-F5344CB8AC3E}">
        <p14:creationId xmlns:p14="http://schemas.microsoft.com/office/powerpoint/2010/main" val="23073794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on your hand-out: convert the code into algebra</a:t>
            </a:r>
          </a:p>
        </p:txBody>
      </p:sp>
      <p:sp>
        <p:nvSpPr>
          <p:cNvPr id="8" name="Content Placeholder 7"/>
          <p:cNvSpPr>
            <a:spLocks noGrp="1"/>
          </p:cNvSpPr>
          <p:nvPr>
            <p:ph idx="1"/>
          </p:nvPr>
        </p:nvSpPr>
        <p:spPr/>
        <p:txBody>
          <a:bodyPr/>
          <a:lstStyle/>
          <a:p>
            <a:endParaRPr lang="en-US"/>
          </a:p>
        </p:txBody>
      </p:sp>
      <p:graphicFrame>
        <p:nvGraphicFramePr>
          <p:cNvPr id="62" name="Shape 62"/>
          <p:cNvGraphicFramePr/>
          <p:nvPr>
            <p:extLst>
              <p:ext uri="{D42A27DB-BD31-4B8C-83A1-F6EECF244321}">
                <p14:modId xmlns:p14="http://schemas.microsoft.com/office/powerpoint/2010/main" val="1789469639"/>
              </p:ext>
            </p:extLst>
          </p:nvPr>
        </p:nvGraphicFramePr>
        <p:xfrm>
          <a:off x="409475" y="1674900"/>
          <a:ext cx="8308475" cy="4674250"/>
        </p:xfrm>
        <a:graphic>
          <a:graphicData uri="http://schemas.openxmlformats.org/drawingml/2006/table">
            <a:tbl>
              <a:tblPr>
                <a:noFill/>
              </a:tblPr>
              <a:tblGrid>
                <a:gridCol w="4147975">
                  <a:extLst>
                    <a:ext uri="{9D8B030D-6E8A-4147-A177-3AD203B41FA5}">
                      <a16:colId xmlns:a16="http://schemas.microsoft.com/office/drawing/2014/main" val="20000"/>
                    </a:ext>
                  </a:extLst>
                </a:gridCol>
                <a:gridCol w="4160500">
                  <a:extLst>
                    <a:ext uri="{9D8B030D-6E8A-4147-A177-3AD203B41FA5}">
                      <a16:colId xmlns:a16="http://schemas.microsoft.com/office/drawing/2014/main" val="20001"/>
                    </a:ext>
                  </a:extLst>
                </a:gridCol>
              </a:tblGrid>
              <a:tr h="712650">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Racket Code</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Algebra</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850">
                <a:tc>
                  <a:txBody>
                    <a:bodyPr/>
                    <a:lstStyle/>
                    <a:p>
                      <a:pPr lvl="0" rtl="0">
                        <a:spcBef>
                          <a:spcPts val="0"/>
                        </a:spcBef>
                        <a:buNone/>
                      </a:pPr>
                      <a:r>
                        <a:rPr lang="en" sz="1800" baseline="0">
                          <a:solidFill>
                            <a:schemeClr val="tx1"/>
                          </a:solidFill>
                          <a:latin typeface="Courier New"/>
                          <a:ea typeface="Courier New"/>
                          <a:cs typeface="Courier New"/>
                          <a:sym typeface="Courier New"/>
                        </a:rPr>
                        <a:t>(define x 10)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x = 10</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7850">
                <a:tc>
                  <a:txBody>
                    <a:bodyPr/>
                    <a:lstStyle/>
                    <a:p>
                      <a:pPr lvl="0" rtl="0">
                        <a:spcBef>
                          <a:spcPts val="0"/>
                        </a:spcBef>
                        <a:buNone/>
                      </a:pPr>
                      <a:r>
                        <a:rPr lang="en" sz="1800" baseline="0" dirty="0">
                          <a:solidFill>
                            <a:schemeClr val="tx1"/>
                          </a:solidFill>
                          <a:latin typeface="Courier New"/>
                          <a:ea typeface="Courier New"/>
                          <a:cs typeface="Courier New"/>
                          <a:sym typeface="Courier New"/>
                        </a:rPr>
                        <a:t>(define y (* x 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y = x*2  or y=2x</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z (+ x y))</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age 14)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months (* age 12))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days (* months 30))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hours (* days 24))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minutes (* hours 60))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dirty="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86864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in Racket we define values this way:</a:t>
            </a:r>
          </a:p>
        </p:txBody>
      </p:sp>
      <p:sp>
        <p:nvSpPr>
          <p:cNvPr id="8" name="Content Placeholder 7"/>
          <p:cNvSpPr>
            <a:spLocks noGrp="1"/>
          </p:cNvSpPr>
          <p:nvPr>
            <p:ph idx="1"/>
          </p:nvPr>
        </p:nvSpPr>
        <p:spPr/>
        <p:txBody>
          <a:bodyPr/>
          <a:lstStyle/>
          <a:p>
            <a:endParaRPr lang="en-US"/>
          </a:p>
        </p:txBody>
      </p:sp>
      <p:sp>
        <p:nvSpPr>
          <p:cNvPr id="41" name="Shape 41"/>
          <p:cNvSpPr txBox="1">
            <a:spLocks noGrp="1"/>
          </p:cNvSpPr>
          <p:nvPr>
            <p:ph type="title" idx="4294967295"/>
          </p:nvPr>
        </p:nvSpPr>
        <p:spPr>
          <a:xfrm>
            <a:off x="0" y="2325688"/>
            <a:ext cx="8229600" cy="1143000"/>
          </a:xfrm>
          <a:prstGeom prst="rect">
            <a:avLst/>
          </a:prstGeom>
        </p:spPr>
        <p:txBody>
          <a:bodyPr lIns="91425" tIns="91425" rIns="91425" bIns="91425" anchor="b" anchorCtr="0">
            <a:noAutofit/>
          </a:bodyPr>
          <a:lstStyle/>
          <a:p>
            <a:pPr lvl="0" rtl="0">
              <a:spcBef>
                <a:spcPts val="0"/>
              </a:spcBef>
              <a:buNone/>
            </a:pPr>
            <a:r>
              <a:rPr lang="en" sz="3000"/>
              <a:t>we can even define values in terms of what has come before</a:t>
            </a:r>
          </a:p>
        </p:txBody>
      </p:sp>
      <p:sp>
        <p:nvSpPr>
          <p:cNvPr id="40" name="Shape 40"/>
          <p:cNvSpPr txBox="1"/>
          <p:nvPr/>
        </p:nvSpPr>
        <p:spPr>
          <a:xfrm>
            <a:off x="700875" y="3107666"/>
            <a:ext cx="4392900" cy="657600"/>
          </a:xfrm>
          <a:prstGeom prst="rect">
            <a:avLst/>
          </a:prstGeom>
          <a:noFill/>
          <a:ln>
            <a:noFill/>
          </a:ln>
        </p:spPr>
        <p:txBody>
          <a:bodyPr lIns="91425" tIns="91425" rIns="91425" bIns="91425" anchor="t" anchorCtr="0">
            <a:noAutofit/>
          </a:bodyPr>
          <a:lstStyle/>
          <a:p>
            <a:pPr lvl="0">
              <a:spcBef>
                <a:spcPts val="0"/>
              </a:spcBef>
              <a:buNone/>
            </a:pPr>
            <a:r>
              <a:rPr lang="en" sz="3000" dirty="0">
                <a:latin typeface="Courier New"/>
                <a:ea typeface="Courier New"/>
                <a:cs typeface="Courier New"/>
                <a:sym typeface="Courier New"/>
              </a:rPr>
              <a:t>(define x 4)</a:t>
            </a:r>
          </a:p>
        </p:txBody>
      </p:sp>
      <p:sp>
        <p:nvSpPr>
          <p:cNvPr id="42" name="Shape 42"/>
          <p:cNvSpPr txBox="1"/>
          <p:nvPr/>
        </p:nvSpPr>
        <p:spPr>
          <a:xfrm>
            <a:off x="700875" y="3837225"/>
            <a:ext cx="5012699" cy="657600"/>
          </a:xfrm>
          <a:prstGeom prst="rect">
            <a:avLst/>
          </a:prstGeom>
          <a:noFill/>
          <a:ln>
            <a:noFill/>
          </a:ln>
        </p:spPr>
        <p:txBody>
          <a:bodyPr lIns="91425" tIns="91425" rIns="91425" bIns="91425" anchor="t" anchorCtr="0">
            <a:noAutofit/>
          </a:bodyPr>
          <a:lstStyle/>
          <a:p>
            <a:pPr lvl="0" rtl="0">
              <a:spcBef>
                <a:spcPts val="0"/>
              </a:spcBef>
              <a:buNone/>
            </a:pPr>
            <a:r>
              <a:rPr lang="en" sz="3000">
                <a:latin typeface="Courier New"/>
                <a:ea typeface="Courier New"/>
                <a:cs typeface="Courier New"/>
                <a:sym typeface="Courier New"/>
              </a:rPr>
              <a:t>(define y (+ x 10))</a:t>
            </a:r>
          </a:p>
        </p:txBody>
      </p:sp>
    </p:spTree>
    <p:extLst>
      <p:ext uri="{BB962C8B-B14F-4D97-AF65-F5344CB8AC3E}">
        <p14:creationId xmlns:p14="http://schemas.microsoft.com/office/powerpoint/2010/main" val="297228055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8. </a:t>
            </a:r>
            <a:r>
              <a:rPr lang="en">
                <a:sym typeface="Inconsolata"/>
              </a:rPr>
              <a:t>book</a:t>
            </a:r>
            <a:r>
              <a:rPr lang="en"/>
              <a:t> beside </a:t>
            </a:r>
            <a:r>
              <a:rPr lang="en">
                <a:sym typeface="Inconsolata"/>
              </a:rPr>
              <a:t>calendar</a:t>
            </a:r>
          </a:p>
        </p:txBody>
      </p:sp>
      <p:sp>
        <p:nvSpPr>
          <p:cNvPr id="56" name="Shape 56"/>
          <p:cNvSpPr txBox="1">
            <a:spLocks noGrp="1"/>
          </p:cNvSpPr>
          <p:nvPr>
            <p:ph idx="1"/>
          </p:nvPr>
        </p:nvSpPr>
        <p:spPr/>
        <p:txBody>
          <a:bodyPr/>
          <a:lstStyle/>
          <a:p>
            <a:pPr lvl="0"/>
            <a:r>
              <a:rPr lang="en">
                <a:sym typeface="Inconsolata"/>
              </a:rPr>
              <a:t>(beside book calendar)</a:t>
            </a:r>
          </a:p>
        </p:txBody>
      </p:sp>
    </p:spTree>
    <p:extLst>
      <p:ext uri="{BB962C8B-B14F-4D97-AF65-F5344CB8AC3E}">
        <p14:creationId xmlns:p14="http://schemas.microsoft.com/office/powerpoint/2010/main" val="6795903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10. </a:t>
            </a:r>
            <a:r>
              <a:rPr lang="en">
                <a:sym typeface="Inconsolata"/>
              </a:rPr>
              <a:t>book</a:t>
            </a:r>
            <a:r>
              <a:rPr lang="en"/>
              <a:t> above </a:t>
            </a:r>
            <a:r>
              <a:rPr lang="en">
                <a:sym typeface="Inconsolata"/>
              </a:rPr>
              <a:t>calendar</a:t>
            </a:r>
          </a:p>
        </p:txBody>
      </p:sp>
      <p:sp>
        <p:nvSpPr>
          <p:cNvPr id="68" name="Shape 68"/>
          <p:cNvSpPr txBox="1">
            <a:spLocks noGrp="1"/>
          </p:cNvSpPr>
          <p:nvPr>
            <p:ph idx="1"/>
          </p:nvPr>
        </p:nvSpPr>
        <p:spPr/>
        <p:txBody>
          <a:bodyPr/>
          <a:lstStyle/>
          <a:p>
            <a:pPr lvl="0"/>
            <a:r>
              <a:rPr lang="en">
                <a:sym typeface="Inconsolata"/>
              </a:rPr>
              <a:t>(above book calendar)</a:t>
            </a:r>
          </a:p>
        </p:txBody>
      </p:sp>
    </p:spTree>
    <p:extLst>
      <p:ext uri="{BB962C8B-B14F-4D97-AF65-F5344CB8AC3E}">
        <p14:creationId xmlns:p14="http://schemas.microsoft.com/office/powerpoint/2010/main" val="3719182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11. book book </a:t>
            </a:r>
          </a:p>
          <a:p>
            <a:pPr lvl="0"/>
            <a:r>
              <a:rPr lang="en"/>
              <a:t>      book book</a:t>
            </a:r>
          </a:p>
        </p:txBody>
      </p:sp>
      <p:sp>
        <p:nvSpPr>
          <p:cNvPr id="74" name="Shape 74"/>
          <p:cNvSpPr txBox="1">
            <a:spLocks noGrp="1"/>
          </p:cNvSpPr>
          <p:nvPr>
            <p:ph idx="1"/>
          </p:nvPr>
        </p:nvSpPr>
        <p:spPr/>
        <p:txBody>
          <a:bodyPr/>
          <a:lstStyle/>
          <a:p>
            <a:pPr lvl="0"/>
            <a:r>
              <a:rPr lang="en">
                <a:sym typeface="Inconsolata"/>
              </a:rPr>
              <a:t>(above </a:t>
            </a:r>
          </a:p>
          <a:p>
            <a:pPr lvl="0"/>
            <a:r>
              <a:rPr lang="en">
                <a:sym typeface="Inconsolata"/>
              </a:rPr>
              <a:t>(beside book book)</a:t>
            </a:r>
          </a:p>
          <a:p>
            <a:pPr lvl="0"/>
            <a:r>
              <a:rPr lang="en">
                <a:sym typeface="Inconsolata"/>
              </a:rPr>
              <a:t>(beside book book))</a:t>
            </a:r>
          </a:p>
        </p:txBody>
      </p:sp>
    </p:spTree>
    <p:extLst>
      <p:ext uri="{BB962C8B-B14F-4D97-AF65-F5344CB8AC3E}">
        <p14:creationId xmlns:p14="http://schemas.microsoft.com/office/powerpoint/2010/main" val="96166479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a:t>5. &amp; 6. define variables</a:t>
            </a:r>
          </a:p>
          <a:p>
            <a:pPr lvl="0"/>
            <a:r>
              <a:rPr lang="en"/>
              <a:t> </a:t>
            </a:r>
            <a:r>
              <a:rPr lang="en">
                <a:sym typeface="Inconsolata"/>
              </a:rPr>
              <a:t>book</a:t>
            </a:r>
            <a:r>
              <a:rPr lang="en"/>
              <a:t> and </a:t>
            </a:r>
            <a:r>
              <a:rPr lang="en">
                <a:sym typeface="Inconsolata"/>
              </a:rPr>
              <a:t>calendar</a:t>
            </a:r>
          </a:p>
        </p:txBody>
      </p:sp>
      <p:sp>
        <p:nvSpPr>
          <p:cNvPr id="50" name="Shape 50"/>
          <p:cNvSpPr txBox="1">
            <a:spLocks noGrp="1"/>
          </p:cNvSpPr>
          <p:nvPr>
            <p:ph idx="1"/>
          </p:nvPr>
        </p:nvSpPr>
        <p:spPr/>
        <p:txBody>
          <a:bodyPr/>
          <a:lstStyle/>
          <a:p>
            <a:pPr lvl="0"/>
            <a:r>
              <a:rPr lang="en-US">
                <a:sym typeface="Inconsolata"/>
              </a:rPr>
              <a:t>(define book </a:t>
            </a:r>
          </a:p>
          <a:p>
            <a:pPr lvl="0"/>
            <a:r>
              <a:rPr lang="en-US">
                <a:sym typeface="Inconsolata"/>
              </a:rPr>
              <a:t>(bitmap/url "http://goo.gl/JOhWk"))</a:t>
            </a:r>
          </a:p>
          <a:p>
            <a:pPr lvl="0"/>
            <a:endParaRPr lang="en-US">
              <a:sym typeface="Inconsolata"/>
            </a:endParaRPr>
          </a:p>
          <a:p>
            <a:pPr lvl="0"/>
            <a:r>
              <a:rPr lang="en-US">
                <a:sym typeface="Inconsolata"/>
              </a:rPr>
              <a:t>(define calendar</a:t>
            </a:r>
          </a:p>
          <a:p>
            <a:pPr lvl="0"/>
            <a:r>
              <a:rPr lang="en-US">
                <a:sym typeface="Inconsolata"/>
              </a:rPr>
              <a:t>(bitmap/url "http://goo.gl/A1hFA"))</a:t>
            </a:r>
          </a:p>
        </p:txBody>
      </p:sp>
    </p:spTree>
    <p:extLst>
      <p:ext uri="{BB962C8B-B14F-4D97-AF65-F5344CB8AC3E}">
        <p14:creationId xmlns:p14="http://schemas.microsoft.com/office/powerpoint/2010/main" val="42356411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enter the following code and be prepared to discuss</a:t>
            </a:r>
          </a:p>
        </p:txBody>
      </p:sp>
      <p:sp>
        <p:nvSpPr>
          <p:cNvPr id="56" name="Shape 56"/>
          <p:cNvSpPr txBox="1">
            <a:spLocks noGrp="1"/>
          </p:cNvSpPr>
          <p:nvPr>
            <p:ph idx="1"/>
          </p:nvPr>
        </p:nvSpPr>
        <p:spPr/>
        <p:txBody>
          <a:bodyPr/>
          <a:lstStyle/>
          <a:p>
            <a:pPr lvl="0"/>
            <a:r>
              <a:rPr lang="en-US"/>
              <a:t>(define width 100)</a:t>
            </a:r>
          </a:p>
          <a:p>
            <a:pPr lvl="0"/>
            <a:endParaRPr lang="en-US"/>
          </a:p>
          <a:p>
            <a:pPr lvl="0"/>
            <a:r>
              <a:rPr lang="en-US"/>
              <a:t>(define radius</a:t>
            </a:r>
          </a:p>
          <a:p>
            <a:pPr lvl="0"/>
            <a:r>
              <a:rPr lang="en-US"/>
              <a:t>  (* width 1/2))</a:t>
            </a:r>
          </a:p>
          <a:p>
            <a:pPr lvl="0"/>
            <a:endParaRPr lang="en-US"/>
          </a:p>
          <a:p>
            <a:pPr lvl="0"/>
            <a:r>
              <a:rPr lang="en-US"/>
              <a:t>(define rc</a:t>
            </a:r>
          </a:p>
          <a:p>
            <a:pPr lvl="0"/>
            <a:r>
              <a:rPr lang="en-US"/>
              <a:t>  (circle radius "solid" "red"))</a:t>
            </a:r>
          </a:p>
          <a:p>
            <a:pPr lvl="0"/>
            <a:endParaRPr lang="en-US"/>
          </a:p>
          <a:p>
            <a:pPr lvl="0"/>
            <a:endParaRPr lang="en-US" dirty="0"/>
          </a:p>
        </p:txBody>
      </p:sp>
      <p:cxnSp>
        <p:nvCxnSpPr>
          <p:cNvPr id="60" name="Shape 60"/>
          <p:cNvCxnSpPr/>
          <p:nvPr/>
        </p:nvCxnSpPr>
        <p:spPr>
          <a:xfrm flipH="1">
            <a:off x="442099" y="1715125"/>
            <a:ext cx="16200" cy="4124699"/>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65475" y="1156767"/>
            <a:ext cx="359999" cy="556499"/>
          </a:xfrm>
          <a:prstGeom prst="rect">
            <a:avLst/>
          </a:prstGeom>
          <a:noFill/>
          <a:ln>
            <a:noFill/>
          </a:ln>
        </p:spPr>
        <p:txBody>
          <a:bodyPr lIns="91425" tIns="91425" rIns="91425" bIns="91425" anchor="t" anchorCtr="0">
            <a:noAutofit/>
          </a:bodyPr>
          <a:lstStyle/>
          <a:p>
            <a:pPr lvl="0">
              <a:spcBef>
                <a:spcPts val="0"/>
              </a:spcBef>
              <a:buNone/>
            </a:pPr>
            <a:r>
              <a:rPr lang="en" sz="2400"/>
              <a:t>1</a:t>
            </a:r>
          </a:p>
        </p:txBody>
      </p:sp>
      <p:sp>
        <p:nvSpPr>
          <p:cNvPr id="62" name="Shape 62"/>
          <p:cNvSpPr txBox="1"/>
          <p:nvPr/>
        </p:nvSpPr>
        <p:spPr>
          <a:xfrm>
            <a:off x="65475" y="115676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1</a:t>
            </a:r>
          </a:p>
        </p:txBody>
      </p:sp>
      <p:sp>
        <p:nvSpPr>
          <p:cNvPr id="63" name="Shape 63"/>
          <p:cNvSpPr txBox="1"/>
          <p:nvPr/>
        </p:nvSpPr>
        <p:spPr>
          <a:xfrm>
            <a:off x="65475" y="2063942"/>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dirty="0"/>
              <a:t>3</a:t>
            </a:r>
          </a:p>
        </p:txBody>
      </p:sp>
      <p:sp>
        <p:nvSpPr>
          <p:cNvPr id="64" name="Shape 64"/>
          <p:cNvSpPr txBox="1"/>
          <p:nvPr/>
        </p:nvSpPr>
        <p:spPr>
          <a:xfrm>
            <a:off x="65475" y="267531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4</a:t>
            </a:r>
          </a:p>
        </p:txBody>
      </p:sp>
      <p:sp>
        <p:nvSpPr>
          <p:cNvPr id="65" name="Shape 65"/>
          <p:cNvSpPr txBox="1"/>
          <p:nvPr/>
        </p:nvSpPr>
        <p:spPr>
          <a:xfrm>
            <a:off x="65475" y="42721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7</a:t>
            </a:r>
          </a:p>
        </p:txBody>
      </p:sp>
      <p:sp>
        <p:nvSpPr>
          <p:cNvPr id="66" name="Shape 66"/>
          <p:cNvSpPr txBox="1"/>
          <p:nvPr/>
        </p:nvSpPr>
        <p:spPr>
          <a:xfrm>
            <a:off x="65475" y="36802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6</a:t>
            </a:r>
          </a:p>
        </p:txBody>
      </p:sp>
    </p:spTree>
    <p:extLst>
      <p:ext uri="{BB962C8B-B14F-4D97-AF65-F5344CB8AC3E}">
        <p14:creationId xmlns:p14="http://schemas.microsoft.com/office/powerpoint/2010/main" val="6306758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Using Variables	</a:t>
            </a:r>
          </a:p>
        </p:txBody>
      </p:sp>
      <p:sp>
        <p:nvSpPr>
          <p:cNvPr id="28" name="Shape 28"/>
          <p:cNvSpPr txBox="1">
            <a:spLocks noGrp="1"/>
          </p:cNvSpPr>
          <p:nvPr>
            <p:ph idx="1"/>
          </p:nvPr>
        </p:nvSpPr>
        <p:spPr/>
        <p:txBody>
          <a:bodyPr/>
          <a:lstStyle/>
          <a:p>
            <a:pPr lvl="0"/>
            <a:r>
              <a:rPr lang="en-US"/>
              <a:t>How do write programs using variables?</a:t>
            </a:r>
          </a:p>
          <a:p>
            <a:pPr lvl="0"/>
            <a:endParaRPr lang="en-US"/>
          </a:p>
        </p:txBody>
      </p:sp>
    </p:spTree>
    <p:extLst>
      <p:ext uri="{BB962C8B-B14F-4D97-AF65-F5344CB8AC3E}">
        <p14:creationId xmlns:p14="http://schemas.microsoft.com/office/powerpoint/2010/main" val="141896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Functions that combine data</a:t>
            </a:r>
          </a:p>
        </p:txBody>
      </p:sp>
      <p:sp>
        <p:nvSpPr>
          <p:cNvPr id="152" name="Shape 152"/>
          <p:cNvSpPr txBox="1">
            <a:spLocks noGrp="1"/>
          </p:cNvSpPr>
          <p:nvPr>
            <p:ph idx="1"/>
          </p:nvPr>
        </p:nvSpPr>
        <p:spPr/>
        <p:txBody>
          <a:bodyPr/>
          <a:lstStyle/>
          <a:p>
            <a:pPr lvl="0"/>
            <a:r>
              <a:rPr lang="en-US"/>
              <a:t>Numbers </a:t>
            </a:r>
          </a:p>
          <a:p>
            <a:pPr lvl="0"/>
            <a:r>
              <a:rPr lang="en-US"/>
              <a:t>(+ 3 2)</a:t>
            </a:r>
          </a:p>
          <a:p>
            <a:pPr lvl="0"/>
            <a:endParaRPr lang="en-US"/>
          </a:p>
          <a:p>
            <a:pPr lvl="0"/>
            <a:r>
              <a:rPr lang="en-US"/>
              <a:t>5</a:t>
            </a:r>
          </a:p>
        </p:txBody>
      </p:sp>
    </p:spTree>
    <p:extLst>
      <p:ext uri="{BB962C8B-B14F-4D97-AF65-F5344CB8AC3E}">
        <p14:creationId xmlns:p14="http://schemas.microsoft.com/office/powerpoint/2010/main" val="42604146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of Turkey</a:t>
            </a:r>
          </a:p>
        </p:txBody>
      </p:sp>
      <p:pic>
        <p:nvPicPr>
          <p:cNvPr id="62" name="Shape 62" descr="2000px-Turkey_flag_construction.svg.png"/>
          <p:cNvPicPr preferRelativeResize="0"/>
          <p:nvPr/>
        </p:nvPicPr>
        <p:blipFill>
          <a:blip r:embed="rId3">
            <a:alphaModFix/>
          </a:blip>
          <a:stretch>
            <a:fillRect/>
          </a:stretch>
        </p:blipFill>
        <p:spPr>
          <a:xfrm>
            <a:off x="5915451" y="1191275"/>
            <a:ext cx="3228549" cy="2156674"/>
          </a:xfrm>
          <a:prstGeom prst="rect">
            <a:avLst/>
          </a:prstGeom>
          <a:noFill/>
          <a:ln>
            <a:noFill/>
          </a:ln>
        </p:spPr>
      </p:pic>
      <p:graphicFrame>
        <p:nvGraphicFramePr>
          <p:cNvPr id="63" name="Shape 63"/>
          <p:cNvGraphicFramePr/>
          <p:nvPr>
            <p:extLst>
              <p:ext uri="{D42A27DB-BD31-4B8C-83A1-F6EECF244321}">
                <p14:modId xmlns:p14="http://schemas.microsoft.com/office/powerpoint/2010/main" val="275258871"/>
              </p:ext>
            </p:extLst>
          </p:nvPr>
        </p:nvGraphicFramePr>
        <p:xfrm>
          <a:off x="152398" y="1537970"/>
          <a:ext cx="5763052" cy="5142076"/>
        </p:xfrm>
        <a:graphic>
          <a:graphicData uri="http://schemas.openxmlformats.org/drawingml/2006/table">
            <a:tbl>
              <a:tblPr>
                <a:solidFill>
                  <a:srgbClr val="F9F9F9"/>
                </a:solidFill>
              </a:tblPr>
              <a:tblGrid>
                <a:gridCol w="745273">
                  <a:extLst>
                    <a:ext uri="{9D8B030D-6E8A-4147-A177-3AD203B41FA5}">
                      <a16:colId xmlns:a16="http://schemas.microsoft.com/office/drawing/2014/main" val="20000"/>
                    </a:ext>
                  </a:extLst>
                </a:gridCol>
                <a:gridCol w="3337900">
                  <a:extLst>
                    <a:ext uri="{9D8B030D-6E8A-4147-A177-3AD203B41FA5}">
                      <a16:colId xmlns:a16="http://schemas.microsoft.com/office/drawing/2014/main" val="20001"/>
                    </a:ext>
                  </a:extLst>
                </a:gridCol>
                <a:gridCol w="1679879">
                  <a:extLst>
                    <a:ext uri="{9D8B030D-6E8A-4147-A177-3AD203B41FA5}">
                      <a16:colId xmlns:a16="http://schemas.microsoft.com/office/drawing/2014/main" val="20002"/>
                    </a:ext>
                  </a:extLst>
                </a:gridCol>
              </a:tblGrid>
              <a:tr h="266700">
                <a:tc>
                  <a:txBody>
                    <a:bodyPr/>
                    <a:lstStyle/>
                    <a:p>
                      <a:pPr lvl="0" algn="ctr" rtl="0">
                        <a:lnSpc>
                          <a:spcPct val="160000"/>
                        </a:lnSpc>
                        <a:spcBef>
                          <a:spcPts val="0"/>
                        </a:spcBef>
                        <a:buNone/>
                      </a:pPr>
                      <a:r>
                        <a:rPr lang="en" sz="1050" b="1">
                          <a:highlight>
                            <a:srgbClr val="F9F9F9"/>
                          </a:highlight>
                        </a:rPr>
                        <a:t>Letter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dirty="0">
                          <a:highlight>
                            <a:srgbClr val="F9F9F9"/>
                          </a:highlight>
                        </a:rPr>
                        <a:t>Measure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6700">
                <a:tc>
                  <a:txBody>
                    <a:bodyPr/>
                    <a:lstStyle/>
                    <a:p>
                      <a:pPr lvl="0" rtl="0">
                        <a:lnSpc>
                          <a:spcPct val="160000"/>
                        </a:lnSpc>
                        <a:spcBef>
                          <a:spcPts val="0"/>
                        </a:spcBef>
                        <a:buNone/>
                      </a:pPr>
                      <a:r>
                        <a:rPr lang="en" sz="1050">
                          <a:highlight>
                            <a:srgbClr val="F9F9F9"/>
                          </a:highlight>
                        </a:rPr>
                        <a:t>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Height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spcBef>
                          <a:spcPts val="0"/>
                        </a:spcBef>
                        <a:buNone/>
                      </a:pPr>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lvl="0" rtl="0">
                        <a:lnSpc>
                          <a:spcPct val="160000"/>
                        </a:lnSpc>
                        <a:spcBef>
                          <a:spcPts val="0"/>
                        </a:spcBef>
                        <a:buNone/>
                      </a:pPr>
                      <a:r>
                        <a:rPr lang="en" sz="1050">
                          <a:highlight>
                            <a:srgbClr val="F9F9F9"/>
                          </a:highlight>
                        </a:rPr>
                        <a:t>A</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 of the outer crescent and the seam of the white band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lvl="0" rtl="0">
                        <a:lnSpc>
                          <a:spcPct val="160000"/>
                        </a:lnSpc>
                        <a:spcBef>
                          <a:spcPts val="0"/>
                        </a:spcBef>
                        <a:buNone/>
                      </a:pPr>
                      <a:r>
                        <a:rPr lang="en" sz="1050">
                          <a:highlight>
                            <a:srgbClr val="F9F9F9"/>
                          </a:highlight>
                        </a:rPr>
                        <a:t>B</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outer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lvl="0" rtl="0">
                        <a:lnSpc>
                          <a:spcPct val="160000"/>
                        </a:lnSpc>
                        <a:spcBef>
                          <a:spcPts val="0"/>
                        </a:spcBef>
                        <a:buNone/>
                      </a:pPr>
                      <a:r>
                        <a:rPr lang="en" sz="1050">
                          <a:highlight>
                            <a:srgbClr val="F9F9F9"/>
                          </a:highlight>
                        </a:rPr>
                        <a:t>C</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centres of the inner and outer circles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16</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4"/>
                  </a:ext>
                </a:extLst>
              </a:tr>
              <a:tr h="266700">
                <a:tc>
                  <a:txBody>
                    <a:bodyPr/>
                    <a:lstStyle/>
                    <a:p>
                      <a:pPr lvl="0" rtl="0">
                        <a:lnSpc>
                          <a:spcPct val="160000"/>
                        </a:lnSpc>
                        <a:spcBef>
                          <a:spcPts val="0"/>
                        </a:spcBef>
                        <a:buNone/>
                      </a:pPr>
                      <a:r>
                        <a:rPr lang="en" sz="1050">
                          <a:highlight>
                            <a:srgbClr val="F9F9F9"/>
                          </a:highlight>
                        </a:rPr>
                        <a:t>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Diameter of the inner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2</a:t>
                      </a:r>
                      <a:r>
                        <a:rPr lang="en" sz="1050">
                          <a:highlight>
                            <a:srgbClr val="F9F9F9"/>
                          </a:highlight>
                        </a:rPr>
                        <a:t>⁄</a:t>
                      </a:r>
                      <a:r>
                        <a:rPr lang="en" baseline="-25000">
                          <a:highlight>
                            <a:srgbClr val="F9F9F9"/>
                          </a:highlight>
                        </a:rPr>
                        <a:t>5</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lvl="0" rtl="0">
                        <a:lnSpc>
                          <a:spcPct val="160000"/>
                        </a:lnSpc>
                        <a:spcBef>
                          <a:spcPts val="0"/>
                        </a:spcBef>
                        <a:buNone/>
                      </a:pPr>
                      <a:r>
                        <a:rPr lang="en" sz="1050">
                          <a:highlight>
                            <a:srgbClr val="F9F9F9"/>
                          </a:highlight>
                        </a:rPr>
                        <a:t>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inner circle of the crescent and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6"/>
                  </a:ext>
                </a:extLst>
              </a:tr>
              <a:tr h="266700">
                <a:tc>
                  <a:txBody>
                    <a:bodyPr/>
                    <a:lstStyle/>
                    <a:p>
                      <a:pPr lvl="0" rtl="0">
                        <a:lnSpc>
                          <a:spcPct val="160000"/>
                        </a:lnSpc>
                        <a:spcBef>
                          <a:spcPts val="0"/>
                        </a:spcBef>
                        <a:buNone/>
                      </a:pPr>
                      <a:r>
                        <a:rPr lang="en" sz="1050">
                          <a:highlight>
                            <a:srgbClr val="F9F9F9"/>
                          </a:highlight>
                        </a:rPr>
                        <a:t>F</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4</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7"/>
                  </a:ext>
                </a:extLst>
              </a:tr>
              <a:tr h="266700">
                <a:tc>
                  <a:txBody>
                    <a:bodyPr/>
                    <a:lstStyle/>
                    <a:p>
                      <a:pPr lvl="0" rtl="0">
                        <a:lnSpc>
                          <a:spcPct val="160000"/>
                        </a:lnSpc>
                        <a:spcBef>
                          <a:spcPts val="0"/>
                        </a:spcBef>
                        <a:buNone/>
                      </a:pPr>
                      <a:r>
                        <a:rPr lang="en" sz="1050">
                          <a:highlight>
                            <a:srgbClr val="F9F9F9"/>
                          </a:highlight>
                        </a:rPr>
                        <a:t>L</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Width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1 </a:t>
                      </a: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8"/>
                  </a:ext>
                </a:extLst>
              </a:tr>
              <a:tr h="476250">
                <a:tc>
                  <a:txBody>
                    <a:bodyPr/>
                    <a:lstStyle/>
                    <a:p>
                      <a:pPr lvl="0" rtl="0">
                        <a:lnSpc>
                          <a:spcPct val="160000"/>
                        </a:lnSpc>
                        <a:spcBef>
                          <a:spcPts val="0"/>
                        </a:spcBef>
                        <a:buNone/>
                      </a:pPr>
                      <a:r>
                        <a:rPr lang="en" sz="1050">
                          <a:highlight>
                            <a:srgbClr val="F9F9F9"/>
                          </a:highlight>
                        </a:rPr>
                        <a:t>M</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Width of the white hem at the hoist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dirty="0">
                          <a:highlight>
                            <a:srgbClr val="F9F9F9"/>
                          </a:highlight>
                        </a:rPr>
                        <a:t>1</a:t>
                      </a:r>
                      <a:r>
                        <a:rPr lang="en" sz="1050" dirty="0">
                          <a:highlight>
                            <a:srgbClr val="F9F9F9"/>
                          </a:highlight>
                        </a:rPr>
                        <a:t>⁄</a:t>
                      </a:r>
                      <a:r>
                        <a:rPr lang="en" baseline="-25000" dirty="0">
                          <a:highlight>
                            <a:srgbClr val="F9F9F9"/>
                          </a:highlight>
                        </a:rPr>
                        <a:t>30</a:t>
                      </a:r>
                      <a:r>
                        <a:rPr lang="en" sz="1050" dirty="0">
                          <a:highlight>
                            <a:srgbClr val="F9F9F9"/>
                          </a:highlight>
                        </a:rPr>
                        <a:t> L</a:t>
                      </a:r>
                    </a:p>
                    <a:p>
                      <a:pPr lvl="0" rtl="0">
                        <a:lnSpc>
                          <a:spcPct val="160000"/>
                        </a:lnSpc>
                        <a:spcBef>
                          <a:spcPts val="0"/>
                        </a:spcBef>
                        <a:buNone/>
                      </a:pPr>
                      <a:endParaRPr sz="1050" dirty="0">
                        <a:highlight>
                          <a:srgbClr val="F9F9F9"/>
                        </a:highlight>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87888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pic>
        <p:nvPicPr>
          <p:cNvPr id="69" name="Shape 69" descr="20151020_082528.jpg"/>
          <p:cNvPicPr preferRelativeResize="0"/>
          <p:nvPr/>
        </p:nvPicPr>
        <p:blipFill rotWithShape="1">
          <a:blip r:embed="rId3">
            <a:alphaModFix/>
          </a:blip>
          <a:srcRect t="3382" b="65527"/>
          <a:stretch/>
        </p:blipFill>
        <p:spPr>
          <a:xfrm>
            <a:off x="0" y="857250"/>
            <a:ext cx="9144000" cy="5053752"/>
          </a:xfrm>
          <a:prstGeom prst="rect">
            <a:avLst/>
          </a:prstGeom>
          <a:noFill/>
          <a:ln>
            <a:noFill/>
          </a:ln>
        </p:spPr>
      </p:pic>
    </p:spTree>
    <p:extLst>
      <p:ext uri="{BB962C8B-B14F-4D97-AF65-F5344CB8AC3E}">
        <p14:creationId xmlns:p14="http://schemas.microsoft.com/office/powerpoint/2010/main" val="11520057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75" name="Shape 7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76" name="Shape 76" descr="20151020_082528.jpg"/>
          <p:cNvPicPr preferRelativeResize="0"/>
          <p:nvPr/>
        </p:nvPicPr>
        <p:blipFill rotWithShape="1">
          <a:blip r:embed="rId3">
            <a:alphaModFix/>
          </a:blip>
          <a:srcRect t="31856" b="38360"/>
          <a:stretch/>
        </p:blipFill>
        <p:spPr>
          <a:xfrm>
            <a:off x="0" y="857250"/>
            <a:ext cx="9144000" cy="4841420"/>
          </a:xfrm>
          <a:prstGeom prst="rect">
            <a:avLst/>
          </a:prstGeom>
          <a:noFill/>
          <a:ln>
            <a:noFill/>
          </a:ln>
        </p:spPr>
      </p:pic>
    </p:spTree>
    <p:extLst>
      <p:ext uri="{BB962C8B-B14F-4D97-AF65-F5344CB8AC3E}">
        <p14:creationId xmlns:p14="http://schemas.microsoft.com/office/powerpoint/2010/main" val="24954322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2" name="Shape 8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83" name="Shape 83" descr="20151020_082540.jpg"/>
          <p:cNvPicPr preferRelativeResize="0"/>
          <p:nvPr/>
        </p:nvPicPr>
        <p:blipFill rotWithShape="1">
          <a:blip r:embed="rId3">
            <a:alphaModFix/>
          </a:blip>
          <a:srcRect l="6085" t="2776" b="68363"/>
          <a:stretch/>
        </p:blipFill>
        <p:spPr>
          <a:xfrm>
            <a:off x="0" y="846455"/>
            <a:ext cx="9144000" cy="4995338"/>
          </a:xfrm>
          <a:prstGeom prst="rect">
            <a:avLst/>
          </a:prstGeom>
          <a:noFill/>
          <a:ln>
            <a:noFill/>
          </a:ln>
        </p:spPr>
      </p:pic>
    </p:spTree>
    <p:extLst>
      <p:ext uri="{BB962C8B-B14F-4D97-AF65-F5344CB8AC3E}">
        <p14:creationId xmlns:p14="http://schemas.microsoft.com/office/powerpoint/2010/main" val="2692920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90" name="Shape 90" descr="20151020_082540.jpg"/>
          <p:cNvPicPr preferRelativeResize="0"/>
          <p:nvPr/>
        </p:nvPicPr>
        <p:blipFill rotWithShape="1">
          <a:blip r:embed="rId3">
            <a:alphaModFix/>
          </a:blip>
          <a:srcRect l="2254" t="30295" r="3021" b="39792"/>
          <a:stretch/>
        </p:blipFill>
        <p:spPr>
          <a:xfrm>
            <a:off x="1" y="857252"/>
            <a:ext cx="9074825" cy="5094523"/>
          </a:xfrm>
          <a:prstGeom prst="rect">
            <a:avLst/>
          </a:prstGeom>
          <a:noFill/>
          <a:ln>
            <a:noFill/>
          </a:ln>
        </p:spPr>
      </p:pic>
    </p:spTree>
    <p:extLst>
      <p:ext uri="{BB962C8B-B14F-4D97-AF65-F5344CB8AC3E}">
        <p14:creationId xmlns:p14="http://schemas.microsoft.com/office/powerpoint/2010/main" val="34894537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Placing the star</a:t>
            </a:r>
          </a:p>
        </p:txBody>
      </p:sp>
      <p:sp>
        <p:nvSpPr>
          <p:cNvPr id="3" name="Text Placeholder 2"/>
          <p:cNvSpPr>
            <a:spLocks noGrp="1"/>
          </p:cNvSpPr>
          <p:nvPr>
            <p:ph type="body"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52240" y="1864200"/>
              <a:ext cx="6645240" cy="4053240"/>
            </p14:xfrm>
          </p:contentPart>
        </mc:Choice>
        <mc:Fallback xmlns="">
          <p:pic>
            <p:nvPicPr>
              <p:cNvPr id="5" name="Ink 4"/>
              <p:cNvPicPr/>
              <p:nvPr/>
            </p:nvPicPr>
            <p:blipFill>
              <a:blip r:embed="rId3"/>
              <a:stretch>
                <a:fillRect/>
              </a:stretch>
            </p:blipFill>
            <p:spPr>
              <a:xfrm>
                <a:off x="1149000" y="1859880"/>
                <a:ext cx="6653520" cy="406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656840" y="3087480"/>
              <a:ext cx="1369800" cy="1268640"/>
            </p14:xfrm>
          </p:contentPart>
        </mc:Choice>
        <mc:Fallback xmlns="">
          <p:pic>
            <p:nvPicPr>
              <p:cNvPr id="7" name="Ink 6"/>
              <p:cNvPicPr/>
              <p:nvPr/>
            </p:nvPicPr>
            <p:blipFill>
              <a:blip r:embed="rId5"/>
              <a:stretch>
                <a:fillRect/>
              </a:stretch>
            </p:blipFill>
            <p:spPr>
              <a:xfrm>
                <a:off x="4651801" y="3084240"/>
                <a:ext cx="1381317" cy="127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4716240" y="3169920"/>
              <a:ext cx="1129680" cy="1059120"/>
            </p14:xfrm>
          </p:contentPart>
        </mc:Choice>
        <mc:Fallback xmlns="">
          <p:pic>
            <p:nvPicPr>
              <p:cNvPr id="9" name="Ink 8"/>
              <p:cNvPicPr/>
              <p:nvPr/>
            </p:nvPicPr>
            <p:blipFill>
              <a:blip r:embed="rId7"/>
              <a:stretch>
                <a:fillRect/>
              </a:stretch>
            </p:blipFill>
            <p:spPr>
              <a:xfrm>
                <a:off x="4711202" y="3164880"/>
                <a:ext cx="1140117" cy="10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1147920" y="3588240"/>
              <a:ext cx="3476160" cy="423360"/>
            </p14:xfrm>
          </p:contentPart>
        </mc:Choice>
        <mc:Fallback xmlns="">
          <p:pic>
            <p:nvPicPr>
              <p:cNvPr id="11" name="Ink 10"/>
              <p:cNvPicPr/>
              <p:nvPr/>
            </p:nvPicPr>
            <p:blipFill>
              <a:blip r:embed="rId9"/>
              <a:stretch>
                <a:fillRect/>
              </a:stretch>
            </p:blipFill>
            <p:spPr>
              <a:xfrm>
                <a:off x="1143960" y="3582845"/>
                <a:ext cx="3485160" cy="4327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2667840" y="3361440"/>
              <a:ext cx="214560" cy="243720"/>
            </p14:xfrm>
          </p:contentPart>
        </mc:Choice>
        <mc:Fallback xmlns="">
          <p:pic>
            <p:nvPicPr>
              <p:cNvPr id="14" name="Ink 13"/>
              <p:cNvPicPr/>
              <p:nvPr/>
            </p:nvPicPr>
            <p:blipFill>
              <a:blip r:embed="rId11"/>
              <a:stretch>
                <a:fillRect/>
              </a:stretch>
            </p:blipFill>
            <p:spPr>
              <a:xfrm>
                <a:off x="2664246" y="3357480"/>
                <a:ext cx="22246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751720" y="3684720"/>
              <a:ext cx="59760" cy="43920"/>
            </p14:xfrm>
          </p:contentPart>
        </mc:Choice>
        <mc:Fallback xmlns="">
          <p:pic>
            <p:nvPicPr>
              <p:cNvPr id="15" name="Ink 14"/>
              <p:cNvPicPr/>
              <p:nvPr/>
            </p:nvPicPr>
            <p:blipFill>
              <a:blip r:embed="rId13"/>
              <a:stretch>
                <a:fillRect/>
              </a:stretch>
            </p:blipFill>
            <p:spPr>
              <a:xfrm>
                <a:off x="2748480" y="3682578"/>
                <a:ext cx="64800" cy="48562"/>
              </a:xfrm>
              <a:prstGeom prst="rect">
                <a:avLst/>
              </a:prstGeom>
            </p:spPr>
          </p:pic>
        </mc:Fallback>
      </mc:AlternateContent>
    </p:spTree>
    <p:extLst>
      <p:ext uri="{BB962C8B-B14F-4D97-AF65-F5344CB8AC3E}">
        <p14:creationId xmlns:p14="http://schemas.microsoft.com/office/powerpoint/2010/main" val="206261043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Text Placeholder 2"/>
          <p:cNvSpPr>
            <a:spLocks noGrp="1"/>
          </p:cNvSpPr>
          <p:nvPr>
            <p:ph type="body" idx="1"/>
          </p:nvPr>
        </p:nvSpPr>
        <p:spPr/>
        <p:txBody>
          <a:bodyPr/>
          <a:lstStyle/>
          <a:p>
            <a:endParaRPr lang="en-US"/>
          </a:p>
        </p:txBody>
      </p:sp>
      <p:pic>
        <p:nvPicPr>
          <p:cNvPr id="4" name="Shape 62" descr="2000px-Turkey_flag_construction.svg.png"/>
          <p:cNvPicPr preferRelativeResize="0"/>
          <p:nvPr/>
        </p:nvPicPr>
        <p:blipFill>
          <a:blip r:embed="rId2">
            <a:alphaModFix/>
          </a:blip>
          <a:stretch>
            <a:fillRect/>
          </a:stretch>
        </p:blipFill>
        <p:spPr>
          <a:xfrm>
            <a:off x="457200" y="1600199"/>
            <a:ext cx="8029388" cy="5392271"/>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515598" y="3745169"/>
              <a:ext cx="1638360" cy="127080"/>
            </p14:xfrm>
          </p:contentPart>
        </mc:Choice>
        <mc:Fallback xmlns="">
          <p:pic>
            <p:nvPicPr>
              <p:cNvPr id="6" name="Ink 5"/>
              <p:cNvPicPr/>
              <p:nvPr/>
            </p:nvPicPr>
            <p:blipFill>
              <a:blip r:embed="rId4"/>
              <a:stretch>
                <a:fillRect/>
              </a:stretch>
            </p:blipFill>
            <p:spPr>
              <a:xfrm>
                <a:off x="2512358" y="3741220"/>
                <a:ext cx="1645920" cy="13569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515920" y="3431080"/>
              <a:ext cx="534600" cy="525960"/>
            </p14:xfrm>
          </p:contentPart>
        </mc:Choice>
        <mc:Fallback xmlns="">
          <p:pic>
            <p:nvPicPr>
              <p:cNvPr id="13" name="Ink 12"/>
              <p:cNvPicPr/>
              <p:nvPr/>
            </p:nvPicPr>
            <p:blipFill>
              <a:blip r:embed="rId6"/>
              <a:stretch>
                <a:fillRect/>
              </a:stretch>
            </p:blipFill>
            <p:spPr>
              <a:xfrm>
                <a:off x="2511963" y="3428920"/>
                <a:ext cx="540716"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076520" y="3556720"/>
              <a:ext cx="95760" cy="341640"/>
            </p14:xfrm>
          </p:contentPart>
        </mc:Choice>
        <mc:Fallback xmlns="">
          <p:pic>
            <p:nvPicPr>
              <p:cNvPr id="15" name="Ink 14"/>
              <p:cNvPicPr/>
              <p:nvPr/>
            </p:nvPicPr>
            <p:blipFill>
              <a:blip r:embed="rId8"/>
              <a:stretch>
                <a:fillRect/>
              </a:stretch>
            </p:blipFill>
            <p:spPr>
              <a:xfrm>
                <a:off x="4073651" y="3552760"/>
                <a:ext cx="102933" cy="349920"/>
              </a:xfrm>
              <a:prstGeom prst="rect">
                <a:avLst/>
              </a:prstGeom>
            </p:spPr>
          </p:pic>
        </mc:Fallback>
      </mc:AlternateContent>
    </p:spTree>
    <p:extLst>
      <p:ext uri="{BB962C8B-B14F-4D97-AF65-F5344CB8AC3E}">
        <p14:creationId xmlns:p14="http://schemas.microsoft.com/office/powerpoint/2010/main" val="2049388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pic>
        <p:nvPicPr>
          <p:cNvPr id="4" name="Shape 62" descr="2000px-Turkey_flag_construction.svg.png"/>
          <p:cNvPicPr preferRelativeResize="0"/>
          <p:nvPr/>
        </p:nvPicPr>
        <p:blipFill rotWithShape="1">
          <a:blip r:embed="rId3">
            <a:alphaModFix/>
          </a:blip>
          <a:srcRect l="466" t="35055" r="20962" b="42910"/>
          <a:stretch/>
        </p:blipFill>
        <p:spPr>
          <a:xfrm>
            <a:off x="975360" y="3322320"/>
            <a:ext cx="6319520" cy="13411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875200" y="1111960"/>
              <a:ext cx="0" cy="36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258720" y="2514160"/>
              <a:ext cx="360" cy="0"/>
            </p14:xfrm>
          </p:contentPart>
        </mc:Choice>
        <mc:Fallback xmlns="">
          <p:pic>
            <p:nvPicPr>
              <p:cNvPr id="14" name="Ink 13"/>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1046040" y="1188640"/>
              <a:ext cx="360" cy="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35" name="Ink 34"/>
              <p14:cNvContentPartPr/>
              <p14:nvPr/>
            </p14:nvContentPartPr>
            <p14:xfrm>
              <a:off x="2984864" y="2991879"/>
              <a:ext cx="1004936" cy="1369441"/>
            </p14:xfrm>
          </p:contentPart>
        </mc:Choice>
        <mc:Fallback xmlns="">
          <p:pic>
            <p:nvPicPr>
              <p:cNvPr id="35" name="Ink 34"/>
              <p:cNvPicPr/>
              <p:nvPr/>
            </p:nvPicPr>
            <p:blipFill>
              <a:blip r:embed="rId8"/>
              <a:stretch>
                <a:fillRect/>
              </a:stretch>
            </p:blipFill>
            <p:spPr>
              <a:xfrm>
                <a:off x="2981985" y="2988639"/>
                <a:ext cx="1014654" cy="137844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p14:cNvContentPartPr/>
              <p14:nvPr/>
            </p14:nvContentPartPr>
            <p14:xfrm>
              <a:off x="3004384" y="4102886"/>
              <a:ext cx="1626936" cy="221354"/>
            </p14:xfrm>
          </p:contentPart>
        </mc:Choice>
        <mc:Fallback xmlns="">
          <p:pic>
            <p:nvPicPr>
              <p:cNvPr id="40" name="Ink 39"/>
              <p:cNvPicPr/>
              <p:nvPr/>
            </p:nvPicPr>
            <p:blipFill>
              <a:blip r:embed="rId10"/>
              <a:stretch>
                <a:fillRect/>
              </a:stretch>
            </p:blipFill>
            <p:spPr>
              <a:xfrm>
                <a:off x="2999704" y="4096047"/>
                <a:ext cx="1638817" cy="23503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p14:cNvContentPartPr/>
              <p14:nvPr/>
            </p14:nvContentPartPr>
            <p14:xfrm>
              <a:off x="2996880" y="3986837"/>
              <a:ext cx="1646280" cy="373043"/>
            </p14:xfrm>
          </p:contentPart>
        </mc:Choice>
        <mc:Fallback xmlns="">
          <p:pic>
            <p:nvPicPr>
              <p:cNvPr id="46" name="Ink 45"/>
              <p:cNvPicPr/>
              <p:nvPr/>
            </p:nvPicPr>
            <p:blipFill>
              <a:blip r:embed="rId12"/>
              <a:stretch>
                <a:fillRect/>
              </a:stretch>
            </p:blipFill>
            <p:spPr>
              <a:xfrm>
                <a:off x="2991121" y="3983240"/>
                <a:ext cx="1658877" cy="383475"/>
              </a:xfrm>
              <a:prstGeom prst="rect">
                <a:avLst/>
              </a:prstGeom>
            </p:spPr>
          </p:pic>
        </mc:Fallback>
      </mc:AlternateContent>
    </p:spTree>
    <p:extLst>
      <p:ext uri="{BB962C8B-B14F-4D97-AF65-F5344CB8AC3E}">
        <p14:creationId xmlns:p14="http://schemas.microsoft.com/office/powerpoint/2010/main" val="35555876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400" b="1">
                <a:solidFill>
                  <a:srgbClr val="252525"/>
                </a:solidFill>
                <a:highlight>
                  <a:srgbClr val="FFFFFF"/>
                </a:highlight>
              </a:rPr>
              <a:t>Vexillology </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252525"/>
                </a:solidFill>
                <a:highlight>
                  <a:srgbClr val="FFFFFF"/>
                </a:highlight>
              </a:rPr>
              <a:t>is the "scientific study of the history, symbolism and usage of </a:t>
            </a:r>
            <a:r>
              <a:rPr lang="en" sz="2400">
                <a:solidFill>
                  <a:srgbClr val="0B0080"/>
                </a:solidFill>
                <a:highlight>
                  <a:srgbClr val="FFFFFF"/>
                </a:highlight>
                <a:hlinkClick r:id="rId3"/>
              </a:rPr>
              <a:t>flags</a:t>
            </a:r>
            <a:r>
              <a:rPr lang="en" sz="2400">
                <a:solidFill>
                  <a:srgbClr val="252525"/>
                </a:solidFill>
                <a:highlight>
                  <a:srgbClr val="FFFFFF"/>
                </a:highlight>
              </a:rPr>
              <a:t> or, by extension, any interest in flags in general".</a:t>
            </a:r>
          </a:p>
        </p:txBody>
      </p:sp>
    </p:spTree>
    <p:extLst>
      <p:ext uri="{BB962C8B-B14F-4D97-AF65-F5344CB8AC3E}">
        <p14:creationId xmlns:p14="http://schemas.microsoft.com/office/powerpoint/2010/main" val="704378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r>
              <a:rPr lang="en" dirty="0"/>
              <a:t>Parts of a Flag</a:t>
            </a:r>
          </a:p>
        </p:txBody>
      </p:sp>
      <p:sp>
        <p:nvSpPr>
          <p:cNvPr id="122" name="Shape 122"/>
          <p:cNvSpPr/>
          <p:nvPr/>
        </p:nvSpPr>
        <p:spPr>
          <a:xfrm rot="-5400000">
            <a:off x="932487" y="3918449"/>
            <a:ext cx="4002600" cy="1620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a:t>staff</a:t>
            </a:r>
          </a:p>
        </p:txBody>
      </p:sp>
      <p:sp>
        <p:nvSpPr>
          <p:cNvPr id="123" name="Shape 123"/>
          <p:cNvSpPr/>
          <p:nvPr/>
        </p:nvSpPr>
        <p:spPr>
          <a:xfrm>
            <a:off x="3020813" y="1999576"/>
            <a:ext cx="3298799" cy="1771499"/>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4" name="Shape 124"/>
          <p:cNvSpPr/>
          <p:nvPr/>
        </p:nvSpPr>
        <p:spPr>
          <a:xfrm>
            <a:off x="3020812" y="1993450"/>
            <a:ext cx="1233900" cy="965100"/>
          </a:xfrm>
          <a:prstGeom prst="rect">
            <a:avLst/>
          </a:prstGeom>
          <a:solidFill>
            <a:schemeClr val="lt2"/>
          </a:solid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algn="ctr"/>
            <a:r>
              <a:rPr lang="en">
                <a:solidFill>
                  <a:srgbClr val="0000FF"/>
                </a:solidFill>
              </a:rPr>
              <a:t>canton</a:t>
            </a:r>
          </a:p>
        </p:txBody>
      </p:sp>
      <p:sp>
        <p:nvSpPr>
          <p:cNvPr id="125" name="Shape 125"/>
          <p:cNvSpPr txBox="1"/>
          <p:nvPr/>
        </p:nvSpPr>
        <p:spPr>
          <a:xfrm rot="-5400000">
            <a:off x="2445631" y="3011908"/>
            <a:ext cx="988783" cy="174468"/>
          </a:xfrm>
          <a:prstGeom prst="rect">
            <a:avLst/>
          </a:prstGeom>
          <a:noFill/>
          <a:ln>
            <a:noFill/>
          </a:ln>
        </p:spPr>
        <p:txBody>
          <a:bodyPr lIns="91425" tIns="91425" rIns="91425" bIns="91425" anchor="ctr" anchorCtr="0">
            <a:noAutofit/>
          </a:bodyPr>
          <a:lstStyle/>
          <a:p>
            <a:r>
              <a:rPr lang="en" dirty="0">
                <a:solidFill>
                  <a:srgbClr val="FF0000"/>
                </a:solidFill>
              </a:rPr>
              <a:t>hoist</a:t>
            </a:r>
          </a:p>
        </p:txBody>
      </p:sp>
      <p:cxnSp>
        <p:nvCxnSpPr>
          <p:cNvPr id="126" name="Shape 126"/>
          <p:cNvCxnSpPr/>
          <p:nvPr/>
        </p:nvCxnSpPr>
        <p:spPr>
          <a:xfrm>
            <a:off x="3033012" y="1999576"/>
            <a:ext cx="6000" cy="1777799"/>
          </a:xfrm>
          <a:prstGeom prst="straightConnector1">
            <a:avLst/>
          </a:prstGeom>
          <a:noFill/>
          <a:ln w="76200" cap="flat" cmpd="sng">
            <a:solidFill>
              <a:srgbClr val="FF0000"/>
            </a:solidFill>
            <a:prstDash val="solid"/>
            <a:round/>
            <a:headEnd type="none" w="lg" len="lg"/>
            <a:tailEnd type="none" w="lg" len="lg"/>
          </a:ln>
        </p:spPr>
      </p:cxnSp>
      <p:cxnSp>
        <p:nvCxnSpPr>
          <p:cNvPr id="127" name="Shape 127"/>
          <p:cNvCxnSpPr/>
          <p:nvPr/>
        </p:nvCxnSpPr>
        <p:spPr>
          <a:xfrm>
            <a:off x="3007237" y="3773975"/>
            <a:ext cx="3317100" cy="0"/>
          </a:xfrm>
          <a:prstGeom prst="straightConnector1">
            <a:avLst/>
          </a:prstGeom>
          <a:noFill/>
          <a:ln w="76200" cap="flat" cmpd="sng">
            <a:solidFill>
              <a:srgbClr val="00FF00"/>
            </a:solidFill>
            <a:prstDash val="solid"/>
            <a:round/>
            <a:headEnd type="none" w="lg" len="lg"/>
            <a:tailEnd type="none" w="lg" len="lg"/>
          </a:ln>
        </p:spPr>
      </p:cxnSp>
      <p:sp>
        <p:nvSpPr>
          <p:cNvPr id="128" name="Shape 128"/>
          <p:cNvSpPr txBox="1"/>
          <p:nvPr/>
        </p:nvSpPr>
        <p:spPr>
          <a:xfrm>
            <a:off x="4396487" y="3431906"/>
            <a:ext cx="1166700" cy="262800"/>
          </a:xfrm>
          <a:prstGeom prst="rect">
            <a:avLst/>
          </a:prstGeom>
          <a:noFill/>
          <a:ln>
            <a:noFill/>
          </a:ln>
        </p:spPr>
        <p:txBody>
          <a:bodyPr lIns="91425" tIns="91425" rIns="91425" bIns="91425" anchor="t" anchorCtr="0">
            <a:noAutofit/>
          </a:bodyPr>
          <a:lstStyle/>
          <a:p>
            <a:r>
              <a:rPr lang="en"/>
              <a:t>fly</a:t>
            </a:r>
          </a:p>
        </p:txBody>
      </p:sp>
    </p:spTree>
    <p:extLst>
      <p:ext uri="{BB962C8B-B14F-4D97-AF65-F5344CB8AC3E}">
        <p14:creationId xmlns:p14="http://schemas.microsoft.com/office/powerpoint/2010/main" val="3643058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p:txBody>
          <a:bodyPr/>
          <a:lstStyle/>
          <a:p>
            <a:pPr lvl="0"/>
            <a:r>
              <a:rPr lang="en"/>
              <a:t>Functions that combine data</a:t>
            </a:r>
          </a:p>
        </p:txBody>
      </p:sp>
      <p:sp>
        <p:nvSpPr>
          <p:cNvPr id="158" name="Shape 158"/>
          <p:cNvSpPr txBox="1">
            <a:spLocks noGrp="1"/>
          </p:cNvSpPr>
          <p:nvPr>
            <p:ph idx="1"/>
          </p:nvPr>
        </p:nvSpPr>
        <p:spPr/>
        <p:txBody>
          <a:bodyPr/>
          <a:lstStyle/>
          <a:p>
            <a:pPr lvl="0"/>
            <a:r>
              <a:rPr lang="en"/>
              <a:t>Strings</a:t>
            </a:r>
          </a:p>
          <a:p>
            <a:pPr lvl="0"/>
            <a:r>
              <a:rPr lang="en"/>
              <a:t>(string-append “hello_” “world”)</a:t>
            </a:r>
          </a:p>
        </p:txBody>
      </p:sp>
    </p:spTree>
    <p:extLst>
      <p:ext uri="{BB962C8B-B14F-4D97-AF65-F5344CB8AC3E}">
        <p14:creationId xmlns:p14="http://schemas.microsoft.com/office/powerpoint/2010/main" val="254854582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United States</a:t>
            </a:r>
          </a:p>
        </p:txBody>
      </p:sp>
      <p:sp>
        <p:nvSpPr>
          <p:cNvPr id="134" name="Shape 134"/>
          <p:cNvSpPr txBox="1">
            <a:spLocks noGrp="1"/>
          </p:cNvSpPr>
          <p:nvPr>
            <p:ph type="body" idx="1"/>
          </p:nvPr>
        </p:nvSpPr>
        <p:spPr>
          <a:xfrm>
            <a:off x="311700" y="2009725"/>
            <a:ext cx="3994200" cy="3416400"/>
          </a:xfrm>
          <a:prstGeom prst="rect">
            <a:avLst/>
          </a:prstGeom>
        </p:spPr>
        <p:txBody>
          <a:bodyPr vert="horz" lIns="91425" tIns="91425" rIns="91425" bIns="91425" rtlCol="0" anchor="t" anchorCtr="0">
            <a:noAutofit/>
          </a:bodyPr>
          <a:lstStyle/>
          <a:p>
            <a:pPr>
              <a:buNone/>
            </a:pPr>
            <a:r>
              <a:rPr lang="en"/>
              <a:t>Hoist (width) of flag 1.0</a:t>
            </a:r>
          </a:p>
          <a:p>
            <a:pPr>
              <a:buNone/>
            </a:pPr>
            <a:r>
              <a:rPr lang="en"/>
              <a:t>Fly (length) of flag 1.9: </a:t>
            </a:r>
          </a:p>
          <a:p>
            <a:pPr>
              <a:buNone/>
            </a:pPr>
            <a:r>
              <a:rPr lang="en"/>
              <a:t>Hoist (width) of Union 0.5385( 7/13): </a:t>
            </a:r>
          </a:p>
          <a:p>
            <a:pPr>
              <a:buNone/>
            </a:pPr>
            <a:r>
              <a:rPr lang="en"/>
              <a:t>Fly (length) of Union 0.76: </a:t>
            </a:r>
          </a:p>
          <a:p>
            <a:pPr>
              <a:buNone/>
            </a:pPr>
            <a:r>
              <a:rPr lang="en"/>
              <a:t>Diameter of star 0.0616: </a:t>
            </a:r>
          </a:p>
          <a:p>
            <a:pPr>
              <a:buNone/>
            </a:pPr>
            <a:r>
              <a:rPr lang="en"/>
              <a:t>Width of stripe 0.0769( 1/13):</a:t>
            </a:r>
          </a:p>
        </p:txBody>
      </p:sp>
      <p:pic>
        <p:nvPicPr>
          <p:cNvPr id="135" name="Shape 135" descr="Diagram of the flag&amp;#39;s design"/>
          <p:cNvPicPr preferRelativeResize="0"/>
          <p:nvPr/>
        </p:nvPicPr>
        <p:blipFill>
          <a:blip r:embed="rId3">
            <a:alphaModFix/>
          </a:blip>
          <a:stretch>
            <a:fillRect/>
          </a:stretch>
        </p:blipFill>
        <p:spPr>
          <a:xfrm>
            <a:off x="4207837" y="2042212"/>
            <a:ext cx="4811074" cy="2773587"/>
          </a:xfrm>
          <a:prstGeom prst="rect">
            <a:avLst/>
          </a:prstGeom>
          <a:noFill/>
          <a:ln>
            <a:noFill/>
          </a:ln>
        </p:spPr>
      </p:pic>
    </p:spTree>
    <p:extLst>
      <p:ext uri="{BB962C8B-B14F-4D97-AF65-F5344CB8AC3E}">
        <p14:creationId xmlns:p14="http://schemas.microsoft.com/office/powerpoint/2010/main" val="26026950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of USA specifications</a:t>
            </a:r>
          </a:p>
        </p:txBody>
      </p:sp>
      <p:pic>
        <p:nvPicPr>
          <p:cNvPr id="141" name="Shape 141" descr="Diagram of the flag&amp;#39;s design"/>
          <p:cNvPicPr preferRelativeResize="0"/>
          <p:nvPr/>
        </p:nvPicPr>
        <p:blipFill>
          <a:blip r:embed="rId3">
            <a:alphaModFix/>
          </a:blip>
          <a:stretch>
            <a:fillRect/>
          </a:stretch>
        </p:blipFill>
        <p:spPr>
          <a:xfrm>
            <a:off x="76199" y="2937862"/>
            <a:ext cx="4811074" cy="2773587"/>
          </a:xfrm>
          <a:prstGeom prst="rect">
            <a:avLst/>
          </a:prstGeom>
          <a:noFill/>
          <a:ln>
            <a:noFill/>
          </a:ln>
        </p:spPr>
      </p:pic>
      <p:sp>
        <p:nvSpPr>
          <p:cNvPr id="142" name="Shape 142"/>
          <p:cNvSpPr txBox="1"/>
          <p:nvPr/>
        </p:nvSpPr>
        <p:spPr>
          <a:xfrm>
            <a:off x="22450" y="1878001"/>
            <a:ext cx="5778300" cy="1025099"/>
          </a:xfrm>
          <a:prstGeom prst="rect">
            <a:avLst/>
          </a:prstGeom>
          <a:noFill/>
          <a:ln>
            <a:noFill/>
          </a:ln>
        </p:spPr>
        <p:txBody>
          <a:bodyPr lIns="91425" tIns="91425" rIns="91425" bIns="91425" anchor="ctr" anchorCtr="0">
            <a:noAutofit/>
          </a:bodyPr>
          <a:lstStyle/>
          <a:p>
            <a:r>
              <a:rPr lang="en" sz="2000">
                <a:latin typeface="Courier New"/>
                <a:ea typeface="Courier New"/>
                <a:cs typeface="Courier New"/>
                <a:sym typeface="Courier New"/>
              </a:rPr>
              <a:t>Hoist (height) of the flag: </a:t>
            </a:r>
            <a:r>
              <a:rPr lang="en" sz="2000" b="1">
                <a:latin typeface="Courier New"/>
                <a:ea typeface="Courier New"/>
                <a:cs typeface="Courier New"/>
                <a:sym typeface="Courier New"/>
              </a:rPr>
              <a:t>A = 1.0</a:t>
            </a:r>
          </a:p>
          <a:p>
            <a:r>
              <a:rPr lang="en" sz="2000">
                <a:latin typeface="Courier New"/>
                <a:ea typeface="Courier New"/>
                <a:cs typeface="Courier New"/>
                <a:sym typeface="Courier New"/>
              </a:rPr>
              <a:t>Fly (width) of the flag:    </a:t>
            </a:r>
            <a:r>
              <a:rPr lang="en" sz="2000" b="1">
                <a:latin typeface="Courier New"/>
                <a:ea typeface="Courier New"/>
                <a:cs typeface="Courier New"/>
                <a:sym typeface="Courier New"/>
              </a:rPr>
              <a:t>B = 1.9</a:t>
            </a:r>
          </a:p>
          <a:p>
            <a:endParaRPr sz="2000">
              <a:latin typeface="Courier New"/>
              <a:ea typeface="Courier New"/>
              <a:cs typeface="Courier New"/>
              <a:sym typeface="Courier New"/>
            </a:endParaRPr>
          </a:p>
        </p:txBody>
      </p:sp>
    </p:spTree>
    <p:extLst>
      <p:ext uri="{BB962C8B-B14F-4D97-AF65-F5344CB8AC3E}">
        <p14:creationId xmlns:p14="http://schemas.microsoft.com/office/powerpoint/2010/main" val="15530842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Flag of Japan Program</a:t>
            </a:r>
          </a:p>
        </p:txBody>
      </p:sp>
      <p:sp>
        <p:nvSpPr>
          <p:cNvPr id="9" name="Content Placeholder 8"/>
          <p:cNvSpPr>
            <a:spLocks noGrp="1"/>
          </p:cNvSpPr>
          <p:nvPr>
            <p:ph idx="1"/>
          </p:nvPr>
        </p:nvSpPr>
        <p:spPr/>
        <p:txBody>
          <a:bodyPr/>
          <a:lstStyle/>
          <a:p>
            <a:endParaRPr lang="en-US"/>
          </a:p>
        </p:txBody>
      </p:sp>
      <p:pic>
        <p:nvPicPr>
          <p:cNvPr id="69" name="Shape 69"/>
          <p:cNvPicPr preferRelativeResize="0"/>
          <p:nvPr/>
        </p:nvPicPr>
        <p:blipFill>
          <a:blip r:embed="rId3">
            <a:alphaModFix/>
          </a:blip>
          <a:stretch>
            <a:fillRect/>
          </a:stretch>
        </p:blipFill>
        <p:spPr>
          <a:xfrm>
            <a:off x="700375" y="137800"/>
            <a:ext cx="7911015" cy="6663576"/>
          </a:xfrm>
          <a:prstGeom prst="rect">
            <a:avLst/>
          </a:prstGeom>
          <a:noFill/>
          <a:ln>
            <a:noFill/>
          </a:ln>
        </p:spPr>
      </p:pic>
    </p:spTree>
    <p:extLst>
      <p:ext uri="{BB962C8B-B14F-4D97-AF65-F5344CB8AC3E}">
        <p14:creationId xmlns:p14="http://schemas.microsoft.com/office/powerpoint/2010/main" val="29156122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flag of japan</a:t>
            </a:r>
          </a:p>
        </p:txBody>
      </p:sp>
      <p:sp>
        <p:nvSpPr>
          <p:cNvPr id="9" name="Content Placeholder 8"/>
          <p:cNvSpPr>
            <a:spLocks noGrp="1"/>
          </p:cNvSpPr>
          <p:nvPr>
            <p:ph idx="1"/>
          </p:nvPr>
        </p:nvSpPr>
        <p:spPr/>
        <p:txBody>
          <a:bodyPr/>
          <a:lstStyle/>
          <a:p>
            <a:endParaRPr lang="en-US"/>
          </a:p>
        </p:txBody>
      </p:sp>
      <p:sp>
        <p:nvSpPr>
          <p:cNvPr id="87" name="Shape 87"/>
          <p:cNvSpPr txBox="1"/>
          <p:nvPr/>
        </p:nvSpPr>
        <p:spPr>
          <a:xfrm>
            <a:off x="1618800" y="1928050"/>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88" name="Shape 88"/>
          <p:cNvGrpSpPr/>
          <p:nvPr/>
        </p:nvGrpSpPr>
        <p:grpSpPr>
          <a:xfrm>
            <a:off x="388588" y="1318393"/>
            <a:ext cx="8327587" cy="5108173"/>
            <a:chOff x="1462477" y="1318450"/>
            <a:chExt cx="6861322" cy="4419600"/>
          </a:xfrm>
        </p:grpSpPr>
        <p:pic>
          <p:nvPicPr>
            <p:cNvPr id="89" name="Shape 89"/>
            <p:cNvPicPr preferRelativeResize="0"/>
            <p:nvPr/>
          </p:nvPicPr>
          <p:blipFill>
            <a:blip r:embed="rId3">
              <a:alphaModFix/>
            </a:blip>
            <a:stretch>
              <a:fillRect/>
            </a:stretch>
          </p:blipFill>
          <p:spPr>
            <a:xfrm>
              <a:off x="2514150" y="1885187"/>
              <a:ext cx="4762500" cy="2943225"/>
            </a:xfrm>
            <a:prstGeom prst="rect">
              <a:avLst/>
            </a:prstGeom>
            <a:noFill/>
            <a:ln>
              <a:noFill/>
            </a:ln>
          </p:spPr>
        </p:pic>
        <p:cxnSp>
          <p:nvCxnSpPr>
            <p:cNvPr id="90" name="Shape 90"/>
            <p:cNvCxnSpPr/>
            <p:nvPr/>
          </p:nvCxnSpPr>
          <p:spPr>
            <a:xfrm flipH="1">
              <a:off x="4895400" y="1623250"/>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91" name="Shape 91"/>
            <p:cNvSpPr txBox="1"/>
            <p:nvPr/>
          </p:nvSpPr>
          <p:spPr>
            <a:xfrm>
              <a:off x="5962200" y="1318450"/>
              <a:ext cx="1752600" cy="533399"/>
            </a:xfrm>
            <a:prstGeom prst="rect">
              <a:avLst/>
            </a:prstGeom>
            <a:noFill/>
            <a:ln>
              <a:noFill/>
            </a:ln>
          </p:spPr>
          <p:txBody>
            <a:bodyPr lIns="91425" tIns="91425" rIns="91425" bIns="91425" anchor="ctr" anchorCtr="0">
              <a:noAutofit/>
            </a:bodyPr>
            <a:lstStyle/>
            <a:p>
              <a:pPr lvl="0" algn="ctr">
                <a:spcBef>
                  <a:spcPts val="0"/>
                </a:spcBef>
                <a:buNone/>
              </a:pPr>
              <a:r>
                <a:rPr lang="en"/>
                <a:t>The width is 3 or a multiple of 3.</a:t>
              </a:r>
            </a:p>
          </p:txBody>
        </p:sp>
        <p:cxnSp>
          <p:nvCxnSpPr>
            <p:cNvPr id="92" name="Shape 92"/>
            <p:cNvCxnSpPr/>
            <p:nvPr/>
          </p:nvCxnSpPr>
          <p:spPr>
            <a:xfrm>
              <a:off x="2152200" y="2461450"/>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1462477" y="1851850"/>
              <a:ext cx="1225800" cy="609599"/>
            </a:xfrm>
            <a:prstGeom prst="rect">
              <a:avLst/>
            </a:prstGeom>
            <a:noFill/>
            <a:ln>
              <a:noFill/>
            </a:ln>
          </p:spPr>
          <p:txBody>
            <a:bodyPr lIns="91425" tIns="91425" rIns="91425" bIns="91425" anchor="ctr" anchorCtr="0">
              <a:noAutofit/>
            </a:bodyPr>
            <a:lstStyle/>
            <a:p>
              <a:pPr lvl="0" algn="ctr">
                <a:spcBef>
                  <a:spcPts val="0"/>
                </a:spcBef>
                <a:buNone/>
              </a:pPr>
              <a:r>
                <a:rPr lang="en"/>
                <a:t>The height is 2 or a multiple of 2.</a:t>
              </a:r>
            </a:p>
          </p:txBody>
        </p:sp>
        <p:cxnSp>
          <p:nvCxnSpPr>
            <p:cNvPr id="94" name="Shape 94"/>
            <p:cNvCxnSpPr/>
            <p:nvPr/>
          </p:nvCxnSpPr>
          <p:spPr>
            <a:xfrm rot="10800000">
              <a:off x="7181399" y="3833049"/>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95" name="Shape 95"/>
            <p:cNvSpPr txBox="1"/>
            <p:nvPr/>
          </p:nvSpPr>
          <p:spPr>
            <a:xfrm>
              <a:off x="6648000" y="4823650"/>
              <a:ext cx="1675800" cy="914400"/>
            </a:xfrm>
            <a:prstGeom prst="rect">
              <a:avLst/>
            </a:prstGeom>
            <a:noFill/>
            <a:ln>
              <a:noFill/>
            </a:ln>
          </p:spPr>
          <p:txBody>
            <a:bodyPr lIns="91425" tIns="91425" rIns="91425" bIns="91425" anchor="ctr" anchorCtr="0">
              <a:noAutofit/>
            </a:bodyPr>
            <a:lstStyle/>
            <a:p>
              <a:pPr lvl="0" algn="ctr">
                <a:spcBef>
                  <a:spcPts val="0"/>
                </a:spcBef>
                <a:buNone/>
              </a:pPr>
              <a:r>
                <a:rPr lang="en"/>
                <a:t>The diameter of the circle is three fifths of the height.</a:t>
              </a:r>
            </a:p>
          </p:txBody>
        </p:sp>
      </p:grpSp>
    </p:spTree>
    <p:extLst>
      <p:ext uri="{BB962C8B-B14F-4D97-AF65-F5344CB8AC3E}">
        <p14:creationId xmlns:p14="http://schemas.microsoft.com/office/powerpoint/2010/main" val="417509888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p:txBody>
          <a:bodyPr/>
          <a:lstStyle/>
          <a:p>
            <a:pPr lvl="0"/>
            <a:r>
              <a:rPr lang="en"/>
              <a:t>first we need to think about the pieces</a:t>
            </a:r>
          </a:p>
        </p:txBody>
      </p:sp>
      <p:sp>
        <p:nvSpPr>
          <p:cNvPr id="9" name="Content Placeholder 8"/>
          <p:cNvSpPr>
            <a:spLocks noGrp="1"/>
          </p:cNvSpPr>
          <p:nvPr>
            <p:ph idx="1"/>
          </p:nvPr>
        </p:nvSpPr>
        <p:spPr/>
        <p:txBody>
          <a:bodyPr/>
          <a:lstStyle/>
          <a:p>
            <a:endParaRPr lang="en-US"/>
          </a:p>
        </p:txBody>
      </p:sp>
      <p:pic>
        <p:nvPicPr>
          <p:cNvPr id="137" name="Shape 137"/>
          <p:cNvPicPr preferRelativeResize="0"/>
          <p:nvPr/>
        </p:nvPicPr>
        <p:blipFill>
          <a:blip r:embed="rId3">
            <a:alphaModFix/>
          </a:blip>
          <a:stretch>
            <a:fillRect/>
          </a:stretch>
        </p:blipFill>
        <p:spPr>
          <a:xfrm>
            <a:off x="3267750" y="1415112"/>
            <a:ext cx="4762500" cy="2943225"/>
          </a:xfrm>
          <a:prstGeom prst="rect">
            <a:avLst/>
          </a:prstGeom>
          <a:noFill/>
          <a:ln>
            <a:noFill/>
          </a:ln>
        </p:spPr>
      </p:pic>
      <p:cxnSp>
        <p:nvCxnSpPr>
          <p:cNvPr id="138" name="Shape 138"/>
          <p:cNvCxnSpPr/>
          <p:nvPr/>
        </p:nvCxnSpPr>
        <p:spPr>
          <a:xfrm flipH="1">
            <a:off x="5649000" y="1134125"/>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139" name="Shape 139"/>
          <p:cNvSpPr txBox="1"/>
          <p:nvPr/>
        </p:nvSpPr>
        <p:spPr>
          <a:xfrm>
            <a:off x="6715800" y="186035"/>
            <a:ext cx="2294022" cy="1176689"/>
          </a:xfrm>
          <a:prstGeom prst="rect">
            <a:avLst/>
          </a:prstGeom>
          <a:noFill/>
          <a:ln>
            <a:noFill/>
          </a:ln>
        </p:spPr>
        <p:txBody>
          <a:bodyPr lIns="91425" tIns="91425" rIns="91425" bIns="91425" anchor="ctr" anchorCtr="0">
            <a:noAutofit/>
          </a:bodyPr>
          <a:lstStyle/>
          <a:p>
            <a:pPr lvl="0" algn="ctr">
              <a:spcBef>
                <a:spcPts val="0"/>
              </a:spcBef>
              <a:buNone/>
            </a:pPr>
            <a:r>
              <a:rPr lang="en" dirty="0"/>
              <a:t>The width is 3 or a multiple of 3.</a:t>
            </a:r>
          </a:p>
        </p:txBody>
      </p:sp>
      <p:cxnSp>
        <p:nvCxnSpPr>
          <p:cNvPr id="140" name="Shape 140"/>
          <p:cNvCxnSpPr/>
          <p:nvPr/>
        </p:nvCxnSpPr>
        <p:spPr>
          <a:xfrm>
            <a:off x="2905800" y="1972325"/>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141" name="Shape 141"/>
          <p:cNvSpPr txBox="1"/>
          <p:nvPr/>
        </p:nvSpPr>
        <p:spPr>
          <a:xfrm>
            <a:off x="2372400" y="1438925"/>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273327" y="1248425"/>
            <a:ext cx="3163581" cy="1028107"/>
          </a:xfrm>
          <a:prstGeom prst="rect">
            <a:avLst/>
          </a:prstGeom>
          <a:noFill/>
          <a:ln>
            <a:noFill/>
          </a:ln>
        </p:spPr>
        <p:txBody>
          <a:bodyPr lIns="91425" tIns="91425" rIns="91425" bIns="91425" anchor="ctr" anchorCtr="0">
            <a:noAutofit/>
          </a:bodyPr>
          <a:lstStyle/>
          <a:p>
            <a:pPr lvl="0" algn="ctr">
              <a:spcBef>
                <a:spcPts val="0"/>
              </a:spcBef>
              <a:buNone/>
            </a:pPr>
            <a:r>
              <a:rPr lang="en" dirty="0"/>
              <a:t>The height is 2 or a multiple of 2.</a:t>
            </a:r>
          </a:p>
        </p:txBody>
      </p:sp>
      <p:cxnSp>
        <p:nvCxnSpPr>
          <p:cNvPr id="143" name="Shape 143"/>
          <p:cNvCxnSpPr/>
          <p:nvPr/>
        </p:nvCxnSpPr>
        <p:spPr>
          <a:xfrm rot="10800000">
            <a:off x="7934999" y="3343924"/>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144" name="Shape 144"/>
          <p:cNvSpPr txBox="1"/>
          <p:nvPr/>
        </p:nvSpPr>
        <p:spPr>
          <a:xfrm>
            <a:off x="5466521" y="4654975"/>
            <a:ext cx="3377309" cy="914400"/>
          </a:xfrm>
          <a:prstGeom prst="rect">
            <a:avLst/>
          </a:prstGeom>
          <a:noFill/>
          <a:ln>
            <a:noFill/>
          </a:ln>
        </p:spPr>
        <p:txBody>
          <a:bodyPr lIns="91425" tIns="91425" rIns="91425" bIns="91425" anchor="ctr" anchorCtr="0">
            <a:noAutofit/>
          </a:bodyPr>
          <a:lstStyle/>
          <a:p>
            <a:pPr lvl="0" algn="ctr">
              <a:spcBef>
                <a:spcPts val="0"/>
              </a:spcBef>
              <a:buNone/>
            </a:pPr>
            <a:r>
              <a:rPr lang="en" dirty="0"/>
              <a:t>The diameter of the circle is three fifths of the height.</a:t>
            </a:r>
          </a:p>
        </p:txBody>
      </p:sp>
      <p:sp>
        <p:nvSpPr>
          <p:cNvPr id="145" name="Shape 145"/>
          <p:cNvSpPr txBox="1"/>
          <p:nvPr/>
        </p:nvSpPr>
        <p:spPr>
          <a:xfrm>
            <a:off x="859100" y="4858375"/>
            <a:ext cx="4517700" cy="14220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dirty="0"/>
              <a:t>A black outline</a:t>
            </a:r>
            <a:endParaRPr dirty="0"/>
          </a:p>
          <a:p>
            <a:pPr lvl="0" rtl="0">
              <a:spcBef>
                <a:spcPts val="0"/>
              </a:spcBef>
              <a:buNone/>
            </a:pPr>
            <a:r>
              <a:rPr lang="en" dirty="0"/>
              <a:t>A white rectangle</a:t>
            </a:r>
            <a:endParaRPr dirty="0"/>
          </a:p>
          <a:p>
            <a:pPr lvl="0">
              <a:spcBef>
                <a:spcPts val="0"/>
              </a:spcBef>
              <a:buNone/>
            </a:pPr>
            <a:r>
              <a:rPr lang="en" dirty="0"/>
              <a:t>A red circle</a:t>
            </a:r>
          </a:p>
        </p:txBody>
      </p:sp>
    </p:spTree>
    <p:extLst>
      <p:ext uri="{BB962C8B-B14F-4D97-AF65-F5344CB8AC3E}">
        <p14:creationId xmlns:p14="http://schemas.microsoft.com/office/powerpoint/2010/main" val="310926112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now we need to put it together</a:t>
            </a:r>
          </a:p>
        </p:txBody>
      </p:sp>
      <p:sp>
        <p:nvSpPr>
          <p:cNvPr id="166" name="Shape 166"/>
          <p:cNvSpPr txBox="1">
            <a:spLocks noGrp="1"/>
          </p:cNvSpPr>
          <p:nvPr>
            <p:ph idx="1"/>
          </p:nvPr>
        </p:nvSpPr>
        <p:spPr/>
        <p:txBody>
          <a:bodyPr/>
          <a:lstStyle/>
          <a:p>
            <a:pPr lvl="0"/>
            <a:r>
              <a:rPr lang="en-US"/>
              <a:t>how does it fit together?</a:t>
            </a:r>
          </a:p>
          <a:p>
            <a:pPr lvl="0"/>
            <a:endParaRPr lang="en-US"/>
          </a:p>
          <a:p>
            <a:pPr lvl="0"/>
            <a:endParaRPr lang="en-US"/>
          </a:p>
        </p:txBody>
      </p:sp>
      <p:sp>
        <p:nvSpPr>
          <p:cNvPr id="169" name="Shape 169"/>
          <p:cNvSpPr txBox="1">
            <a:spLocks noGrp="1"/>
          </p:cNvSpPr>
          <p:nvPr>
            <p:ph type="body" idx="4294967295"/>
          </p:nvPr>
        </p:nvSpPr>
        <p:spPr>
          <a:xfrm>
            <a:off x="5721350" y="5084763"/>
            <a:ext cx="3422650" cy="768350"/>
          </a:xfrm>
          <a:prstGeom prst="rect">
            <a:avLst/>
          </a:prstGeom>
        </p:spPr>
        <p:txBody>
          <a:bodyPr lIns="91425" tIns="91425" rIns="91425" bIns="91425" anchor="t" anchorCtr="0">
            <a:noAutofit/>
          </a:bodyPr>
          <a:lstStyle/>
          <a:p>
            <a:pPr lvl="0" rtl="0">
              <a:spcBef>
                <a:spcPts val="0"/>
              </a:spcBef>
              <a:buNone/>
            </a:pPr>
            <a:r>
              <a:rPr lang="en" sz="1400"/>
              <a:t>we place the circle onto the outline and place them both onto the white background</a:t>
            </a:r>
          </a:p>
          <a:p>
            <a:pPr lvl="0" rtl="0">
              <a:spcBef>
                <a:spcPts val="0"/>
              </a:spcBef>
              <a:buNone/>
            </a:pPr>
            <a:endParaRPr/>
          </a:p>
          <a:p>
            <a:pPr lvl="0" rtl="0">
              <a:spcBef>
                <a:spcPts val="0"/>
              </a:spcBef>
              <a:buNone/>
            </a:pPr>
            <a:endParaRPr/>
          </a:p>
        </p:txBody>
      </p:sp>
      <p:sp>
        <p:nvSpPr>
          <p:cNvPr id="167" name="Shape 167"/>
          <p:cNvSpPr/>
          <p:nvPr/>
        </p:nvSpPr>
        <p:spPr>
          <a:xfrm>
            <a:off x="356950" y="3545200"/>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7186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227100" y="554297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728375" y="2731175"/>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a:off x="47520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717238" y="307092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275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67"/>
                                        </p:tgtEl>
                                      </p:cBhvr>
                                    </p:animEffect>
                                    <p:set>
                                      <p:cBhvr>
                                        <p:cTn id="7" dur="1" fill="hold">
                                          <p:stCondLst>
                                            <p:cond delay="1500"/>
                                          </p:stCondLst>
                                        </p:cTn>
                                        <p:tgtEl>
                                          <p:spTgt spid="1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600"/>
                                        <p:tgtEl>
                                          <p:spTgt spid="168"/>
                                        </p:tgtEl>
                                      </p:cBhvr>
                                    </p:animEffect>
                                    <p:set>
                                      <p:cBhvr>
                                        <p:cTn id="15" dur="1" fill="hold">
                                          <p:stCondLst>
                                            <p:cond delay="1600"/>
                                          </p:stCondLst>
                                        </p:cTn>
                                        <p:tgtEl>
                                          <p:spTgt spid="168"/>
                                        </p:tgtEl>
                                        <p:attrNameLst>
                                          <p:attrName>style.visibility</p:attrName>
                                        </p:attrNameLst>
                                      </p:cBhvr>
                                      <p:to>
                                        <p:strVal val="hidden"/>
                                      </p:to>
                                    </p:se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5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500"/>
                                        <p:tgtEl>
                                          <p:spTgt spid="170"/>
                                        </p:tgtEl>
                                      </p:cBhvr>
                                    </p:animEffect>
                                    <p:set>
                                      <p:cBhvr>
                                        <p:cTn id="24" dur="1" fill="hold">
                                          <p:stCondLst>
                                            <p:cond delay="1500"/>
                                          </p:stCondLst>
                                        </p:cTn>
                                        <p:tgtEl>
                                          <p:spTgt spid="17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2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but this is a program.</a:t>
            </a:r>
          </a:p>
        </p:txBody>
      </p:sp>
      <p:sp>
        <p:nvSpPr>
          <p:cNvPr id="107" name="Shape 107"/>
          <p:cNvSpPr txBox="1">
            <a:spLocks noGrp="1"/>
          </p:cNvSpPr>
          <p:nvPr>
            <p:ph idx="1"/>
          </p:nvPr>
        </p:nvSpPr>
        <p:spPr/>
        <p:txBody>
          <a:bodyPr/>
          <a:lstStyle/>
          <a:p>
            <a:pPr lvl="0"/>
            <a:r>
              <a:rPr lang="en"/>
              <a:t>Go to </a:t>
            </a:r>
            <a:r>
              <a:rPr lang="en">
                <a:hlinkClick r:id="rId3"/>
              </a:rPr>
              <a:t>Japan Flag Good</a:t>
            </a:r>
            <a:r>
              <a:rPr lang="en"/>
              <a:t> to see an example of program.</a:t>
            </a:r>
          </a:p>
        </p:txBody>
      </p:sp>
    </p:spTree>
    <p:extLst>
      <p:ext uri="{BB962C8B-B14F-4D97-AF65-F5344CB8AC3E}">
        <p14:creationId xmlns:p14="http://schemas.microsoft.com/office/powerpoint/2010/main" val="348840027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Mr. Allatta's U.S. Flag Program	</a:t>
            </a:r>
          </a:p>
        </p:txBody>
      </p:sp>
      <p:sp>
        <p:nvSpPr>
          <p:cNvPr id="113" name="Shape 113"/>
          <p:cNvSpPr txBox="1">
            <a:spLocks noGrp="1"/>
          </p:cNvSpPr>
          <p:nvPr>
            <p:ph idx="1"/>
          </p:nvPr>
        </p:nvSpPr>
        <p:spPr/>
        <p:txBody>
          <a:bodyPr/>
          <a:lstStyle/>
          <a:p>
            <a:pPr lvl="0"/>
            <a:r>
              <a:rPr lang="en-US"/>
              <a:t>Go to </a:t>
            </a:r>
            <a:r>
              <a:rPr lang="en-US">
                <a:hlinkClick r:id="rId3"/>
              </a:rPr>
              <a:t>http://www.wescheme.org/openEditor?publicId=tCt9uyrglj</a:t>
            </a:r>
            <a:r>
              <a:rPr lang="en-US"/>
              <a:t> </a:t>
            </a:r>
          </a:p>
          <a:p>
            <a:pPr lvl="0"/>
            <a:endParaRPr lang="en-US"/>
          </a:p>
          <a:p>
            <a:pPr lvl="0"/>
            <a:r>
              <a:rPr lang="en-US"/>
              <a:t>Extension:  Look for a better way to create the stars.</a:t>
            </a:r>
          </a:p>
        </p:txBody>
      </p:sp>
    </p:spTree>
    <p:extLst>
      <p:ext uri="{BB962C8B-B14F-4D97-AF65-F5344CB8AC3E}">
        <p14:creationId xmlns:p14="http://schemas.microsoft.com/office/powerpoint/2010/main" val="30639872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lets write some code for each piece</a:t>
            </a:r>
          </a:p>
        </p:txBody>
      </p:sp>
      <p:sp>
        <p:nvSpPr>
          <p:cNvPr id="151" name="Shape 151"/>
          <p:cNvSpPr txBox="1">
            <a:spLocks noGrp="1"/>
          </p:cNvSpPr>
          <p:nvPr>
            <p:ph idx="1"/>
          </p:nvPr>
        </p:nvSpPr>
        <p:spPr/>
        <p:txBody>
          <a:bodyPr/>
          <a:lstStyle/>
          <a:p>
            <a:pPr lvl="0"/>
            <a:r>
              <a:rPr lang="en-US"/>
              <a:t>;The black outlined rectangle</a:t>
            </a:r>
          </a:p>
          <a:p>
            <a:pPr lvl="0"/>
            <a:r>
              <a:rPr lang="en-US">
                <a:sym typeface="Courier New"/>
              </a:rPr>
              <a:t>(rectangle 300 200 "outline" "black")</a:t>
            </a:r>
          </a:p>
          <a:p>
            <a:pPr lvl="0"/>
            <a:endParaRPr lang="en-US">
              <a:sym typeface="Courier New"/>
            </a:endParaRPr>
          </a:p>
          <a:p>
            <a:pPr lvl="0"/>
            <a:r>
              <a:rPr lang="en-US"/>
              <a:t>;The white solid rectangle</a:t>
            </a:r>
          </a:p>
          <a:p>
            <a:pPr lvl="0"/>
            <a:r>
              <a:rPr lang="en-US">
                <a:sym typeface="Courier New"/>
              </a:rPr>
              <a:t>(rectangle 300 200 "solid" "white")</a:t>
            </a:r>
          </a:p>
          <a:p>
            <a:pPr lvl="0"/>
            <a:endParaRPr lang="en-US"/>
          </a:p>
          <a:p>
            <a:pPr lvl="0"/>
            <a:r>
              <a:rPr lang="en-US"/>
              <a:t>;The red solid circle</a:t>
            </a:r>
          </a:p>
          <a:p>
            <a:pPr lvl="0"/>
            <a:r>
              <a:rPr lang="en-US">
                <a:sym typeface="Courier New"/>
              </a:rPr>
              <a:t>(circle 60 "solid" "red")</a:t>
            </a:r>
          </a:p>
          <a:p>
            <a:pPr lvl="0"/>
            <a:endParaRPr lang="en-US"/>
          </a:p>
          <a:p>
            <a:pPr lvl="0"/>
            <a:endParaRPr lang="en-US">
              <a:sym typeface="Courier New"/>
            </a:endParaRPr>
          </a:p>
        </p:txBody>
      </p:sp>
      <p:cxnSp>
        <p:nvCxnSpPr>
          <p:cNvPr id="152" name="Shape 152"/>
          <p:cNvCxnSpPr/>
          <p:nvPr/>
        </p:nvCxnSpPr>
        <p:spPr>
          <a:xfrm>
            <a:off x="414750" y="1703400"/>
            <a:ext cx="0" cy="4887899"/>
          </a:xfrm>
          <a:prstGeom prst="straightConnector1">
            <a:avLst/>
          </a:prstGeom>
          <a:noFill/>
          <a:ln w="19050" cap="flat" cmpd="sng">
            <a:solidFill>
              <a:schemeClr val="dk2"/>
            </a:solidFill>
            <a:prstDash val="solid"/>
            <a:round/>
            <a:headEnd type="none" w="lg" len="lg"/>
            <a:tailEnd type="none" w="lg" len="lg"/>
          </a:ln>
        </p:spPr>
      </p:cxnSp>
      <p:cxnSp>
        <p:nvCxnSpPr>
          <p:cNvPr id="153" name="Shape 153"/>
          <p:cNvCxnSpPr/>
          <p:nvPr/>
        </p:nvCxnSpPr>
        <p:spPr>
          <a:xfrm rot="10800000" flipH="1">
            <a:off x="29625" y="2922175"/>
            <a:ext cx="8961299" cy="29699"/>
          </a:xfrm>
          <a:prstGeom prst="straightConnector1">
            <a:avLst/>
          </a:prstGeom>
          <a:noFill/>
          <a:ln w="19050" cap="flat" cmpd="sng">
            <a:solidFill>
              <a:schemeClr val="dk2"/>
            </a:solidFill>
            <a:prstDash val="solid"/>
            <a:round/>
            <a:headEnd type="none" w="lg" len="lg"/>
            <a:tailEnd type="none" w="lg" len="lg"/>
          </a:ln>
        </p:spPr>
      </p:cxnSp>
      <p:cxnSp>
        <p:nvCxnSpPr>
          <p:cNvPr id="154" name="Shape 154"/>
          <p:cNvCxnSpPr/>
          <p:nvPr/>
        </p:nvCxnSpPr>
        <p:spPr>
          <a:xfrm>
            <a:off x="133300" y="4585325"/>
            <a:ext cx="8902200" cy="59399"/>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29625" y="1747825"/>
            <a:ext cx="399900" cy="4740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156" name="Shape 156"/>
          <p:cNvSpPr txBox="1"/>
          <p:nvPr/>
        </p:nvSpPr>
        <p:spPr>
          <a:xfrm flipH="1">
            <a:off x="-11099" y="2221825"/>
            <a:ext cx="422099" cy="607500"/>
          </a:xfrm>
          <a:prstGeom prst="rect">
            <a:avLst/>
          </a:prstGeom>
          <a:noFill/>
          <a:ln>
            <a:noFill/>
          </a:ln>
        </p:spPr>
        <p:txBody>
          <a:bodyPr lIns="91425" tIns="91425" rIns="91425" bIns="91425" anchor="t" anchorCtr="0">
            <a:noAutofit/>
          </a:bodyPr>
          <a:lstStyle/>
          <a:p>
            <a:pPr lvl="0" rtl="0">
              <a:spcBef>
                <a:spcPts val="0"/>
              </a:spcBef>
              <a:buNone/>
            </a:pPr>
            <a:r>
              <a:rPr lang="en" sz="3000"/>
              <a:t>2</a:t>
            </a:r>
          </a:p>
        </p:txBody>
      </p:sp>
      <p:sp>
        <p:nvSpPr>
          <p:cNvPr id="157" name="Shape 157"/>
          <p:cNvSpPr txBox="1"/>
          <p:nvPr/>
        </p:nvSpPr>
        <p:spPr>
          <a:xfrm>
            <a:off x="29625" y="325867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4</a:t>
            </a:r>
          </a:p>
        </p:txBody>
      </p:sp>
      <p:sp>
        <p:nvSpPr>
          <p:cNvPr id="158" name="Shape 158"/>
          <p:cNvSpPr txBox="1"/>
          <p:nvPr/>
        </p:nvSpPr>
        <p:spPr>
          <a:xfrm>
            <a:off x="29625" y="36882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5</a:t>
            </a:r>
          </a:p>
        </p:txBody>
      </p:sp>
      <p:sp>
        <p:nvSpPr>
          <p:cNvPr id="159" name="Shape 159"/>
          <p:cNvSpPr txBox="1"/>
          <p:nvPr/>
        </p:nvSpPr>
        <p:spPr>
          <a:xfrm>
            <a:off x="0" y="48139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6</a:t>
            </a:r>
          </a:p>
        </p:txBody>
      </p:sp>
      <p:sp>
        <p:nvSpPr>
          <p:cNvPr id="160" name="Shape 160"/>
          <p:cNvSpPr txBox="1"/>
          <p:nvPr/>
        </p:nvSpPr>
        <p:spPr>
          <a:xfrm>
            <a:off x="0" y="5287900"/>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7</a:t>
            </a:r>
          </a:p>
        </p:txBody>
      </p:sp>
    </p:spTree>
    <p:extLst>
      <p:ext uri="{BB962C8B-B14F-4D97-AF65-F5344CB8AC3E}">
        <p14:creationId xmlns:p14="http://schemas.microsoft.com/office/powerpoint/2010/main" val="3052376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now that we know what to do, lets write the code	</a:t>
            </a:r>
          </a:p>
        </p:txBody>
      </p:sp>
      <p:sp>
        <p:nvSpPr>
          <p:cNvPr id="179" name="Shape 179"/>
          <p:cNvSpPr txBox="1">
            <a:spLocks noGrp="1"/>
          </p:cNvSpPr>
          <p:nvPr>
            <p:ph idx="1"/>
          </p:nvPr>
        </p:nvSpPr>
        <p:spPr/>
        <p:txBody>
          <a:bodyPr/>
          <a:lstStyle/>
          <a:p>
            <a:pPr marL="0" lvl="0" indent="0">
              <a:buNone/>
            </a:pPr>
            <a:r>
              <a:rPr lang="en" dirty="0">
                <a:sym typeface="Courier New"/>
              </a:rPr>
              <a:t>(place-image</a:t>
            </a:r>
          </a:p>
          <a:p>
            <a:pPr marL="0" lvl="0" indent="0">
              <a:buNone/>
            </a:pPr>
            <a:r>
              <a:rPr lang="en" dirty="0">
                <a:sym typeface="Courier New"/>
              </a:rPr>
              <a:t>  (circle 60 "solid" "red")</a:t>
            </a:r>
          </a:p>
          <a:p>
            <a:pPr marL="0" lvl="0" indent="0">
              <a:buNone/>
            </a:pPr>
            <a:r>
              <a:rPr lang="en" dirty="0">
                <a:sym typeface="Courier New"/>
              </a:rPr>
              <a:t>  150 100</a:t>
            </a:r>
          </a:p>
          <a:p>
            <a:pPr marL="0" lvl="0" indent="0">
              <a:buNone/>
            </a:pPr>
            <a:r>
              <a:rPr lang="en" dirty="0">
                <a:sym typeface="Courier New"/>
              </a:rPr>
              <a:t>  (place-image</a:t>
            </a:r>
          </a:p>
          <a:p>
            <a:pPr marL="0" lvl="0" indent="0">
              <a:buNone/>
            </a:pPr>
            <a:r>
              <a:rPr lang="en" dirty="0">
                <a:sym typeface="Courier New"/>
              </a:rPr>
              <a:t>     (rectangle 300 200 "outline" "black")</a:t>
            </a:r>
          </a:p>
          <a:p>
            <a:pPr marL="0" lvl="0" indent="0">
              <a:buNone/>
            </a:pPr>
            <a:r>
              <a:rPr lang="en" dirty="0">
                <a:sym typeface="Courier New"/>
              </a:rPr>
              <a:t>     150 100</a:t>
            </a:r>
          </a:p>
          <a:p>
            <a:pPr marL="0" lvl="0" indent="0">
              <a:buNone/>
            </a:pPr>
            <a:r>
              <a:rPr lang="en" dirty="0">
                <a:sym typeface="Courier New"/>
              </a:rPr>
              <a:t>     (rectangle 300 200 "solid" "white"))) </a:t>
            </a:r>
          </a:p>
        </p:txBody>
      </p:sp>
      <p:sp>
        <p:nvSpPr>
          <p:cNvPr id="180" name="Shape 180"/>
          <p:cNvSpPr/>
          <p:nvPr/>
        </p:nvSpPr>
        <p:spPr>
          <a:xfrm>
            <a:off x="975360" y="2966720"/>
            <a:ext cx="6639560" cy="1584961"/>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1" name="Shape 181"/>
          <p:cNvCxnSpPr>
            <a:endCxn id="180" idx="0"/>
          </p:cNvCxnSpPr>
          <p:nvPr/>
        </p:nvCxnSpPr>
        <p:spPr>
          <a:xfrm flipH="1">
            <a:off x="4295140" y="2281070"/>
            <a:ext cx="2488844" cy="685650"/>
          </a:xfrm>
          <a:prstGeom prst="straightConnector1">
            <a:avLst/>
          </a:prstGeom>
          <a:noFill/>
          <a:ln w="38100" cap="flat" cmpd="sng">
            <a:solidFill>
              <a:schemeClr val="dk2"/>
            </a:solidFill>
            <a:prstDash val="solid"/>
            <a:round/>
            <a:headEnd type="none" w="lg" len="lg"/>
            <a:tailEnd type="triangle" w="lg" len="lg"/>
          </a:ln>
        </p:spPr>
      </p:cxnSp>
      <p:sp>
        <p:nvSpPr>
          <p:cNvPr id="182" name="Shape 182"/>
          <p:cNvSpPr txBox="1"/>
          <p:nvPr/>
        </p:nvSpPr>
        <p:spPr>
          <a:xfrm>
            <a:off x="4599650" y="4822325"/>
            <a:ext cx="3657600" cy="45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3" name="Shape 183"/>
          <p:cNvSpPr txBox="1"/>
          <p:nvPr/>
        </p:nvSpPr>
        <p:spPr>
          <a:xfrm>
            <a:off x="6805325" y="1400725"/>
            <a:ext cx="2133000" cy="1512258"/>
          </a:xfrm>
          <a:prstGeom prst="rect">
            <a:avLst/>
          </a:prstGeom>
          <a:noFill/>
          <a:ln>
            <a:noFill/>
          </a:ln>
        </p:spPr>
        <p:txBody>
          <a:bodyPr lIns="91425" tIns="91425" rIns="91425" bIns="91425" anchor="t" anchorCtr="0">
            <a:noAutofit/>
          </a:bodyPr>
          <a:lstStyle/>
          <a:p>
            <a:pPr lvl="0">
              <a:spcBef>
                <a:spcPts val="0"/>
              </a:spcBef>
              <a:buNone/>
            </a:pPr>
            <a:r>
              <a:rPr lang="en" sz="1800" dirty="0"/>
              <a:t>This place-image function is actually happening first.</a:t>
            </a:r>
          </a:p>
        </p:txBody>
      </p:sp>
      <p:sp>
        <p:nvSpPr>
          <p:cNvPr id="184" name="Shape 184"/>
          <p:cNvSpPr/>
          <p:nvPr/>
        </p:nvSpPr>
        <p:spPr>
          <a:xfrm>
            <a:off x="6773252" y="1439154"/>
            <a:ext cx="2040000" cy="1436126"/>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35553" y="5373990"/>
            <a:ext cx="3704206" cy="1275730"/>
          </a:xfrm>
          <a:prstGeom prst="rect">
            <a:avLst/>
          </a:prstGeom>
          <a:noFill/>
          <a:ln>
            <a:noFill/>
          </a:ln>
        </p:spPr>
        <p:txBody>
          <a:bodyPr lIns="91425" tIns="91425" rIns="91425" bIns="91425" anchor="t" anchorCtr="0">
            <a:noAutofit/>
          </a:bodyPr>
          <a:lstStyle/>
          <a:p>
            <a:pPr lvl="0" rtl="0">
              <a:spcBef>
                <a:spcPts val="0"/>
              </a:spcBef>
              <a:buNone/>
            </a:pPr>
            <a:r>
              <a:rPr lang="en" dirty="0"/>
              <a:t>What does the inside place-image function do?</a:t>
            </a:r>
          </a:p>
          <a:p>
            <a:pPr lvl="0">
              <a:spcBef>
                <a:spcPts val="0"/>
              </a:spcBef>
              <a:buNone/>
            </a:pPr>
            <a:r>
              <a:rPr lang="en" dirty="0"/>
              <a:t>What does the outside place-image function do?</a:t>
            </a:r>
          </a:p>
        </p:txBody>
      </p:sp>
      <p:sp>
        <p:nvSpPr>
          <p:cNvPr id="186" name="Shape 186"/>
          <p:cNvSpPr txBox="1"/>
          <p:nvPr/>
        </p:nvSpPr>
        <p:spPr>
          <a:xfrm>
            <a:off x="4889211" y="4713785"/>
            <a:ext cx="4225674" cy="2116493"/>
          </a:xfrm>
          <a:prstGeom prst="rect">
            <a:avLst/>
          </a:prstGeom>
          <a:noFill/>
          <a:ln>
            <a:noFill/>
          </a:ln>
        </p:spPr>
        <p:txBody>
          <a:bodyPr lIns="91425" tIns="91425" rIns="91425" bIns="91425" anchor="t" anchorCtr="0">
            <a:noAutofit/>
          </a:bodyPr>
          <a:lstStyle/>
          <a:p>
            <a:pPr lvl="0"/>
            <a:r>
              <a:rPr lang="en" dirty="0"/>
              <a:t>What type of value does this place-image expression produce. An image.</a:t>
            </a:r>
          </a:p>
          <a:p>
            <a:pPr lvl="0">
              <a:spcBef>
                <a:spcPts val="0"/>
              </a:spcBef>
              <a:buNone/>
            </a:pPr>
            <a:r>
              <a:rPr lang="en" dirty="0"/>
              <a:t>This whole place-image function is the 4th parameter of the first place-image function.</a:t>
            </a:r>
          </a:p>
          <a:p>
            <a:pPr lvl="0" rtl="0">
              <a:spcBef>
                <a:spcPts val="0"/>
              </a:spcBef>
              <a:buNone/>
            </a:pPr>
            <a:endParaRPr lang="en" dirty="0"/>
          </a:p>
        </p:txBody>
      </p:sp>
      <p:sp>
        <p:nvSpPr>
          <p:cNvPr id="187" name="Shape 187"/>
          <p:cNvSpPr/>
          <p:nvPr/>
        </p:nvSpPr>
        <p:spPr>
          <a:xfrm>
            <a:off x="4889211" y="4713785"/>
            <a:ext cx="4138301" cy="2109415"/>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1"/>
            <a:endCxn id="180" idx="2"/>
          </p:cNvCxnSpPr>
          <p:nvPr/>
        </p:nvCxnSpPr>
        <p:spPr>
          <a:xfrm flipH="1" flipV="1">
            <a:off x="4295140" y="4551681"/>
            <a:ext cx="594071" cy="1216812"/>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24473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p:txBody>
          <a:bodyPr/>
          <a:lstStyle/>
          <a:p>
            <a:pPr lvl="0"/>
            <a:r>
              <a:rPr lang="en"/>
              <a:t>Functions that combine data</a:t>
            </a:r>
          </a:p>
        </p:txBody>
      </p:sp>
      <p:sp>
        <p:nvSpPr>
          <p:cNvPr id="164" name="Shape 164"/>
          <p:cNvSpPr txBox="1">
            <a:spLocks noGrp="1"/>
          </p:cNvSpPr>
          <p:nvPr>
            <p:ph idx="1"/>
          </p:nvPr>
        </p:nvSpPr>
        <p:spPr/>
        <p:txBody>
          <a:bodyPr/>
          <a:lstStyle/>
          <a:p>
            <a:pPr lvl="0"/>
            <a:r>
              <a:rPr lang="en-US"/>
              <a:t>Strings</a:t>
            </a:r>
          </a:p>
          <a:p>
            <a:pPr lvl="0"/>
            <a:r>
              <a:rPr lang="en-US"/>
              <a:t>(string-append “hello_” “world”)</a:t>
            </a:r>
          </a:p>
          <a:p>
            <a:pPr lvl="0"/>
            <a:endParaRPr lang="en-US"/>
          </a:p>
          <a:p>
            <a:pPr lvl="0"/>
            <a:endParaRPr lang="en-US"/>
          </a:p>
          <a:p>
            <a:pPr lvl="0"/>
            <a:r>
              <a:rPr lang="en-US"/>
              <a:t>“hello_world”</a:t>
            </a:r>
          </a:p>
        </p:txBody>
      </p:sp>
    </p:spTree>
    <p:extLst>
      <p:ext uri="{BB962C8B-B14F-4D97-AF65-F5344CB8AC3E}">
        <p14:creationId xmlns:p14="http://schemas.microsoft.com/office/powerpoint/2010/main" val="346745989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p:txBody>
          <a:bodyPr/>
          <a:lstStyle/>
          <a:p>
            <a:pPr lvl="0"/>
            <a:r>
              <a:rPr lang="en"/>
              <a:t>add comments to help others understand your code</a:t>
            </a:r>
          </a:p>
        </p:txBody>
      </p:sp>
      <p:sp>
        <p:nvSpPr>
          <p:cNvPr id="194" name="Shape 194"/>
          <p:cNvSpPr txBox="1">
            <a:spLocks noGrp="1"/>
          </p:cNvSpPr>
          <p:nvPr>
            <p:ph idx="1"/>
          </p:nvPr>
        </p:nvSpPr>
        <p:spPr/>
        <p:txBody>
          <a:bodyPr>
            <a:normAutofit lnSpcReduction="10000"/>
          </a:bodyPr>
          <a:lstStyle/>
          <a:p>
            <a:pPr lvl="0"/>
            <a:r>
              <a:rPr lang="en-US"/>
              <a:t>;  a comment in Racket begins with a semi-colon.</a:t>
            </a:r>
          </a:p>
          <a:p>
            <a:pPr lvl="0"/>
            <a:endParaRPr lang="en-US"/>
          </a:p>
          <a:p>
            <a:pPr lvl="0"/>
            <a:r>
              <a:rPr lang="en-US">
                <a:sym typeface="Courier New"/>
              </a:rPr>
              <a:t>;  this place image-function place a red circle on a black outline, on a white background.</a:t>
            </a:r>
          </a:p>
          <a:p>
            <a:pPr lvl="0"/>
            <a:r>
              <a:rPr lang="en-US">
                <a:sym typeface="Courier New"/>
              </a:rPr>
              <a:t>(place-image</a:t>
            </a:r>
          </a:p>
          <a:p>
            <a:pPr lvl="0"/>
            <a:r>
              <a:rPr lang="en-US">
                <a:sym typeface="Courier New"/>
              </a:rPr>
              <a:t>  (circle 60 "solid" "red")</a:t>
            </a:r>
          </a:p>
          <a:p>
            <a:pPr lvl="0"/>
            <a:r>
              <a:rPr lang="en-US">
                <a:sym typeface="Courier New"/>
              </a:rPr>
              <a:t>  150 100</a:t>
            </a:r>
          </a:p>
          <a:p>
            <a:pPr lvl="0"/>
            <a:r>
              <a:rPr lang="en-US">
                <a:sym typeface="Courier New"/>
              </a:rPr>
              <a:t>  (place-image</a:t>
            </a:r>
          </a:p>
          <a:p>
            <a:pPr lvl="0"/>
            <a:r>
              <a:rPr lang="en-US">
                <a:sym typeface="Courier New"/>
              </a:rPr>
              <a:t>     (rectangle 300 200 "outline" "black")</a:t>
            </a:r>
          </a:p>
          <a:p>
            <a:pPr lvl="0"/>
            <a:r>
              <a:rPr lang="en-US">
                <a:sym typeface="Courier New"/>
              </a:rPr>
              <a:t>     150 100</a:t>
            </a:r>
          </a:p>
          <a:p>
            <a:pPr lvl="0"/>
            <a:r>
              <a:rPr lang="en-US">
                <a:sym typeface="Courier New"/>
              </a:rPr>
              <a:t>     (rectangle 300 200 "solid" "white"))) </a:t>
            </a:r>
            <a:r>
              <a:rPr lang="en-US"/>
              <a:t> </a:t>
            </a:r>
          </a:p>
        </p:txBody>
      </p:sp>
    </p:spTree>
    <p:extLst>
      <p:ext uri="{BB962C8B-B14F-4D97-AF65-F5344CB8AC3E}">
        <p14:creationId xmlns:p14="http://schemas.microsoft.com/office/powerpoint/2010/main" val="11818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make your own flag</a:t>
            </a:r>
          </a:p>
        </p:txBody>
      </p:sp>
      <p:sp>
        <p:nvSpPr>
          <p:cNvPr id="199" name="Shape 199"/>
          <p:cNvSpPr txBox="1">
            <a:spLocks noGrp="1"/>
          </p:cNvSpPr>
          <p:nvPr>
            <p:ph idx="1"/>
          </p:nvPr>
        </p:nvSpPr>
        <p:spPr/>
        <p:txBody>
          <a:bodyPr/>
          <a:lstStyle/>
          <a:p>
            <a:pPr lvl="0"/>
            <a:r>
              <a:rPr lang="en"/>
              <a:t>write a program that displays a flag using two place-image functions.  Plan your flag on the worksheet before you begin coding.</a:t>
            </a:r>
          </a:p>
        </p:txBody>
      </p:sp>
    </p:spTree>
    <p:extLst>
      <p:ext uri="{BB962C8B-B14F-4D97-AF65-F5344CB8AC3E}">
        <p14:creationId xmlns:p14="http://schemas.microsoft.com/office/powerpoint/2010/main" val="19610305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we want to create the following image</a:t>
            </a:r>
          </a:p>
        </p:txBody>
      </p:sp>
      <p:sp>
        <p:nvSpPr>
          <p:cNvPr id="9" name="Content Placeholder 8"/>
          <p:cNvSpPr>
            <a:spLocks noGrp="1"/>
          </p:cNvSpPr>
          <p:nvPr>
            <p:ph idx="1"/>
          </p:nvPr>
        </p:nvSpPr>
        <p:spPr/>
        <p:txBody>
          <a:bodyPr/>
          <a:lstStyle/>
          <a:p>
            <a:endParaRPr lang="en-US"/>
          </a:p>
        </p:txBody>
      </p:sp>
      <p:pic>
        <p:nvPicPr>
          <p:cNvPr id="130" name="Shape 130"/>
          <p:cNvPicPr preferRelativeResize="0"/>
          <p:nvPr/>
        </p:nvPicPr>
        <p:blipFill>
          <a:blip r:embed="rId3">
            <a:alphaModFix/>
          </a:blip>
          <a:stretch>
            <a:fillRect/>
          </a:stretch>
        </p:blipFill>
        <p:spPr>
          <a:xfrm>
            <a:off x="2292725" y="1417637"/>
            <a:ext cx="3876374" cy="2594035"/>
          </a:xfrm>
          <a:prstGeom prst="rect">
            <a:avLst/>
          </a:prstGeom>
          <a:noFill/>
          <a:ln>
            <a:noFill/>
          </a:ln>
        </p:spPr>
      </p:pic>
      <p:sp>
        <p:nvSpPr>
          <p:cNvPr id="131" name="Shape 131"/>
          <p:cNvSpPr txBox="1"/>
          <p:nvPr/>
        </p:nvSpPr>
        <p:spPr>
          <a:xfrm>
            <a:off x="918350" y="4502875"/>
            <a:ext cx="7628100" cy="1022100"/>
          </a:xfrm>
          <a:prstGeom prst="rect">
            <a:avLst/>
          </a:prstGeom>
          <a:noFill/>
          <a:ln>
            <a:noFill/>
          </a:ln>
        </p:spPr>
        <p:txBody>
          <a:bodyPr lIns="91425" tIns="91425" rIns="91425" bIns="91425" anchor="t" anchorCtr="0">
            <a:noAutofit/>
          </a:bodyPr>
          <a:lstStyle/>
          <a:p>
            <a:pPr lvl="0" rtl="0">
              <a:spcBef>
                <a:spcPts val="0"/>
              </a:spcBef>
              <a:buNone/>
            </a:pPr>
            <a:r>
              <a:rPr lang="en"/>
              <a:t>What do we need to know about it?</a:t>
            </a:r>
          </a:p>
          <a:p>
            <a:pPr lvl="0">
              <a:spcBef>
                <a:spcPts val="0"/>
              </a:spcBef>
              <a:buNone/>
            </a:pPr>
            <a:r>
              <a:rPr lang="en"/>
              <a:t>height, width, size, components</a:t>
            </a:r>
          </a:p>
        </p:txBody>
      </p:sp>
    </p:spTree>
    <p:extLst>
      <p:ext uri="{BB962C8B-B14F-4D97-AF65-F5344CB8AC3E}">
        <p14:creationId xmlns:p14="http://schemas.microsoft.com/office/powerpoint/2010/main" val="20275670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Project Requirements - Program</a:t>
            </a:r>
          </a:p>
        </p:txBody>
      </p:sp>
      <p:sp>
        <p:nvSpPr>
          <p:cNvPr id="3" name="Text Placeholder 2"/>
          <p:cNvSpPr>
            <a:spLocks noGrp="1"/>
          </p:cNvSpPr>
          <p:nvPr>
            <p:ph type="body" idx="1"/>
          </p:nvPr>
        </p:nvSpPr>
        <p:spPr/>
        <p:txBody>
          <a:bodyPr/>
          <a:lstStyle/>
          <a:p>
            <a:r>
              <a:rPr lang="en-US" dirty="0"/>
              <a:t>A program runs and displays the flag of your choosing</a:t>
            </a:r>
          </a:p>
          <a:p>
            <a:r>
              <a:rPr lang="en-US" dirty="0"/>
              <a:t>There are no hard-coded values. All values are defined as relative constants</a:t>
            </a:r>
          </a:p>
          <a:p>
            <a:r>
              <a:rPr lang="en-US" dirty="0"/>
              <a:t>The program is organized using comments: dimensions, image primitives, image combinations.</a:t>
            </a:r>
          </a:p>
          <a:p>
            <a:r>
              <a:rPr lang="en-US" dirty="0"/>
              <a:t>Descriptive names are chosen throughout the program</a:t>
            </a:r>
          </a:p>
          <a:p>
            <a:endParaRPr lang="en-US" dirty="0"/>
          </a:p>
        </p:txBody>
      </p:sp>
    </p:spTree>
    <p:extLst>
      <p:ext uri="{BB962C8B-B14F-4D97-AF65-F5344CB8AC3E}">
        <p14:creationId xmlns:p14="http://schemas.microsoft.com/office/powerpoint/2010/main" val="13517511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Requirements</a:t>
            </a:r>
          </a:p>
        </p:txBody>
      </p:sp>
      <p:sp>
        <p:nvSpPr>
          <p:cNvPr id="3" name="Text Placeholder 2"/>
          <p:cNvSpPr>
            <a:spLocks noGrp="1"/>
          </p:cNvSpPr>
          <p:nvPr>
            <p:ph type="body" idx="1"/>
          </p:nvPr>
        </p:nvSpPr>
        <p:spPr/>
        <p:txBody>
          <a:bodyPr/>
          <a:lstStyle/>
          <a:p>
            <a:r>
              <a:rPr lang="en-US" dirty="0"/>
              <a:t>Annotate a diagram of your flag that describes how you translated the construction sheet into dimensions to build your flag program.</a:t>
            </a:r>
          </a:p>
          <a:p>
            <a:r>
              <a:rPr lang="en-US" dirty="0"/>
              <a:t>The plan should account for all of the values that where defined in the program.</a:t>
            </a:r>
          </a:p>
          <a:p>
            <a:r>
              <a:rPr lang="en-US" dirty="0"/>
              <a:t>The plan shows how the geometry of the flag was created.</a:t>
            </a:r>
          </a:p>
        </p:txBody>
      </p:sp>
    </p:spTree>
    <p:extLst>
      <p:ext uri="{BB962C8B-B14F-4D97-AF65-F5344CB8AC3E}">
        <p14:creationId xmlns:p14="http://schemas.microsoft.com/office/powerpoint/2010/main" val="24176343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 Requirements</a:t>
            </a:r>
          </a:p>
        </p:txBody>
      </p:sp>
      <p:sp>
        <p:nvSpPr>
          <p:cNvPr id="3" name="Text Placeholder 2"/>
          <p:cNvSpPr>
            <a:spLocks noGrp="1"/>
          </p:cNvSpPr>
          <p:nvPr>
            <p:ph type="body" idx="1"/>
          </p:nvPr>
        </p:nvSpPr>
        <p:spPr/>
        <p:txBody>
          <a:bodyPr/>
          <a:lstStyle/>
          <a:p>
            <a:r>
              <a:rPr lang="en-US" dirty="0"/>
              <a:t>Explain how you iteratively developed your program. Describe any challenges that you had or opportunities that you were able to take advantage of.</a:t>
            </a:r>
          </a:p>
          <a:p>
            <a:endParaRPr lang="en-US" dirty="0"/>
          </a:p>
        </p:txBody>
      </p:sp>
    </p:spTree>
    <p:extLst>
      <p:ext uri="{BB962C8B-B14F-4D97-AF65-F5344CB8AC3E}">
        <p14:creationId xmlns:p14="http://schemas.microsoft.com/office/powerpoint/2010/main" val="29747501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taxi-fare : Number -&gt; Number</a:t>
            </a:r>
          </a:p>
        </p:txBody>
      </p:sp>
      <p:sp>
        <p:nvSpPr>
          <p:cNvPr id="3" name="Content Placeholder 2"/>
          <p:cNvSpPr>
            <a:spLocks noGrp="1"/>
          </p:cNvSpPr>
          <p:nvPr>
            <p:ph idx="1"/>
          </p:nvPr>
        </p:nvSpPr>
        <p:spPr/>
        <p:txBody>
          <a:bodyPr>
            <a:normAutofit lnSpcReduction="10000"/>
          </a:bodyPr>
          <a:lstStyle/>
          <a:p>
            <a:pPr marL="0" indent="0">
              <a:buNone/>
            </a:pPr>
            <a:r>
              <a:rPr lang="en-US" dirty="0"/>
              <a:t>; A cab ride costs $4 plus $1.75 per mile driven. Write a function that takes in the number of miles and returns the cost of the fare.</a:t>
            </a:r>
          </a:p>
          <a:p>
            <a:pPr marL="0" indent="0">
              <a:buNone/>
            </a:pPr>
            <a:r>
              <a:rPr lang="en-US" dirty="0"/>
              <a:t>; taxi-fare : miles -&gt; cost</a:t>
            </a:r>
          </a:p>
          <a:p>
            <a:pPr marL="0" indent="0">
              <a:buNone/>
            </a:pPr>
            <a:r>
              <a:rPr lang="en-US" dirty="0"/>
              <a:t>; takes in a number of miles and computes the cost at $1.75 per mile plus a $4 flat rate</a:t>
            </a:r>
          </a:p>
          <a:p>
            <a:pPr marL="0" indent="0">
              <a:buNone/>
            </a:pPr>
            <a:r>
              <a:rPr lang="en-US" dirty="0"/>
              <a:t>(EXAMPLE (taxi-fare 1)  (+ 4 (* 1.75 1)))</a:t>
            </a:r>
          </a:p>
          <a:p>
            <a:pPr marL="0" indent="0">
              <a:buNone/>
            </a:pPr>
            <a:r>
              <a:rPr lang="en-US" dirty="0"/>
              <a:t>(EXAMPLE (taxi-fare 0)  (+ 4 (* 1.75 4)))</a:t>
            </a:r>
          </a:p>
          <a:p>
            <a:pPr marL="0" indent="0">
              <a:buNone/>
            </a:pPr>
            <a:r>
              <a:rPr lang="en-US" dirty="0"/>
              <a:t>(EXAMPLE (taxi-fare 17) (+ 4 (* 1.75 17)))</a:t>
            </a:r>
          </a:p>
          <a:p>
            <a:pPr marL="0" indent="0">
              <a:buNone/>
            </a:pPr>
            <a:endParaRPr lang="en-US" dirty="0"/>
          </a:p>
          <a:p>
            <a:pPr marL="0" indent="0">
              <a:buNone/>
            </a:pPr>
            <a:r>
              <a:rPr lang="en-US" dirty="0"/>
              <a:t>(define (taxi-fare miles)</a:t>
            </a:r>
          </a:p>
          <a:p>
            <a:pPr marL="0" indent="0">
              <a:buNone/>
            </a:pPr>
            <a:r>
              <a:rPr lang="en-US" dirty="0"/>
              <a:t>  (+ 4 (* 1.75 miles)))</a:t>
            </a:r>
          </a:p>
        </p:txBody>
      </p:sp>
    </p:spTree>
    <p:extLst>
      <p:ext uri="{BB962C8B-B14F-4D97-AF65-F5344CB8AC3E}">
        <p14:creationId xmlns:p14="http://schemas.microsoft.com/office/powerpoint/2010/main" val="12897137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49756409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normAutofit/>
          </a:bodyPr>
          <a:lstStyle/>
          <a:p>
            <a:r>
              <a:rPr lang="en-US" dirty="0"/>
              <a:t>profit</a:t>
            </a:r>
          </a:p>
        </p:txBody>
      </p:sp>
      <p:sp>
        <p:nvSpPr>
          <p:cNvPr id="91" name="Shape 91"/>
          <p:cNvSpPr txBox="1">
            <a:spLocks noGrp="1"/>
          </p:cNvSpPr>
          <p:nvPr>
            <p:ph type="body" idx="1"/>
          </p:nvPr>
        </p:nvSpPr>
        <p:spPr/>
        <p:txBody>
          <a:bodyPr/>
          <a:lstStyle/>
          <a:p>
            <a:pPr lvl="1"/>
            <a:r>
              <a:rPr lang="en-US" dirty="0">
                <a:sym typeface="Ubuntu Mono"/>
              </a:rPr>
              <a:t>Develop a function called profit that consumes the costs and revenue of a business and returns the companies profits. Profit is (revenue - costs).</a:t>
            </a:r>
          </a:p>
          <a:p>
            <a:pPr lvl="1"/>
            <a:endParaRPr lang="en-US" dirty="0">
              <a:sym typeface="Ubuntu Mono"/>
            </a:endParaRPr>
          </a:p>
          <a:p>
            <a:endParaRPr lang="en-US" dirty="0">
              <a:sym typeface="Ubuntu Mono"/>
            </a:endParaRPr>
          </a:p>
          <a:p>
            <a:endParaRPr lang="en-US" dirty="0">
              <a:sym typeface="Ubuntu Mono"/>
            </a:endParaRPr>
          </a:p>
        </p:txBody>
      </p:sp>
    </p:spTree>
    <p:extLst>
      <p:ext uri="{BB962C8B-B14F-4D97-AF65-F5344CB8AC3E}">
        <p14:creationId xmlns:p14="http://schemas.microsoft.com/office/powerpoint/2010/main" val="15060009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Stub or Template</a:t>
            </a:r>
          </a:p>
        </p:txBody>
      </p:sp>
      <p:sp>
        <p:nvSpPr>
          <p:cNvPr id="3" name="Text Placeholder 2"/>
          <p:cNvSpPr>
            <a:spLocks noGrp="1"/>
          </p:cNvSpPr>
          <p:nvPr>
            <p:ph type="body" idx="1"/>
          </p:nvPr>
        </p:nvSpPr>
        <p:spPr/>
        <p:txBody>
          <a:bodyPr/>
          <a:lstStyle/>
          <a:p>
            <a:r>
              <a:rPr lang="en-US" dirty="0">
                <a:sym typeface="Ubuntu Mono"/>
              </a:rPr>
              <a:t>Stub or Template: Write the partially completed function definition.</a:t>
            </a:r>
          </a:p>
          <a:p>
            <a:pPr marL="0" indent="0">
              <a:buNone/>
            </a:pPr>
            <a:endParaRPr lang="en-US" dirty="0">
              <a:sym typeface="Ubuntu Mono"/>
            </a:endParaRPr>
          </a:p>
          <a:p>
            <a:pPr marL="0" indent="0">
              <a:buNone/>
            </a:pPr>
            <a:r>
              <a:rPr lang="en-US" dirty="0">
                <a:sym typeface="Ubuntu Mono"/>
              </a:rPr>
              <a:t>(define (profit …)</a:t>
            </a:r>
          </a:p>
          <a:p>
            <a:pPr marL="0" indent="0">
              <a:buNone/>
            </a:pPr>
            <a:r>
              <a:rPr lang="en-US" dirty="0">
                <a:sym typeface="Ubuntu Mono"/>
              </a:rPr>
              <a:t> …)</a:t>
            </a:r>
            <a:endParaRPr lang="en-US" dirty="0"/>
          </a:p>
        </p:txBody>
      </p:sp>
    </p:spTree>
    <p:extLst>
      <p:ext uri="{BB962C8B-B14F-4D97-AF65-F5344CB8AC3E}">
        <p14:creationId xmlns:p14="http://schemas.microsoft.com/office/powerpoint/2010/main" val="2814388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
              <a:t>Functions that combine data</a:t>
            </a:r>
          </a:p>
        </p:txBody>
      </p:sp>
      <p:sp>
        <p:nvSpPr>
          <p:cNvPr id="170" name="Shape 170"/>
          <p:cNvSpPr txBox="1">
            <a:spLocks noGrp="1"/>
          </p:cNvSpPr>
          <p:nvPr>
            <p:ph idx="1"/>
          </p:nvPr>
        </p:nvSpPr>
        <p:spPr/>
        <p:txBody>
          <a:bodyPr/>
          <a:lstStyle/>
          <a:p>
            <a:pPr lvl="0"/>
            <a:r>
              <a:rPr lang="en-US"/>
              <a:t>Booleans</a:t>
            </a:r>
          </a:p>
          <a:p>
            <a:pPr lvl="0"/>
            <a:r>
              <a:rPr lang="en-US"/>
              <a:t>(and true false)</a:t>
            </a:r>
          </a:p>
          <a:p>
            <a:pPr lvl="0"/>
            <a:endParaRPr lang="en-US"/>
          </a:p>
        </p:txBody>
      </p:sp>
    </p:spTree>
    <p:extLst>
      <p:ext uri="{BB962C8B-B14F-4D97-AF65-F5344CB8AC3E}">
        <p14:creationId xmlns:p14="http://schemas.microsoft.com/office/powerpoint/2010/main" val="37234436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97" name="Shape 9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Examples: Write at least 2 examples of the function being used and their evaluations. The second example should use an expression that will evaluate the result.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41872776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103" name="Shape 10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Definition: Write the complete definition of the function by abstracting your examples with formal parameters.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5800360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What are the steps to designing a function? </a:t>
            </a:r>
          </a:p>
          <a:p>
            <a:endParaRPr/>
          </a:p>
        </p:txBody>
      </p:sp>
      <p:sp>
        <p:nvSpPr>
          <p:cNvPr id="109" name="Shape 10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6342973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85" name="Shape 85"/>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Purpose Statement: Describe what the function will compute.</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300817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9" name="Shape 79"/>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Signature: Write the function signature as a well formatted comment in Racket. </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6820557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Clr>
                <a:srgbClr val="000000"/>
              </a:buClr>
              <a:buSzPct val="61111"/>
              <a:buFont typeface="Arial"/>
              <a:buNone/>
            </a:pPr>
            <a:r>
              <a:rPr lang="en" b="1" i="1">
                <a:solidFill>
                  <a:srgbClr val="333344"/>
                </a:solidFill>
                <a:latin typeface="Trebuchet MS"/>
                <a:ea typeface="Trebuchet MS"/>
                <a:cs typeface="Trebuchet MS"/>
                <a:sym typeface="Trebuchet MS"/>
              </a:rPr>
              <a:t>Write a function next-position, which takes in two numbers (an x and y coordinate) and returns a Coord, increasing the x-coordinate by 5 and decreasing the y-coordinate by 5.</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16083651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Write a function double-height, which takes in a number (the length of a rectangle) and produces a rectangle whose height is twice the given length. </a:t>
            </a:r>
          </a:p>
        </p:txBody>
      </p:sp>
      <p:sp>
        <p:nvSpPr>
          <p:cNvPr id="98" name="Shape 98"/>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161470225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spcAft>
                <a:spcPts val="1000"/>
              </a:spcAft>
              <a:buNone/>
            </a:pPr>
            <a:r>
              <a:rPr lang="en"/>
              <a:t>Read the problem statement below:</a:t>
            </a:r>
          </a:p>
          <a:p>
            <a:pPr lvl="0" rtl="0">
              <a:spcBef>
                <a:spcPts val="0"/>
              </a:spcBef>
              <a:spcAft>
                <a:spcPts val="1000"/>
              </a:spcAft>
              <a:buClr>
                <a:schemeClr val="dk1"/>
              </a:buClr>
              <a:buSzPct val="61111"/>
              <a:buFont typeface="Arial"/>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How many inputs will the function take in?</a:t>
            </a:r>
          </a:p>
          <a:p>
            <a:pPr marL="457200" lvl="0" indent="-228600" rtl="0">
              <a:spcBef>
                <a:spcPts val="0"/>
              </a:spcBef>
              <a:spcAft>
                <a:spcPts val="1000"/>
              </a:spcAft>
              <a:buAutoNum type="arabicPeriod"/>
            </a:pPr>
            <a:r>
              <a:rPr lang="en"/>
              <a:t>What types of data are they?</a:t>
            </a:r>
          </a:p>
          <a:p>
            <a:pPr marL="457200" lvl="0" indent="-228600">
              <a:spcBef>
                <a:spcPts val="0"/>
              </a:spcBef>
              <a:spcAft>
                <a:spcPts val="1000"/>
              </a:spcAft>
              <a:buAutoNum type="arabicPeriod"/>
            </a:pPr>
            <a:r>
              <a:rPr lang="en"/>
              <a:t>What would be an example of this function?</a:t>
            </a:r>
          </a:p>
        </p:txBody>
      </p:sp>
    </p:spTree>
    <p:extLst>
      <p:ext uri="{BB962C8B-B14F-4D97-AF65-F5344CB8AC3E}">
        <p14:creationId xmlns:p14="http://schemas.microsoft.com/office/powerpoint/2010/main" val="366382150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345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Design a function named two-by-two which, given an image, produces four copies of the image in a two-by-two-square.</a:t>
            </a:r>
          </a:p>
        </p:txBody>
      </p:sp>
      <p:sp>
        <p:nvSpPr>
          <p:cNvPr id="86" name="Shape 86"/>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40156170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Quiz 01.16 Function Design</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b="1"/>
              <a:t>Apprentice</a:t>
            </a:r>
            <a:r>
              <a:rPr lang="en"/>
              <a:t>: Design a function called rocket-height, which takes in the current height of a rocket and produces the next height 3 pixels higher. </a:t>
            </a:r>
          </a:p>
          <a:p>
            <a:pPr lvl="0" rtl="0">
              <a:spcBef>
                <a:spcPts val="0"/>
              </a:spcBef>
              <a:buNone/>
            </a:pPr>
            <a:r>
              <a:rPr lang="en" b="1"/>
              <a:t>Practitioner</a:t>
            </a:r>
            <a:r>
              <a:rPr lang="en"/>
              <a:t>: Design a function that takes in an index and a string and returns the 1String at the given index. Use the string-ith function in your definition. </a:t>
            </a:r>
          </a:p>
          <a:p>
            <a:pPr lvl="0" rtl="0">
              <a:spcBef>
                <a:spcPts val="0"/>
              </a:spcBef>
              <a:buNone/>
            </a:pPr>
            <a:r>
              <a:rPr lang="en" b="1"/>
              <a:t>Professional</a:t>
            </a:r>
            <a:r>
              <a:rPr lang="en"/>
              <a:t>: Design a function that calculates the value of a new Metrocard. The function takes in the amount of money the customer wants to pay and returns the value of the card. There is a $1 fee for a new card. An 11% bonus is added when they spend $5.50 or higher</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282308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hlinkClick r:id="rId3"/>
              </a:rPr>
              <a:t>Böhm</a:t>
            </a:r>
            <a:r>
              <a:rPr lang="en"/>
              <a:t> and </a:t>
            </a:r>
            <a:r>
              <a:rPr lang="en">
                <a:hlinkClick r:id="rId4"/>
              </a:rPr>
              <a:t>Jacopini</a:t>
            </a:r>
            <a:r>
              <a:rPr lang="en"/>
              <a:t>'s insight:</a:t>
            </a:r>
          </a:p>
          <a:p>
            <a:pPr lvl="0"/>
            <a:r>
              <a:rPr lang="en"/>
              <a:t>3 actions needed to do anything</a:t>
            </a:r>
          </a:p>
        </p:txBody>
      </p:sp>
      <p:sp>
        <p:nvSpPr>
          <p:cNvPr id="81" name="Shape 81"/>
          <p:cNvSpPr txBox="1">
            <a:spLocks noGrp="1"/>
          </p:cNvSpPr>
          <p:nvPr>
            <p:ph idx="1"/>
          </p:nvPr>
        </p:nvSpPr>
        <p:spPr/>
        <p:txBody>
          <a:bodyPr/>
          <a:lstStyle/>
          <a:p>
            <a:pPr lvl="0"/>
            <a:r>
              <a:rPr lang="en"/>
              <a:t>sequence:</a:t>
            </a:r>
          </a:p>
          <a:p>
            <a:pPr lvl="0"/>
            <a:r>
              <a:rPr lang="en"/>
              <a:t>first do this; then do that</a:t>
            </a:r>
          </a:p>
          <a:p>
            <a:pPr lvl="0"/>
            <a:r>
              <a:rPr lang="en"/>
              <a:t>selection:</a:t>
            </a:r>
          </a:p>
          <a:p>
            <a:pPr lvl="0"/>
            <a:r>
              <a:rPr lang="en"/>
              <a:t>IF such-&amp;-such is the case,</a:t>
            </a:r>
          </a:p>
          <a:p>
            <a:pPr lvl="0"/>
            <a:r>
              <a:rPr lang="en"/>
              <a:t>THEN do this</a:t>
            </a:r>
          </a:p>
          <a:p>
            <a:pPr lvl="0"/>
            <a:r>
              <a:rPr lang="en"/>
              <a:t>ELSE do that</a:t>
            </a:r>
          </a:p>
          <a:p>
            <a:pPr lvl="0"/>
            <a:r>
              <a:rPr lang="en"/>
              <a:t>repetition:</a:t>
            </a:r>
          </a:p>
          <a:p>
            <a:pPr lvl="0"/>
            <a:r>
              <a:rPr lang="en"/>
              <a:t>WHILE such &amp; such is the case DO this</a:t>
            </a:r>
          </a:p>
        </p:txBody>
      </p:sp>
    </p:spTree>
    <p:extLst>
      <p:ext uri="{BB962C8B-B14F-4D97-AF65-F5344CB8AC3E}">
        <p14:creationId xmlns:p14="http://schemas.microsoft.com/office/powerpoint/2010/main" val="206553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
              <a:t>Functions that combine data</a:t>
            </a:r>
          </a:p>
        </p:txBody>
      </p:sp>
      <p:sp>
        <p:nvSpPr>
          <p:cNvPr id="176" name="Shape 176"/>
          <p:cNvSpPr txBox="1">
            <a:spLocks noGrp="1"/>
          </p:cNvSpPr>
          <p:nvPr>
            <p:ph idx="1"/>
          </p:nvPr>
        </p:nvSpPr>
        <p:spPr/>
        <p:txBody>
          <a:bodyPr/>
          <a:lstStyle/>
          <a:p>
            <a:pPr lvl="0"/>
            <a:r>
              <a:rPr lang="en-US"/>
              <a:t>Booleans</a:t>
            </a:r>
          </a:p>
          <a:p>
            <a:pPr lvl="0"/>
            <a:r>
              <a:rPr lang="en-US"/>
              <a:t>(and true false)</a:t>
            </a:r>
          </a:p>
          <a:p>
            <a:pPr lvl="0"/>
            <a:endParaRPr lang="en-US"/>
          </a:p>
          <a:p>
            <a:pPr lvl="0"/>
            <a:endParaRPr lang="en-US"/>
          </a:p>
          <a:p>
            <a:pPr lvl="0"/>
            <a:r>
              <a:rPr lang="en-US"/>
              <a:t>false</a:t>
            </a:r>
          </a:p>
        </p:txBody>
      </p:sp>
    </p:spTree>
    <p:extLst>
      <p:ext uri="{BB962C8B-B14F-4D97-AF65-F5344CB8AC3E}">
        <p14:creationId xmlns:p14="http://schemas.microsoft.com/office/powerpoint/2010/main" val="208724130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Knowledge:</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 we write tests in Racket?</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does example driven development assist the programmer is developing abstractions?</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Skills: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 expect to turn examples into tests.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check-expect examples as the means of example driven program development. </a:t>
            </a:r>
          </a:p>
        </p:txBody>
      </p:sp>
    </p:spTree>
    <p:extLst>
      <p:ext uri="{BB962C8B-B14F-4D97-AF65-F5344CB8AC3E}">
        <p14:creationId xmlns:p14="http://schemas.microsoft.com/office/powerpoint/2010/main" val="283581632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74" name="Shape 74"/>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 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4510625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0" name="Shape 80"/>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 the background</a:t>
            </a:r>
          </a:p>
          <a:p>
            <a:pPr>
              <a:buNone/>
            </a:pPr>
            <a:r>
              <a:rPr lang="en" dirty="0">
                <a:solidFill>
                  <a:srgbClr val="000000"/>
                </a:solidFill>
                <a:latin typeface="Consolas"/>
                <a:ea typeface="Consolas"/>
                <a:cs typeface="Consolas"/>
                <a:sym typeface="Consolas"/>
              </a:rPr>
              <a:t>;;EXAMPLES</a:t>
            </a:r>
          </a:p>
          <a:p>
            <a:pPr>
              <a:buNone/>
            </a:pPr>
            <a:r>
              <a:rPr lang="en" dirty="0">
                <a:solidFill>
                  <a:srgbClr val="000000"/>
                </a:solidFill>
                <a:latin typeface="Consolas"/>
                <a:ea typeface="Consolas"/>
                <a:cs typeface="Consolas"/>
                <a:sym typeface="Consolas"/>
              </a:rPr>
              <a:t>(render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“is the same as”</a:t>
            </a:r>
          </a:p>
          <a:p>
            <a:pPr>
              <a:buNone/>
            </a:pPr>
            <a:r>
              <a:rPr lang="en" dirty="0">
                <a:solidFill>
                  <a:srgbClr val="000000"/>
                </a:solidFill>
                <a:latin typeface="Consolas"/>
                <a:ea typeface="Consolas"/>
                <a:cs typeface="Consolas"/>
                <a:sym typeface="Consolas"/>
              </a:rPr>
              <a:t>(place-image CAR 50 Y-POSITION BACKGROUND)</a:t>
            </a:r>
          </a:p>
          <a:p>
            <a:pPr>
              <a:buNone/>
            </a:pPr>
            <a:r>
              <a:rPr lang="en" dirty="0">
                <a:solidFill>
                  <a:srgbClr val="999999"/>
                </a:solidFill>
                <a:latin typeface="Consolas"/>
                <a:ea typeface="Consolas"/>
                <a:cs typeface="Consolas"/>
                <a:sym typeface="Consolas"/>
              </a:rPr>
              <a:t>(render 100)</a:t>
            </a:r>
          </a:p>
          <a:p>
            <a:pPr>
              <a:buNone/>
            </a:pPr>
            <a:r>
              <a:rPr lang="en" dirty="0">
                <a:solidFill>
                  <a:srgbClr val="999999"/>
                </a:solidFill>
                <a:latin typeface="Consolas"/>
                <a:ea typeface="Consolas"/>
                <a:cs typeface="Consolas"/>
                <a:sym typeface="Consolas"/>
              </a:rPr>
              <a:t>“is the same as”</a:t>
            </a:r>
          </a:p>
          <a:p>
            <a:pPr>
              <a:buNone/>
            </a:pPr>
            <a:r>
              <a:rPr lang="en" dirty="0">
                <a:solidFill>
                  <a:srgbClr val="999999"/>
                </a:solidFill>
                <a:latin typeface="Consolas"/>
                <a:ea typeface="Consolas"/>
                <a:cs typeface="Consolas"/>
                <a:sym typeface="Consolas"/>
              </a:rPr>
              <a:t>(place-image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81" name="Shape 81"/>
          <p:cNvSpPr txBox="1"/>
          <p:nvPr/>
        </p:nvSpPr>
        <p:spPr>
          <a:xfrm>
            <a:off x="3896418" y="3055328"/>
            <a:ext cx="5084504" cy="614699"/>
          </a:xfrm>
          <a:prstGeom prst="rect">
            <a:avLst/>
          </a:prstGeom>
          <a:noFill/>
          <a:ln>
            <a:noFill/>
          </a:ln>
        </p:spPr>
        <p:txBody>
          <a:bodyPr lIns="91425" tIns="91425" rIns="91425" bIns="91425" anchor="t" anchorCtr="0">
            <a:noAutofit/>
          </a:bodyPr>
          <a:lstStyle/>
          <a:p>
            <a:r>
              <a:rPr lang="en" dirty="0">
                <a:solidFill>
                  <a:srgbClr val="FF0000"/>
                </a:solidFill>
              </a:rPr>
              <a:t>CALL THE FUNCTION YOU ARE DESIGNING with some SPECIFIC INPUT</a:t>
            </a:r>
          </a:p>
        </p:txBody>
      </p:sp>
      <p:cxnSp>
        <p:nvCxnSpPr>
          <p:cNvPr id="82" name="Shape 82"/>
          <p:cNvCxnSpPr>
            <a:stCxn id="81" idx="1"/>
          </p:cNvCxnSpPr>
          <p:nvPr/>
        </p:nvCxnSpPr>
        <p:spPr>
          <a:xfrm flipH="1">
            <a:off x="2020818" y="3362678"/>
            <a:ext cx="1875600" cy="15298"/>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85427329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8" name="Shape 88"/>
          <p:cNvSpPr txBox="1">
            <a:spLocks noGrp="1"/>
          </p:cNvSpPr>
          <p:nvPr>
            <p:ph type="body" idx="1"/>
          </p:nvPr>
        </p:nvSpPr>
        <p:spPr>
          <a:xfrm>
            <a:off x="311700" y="2009725"/>
            <a:ext cx="8606700"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the background</a:t>
            </a:r>
          </a:p>
          <a:p>
            <a:pPr>
              <a:buNone/>
            </a:pPr>
            <a:r>
              <a:rPr lang="en" dirty="0">
                <a:solidFill>
                  <a:srgbClr val="000000"/>
                </a:solidFill>
                <a:latin typeface="Consolas"/>
                <a:ea typeface="Consolas"/>
                <a:cs typeface="Consolas"/>
                <a:sym typeface="Consolas"/>
              </a:rPr>
              <a:t>;;EXAMPLES</a:t>
            </a:r>
          </a:p>
          <a:p>
            <a:pPr>
              <a:buNone/>
            </a:pPr>
            <a:r>
              <a:rPr lang="en" dirty="0">
                <a:solidFill>
                  <a:srgbClr val="000000"/>
                </a:solidFill>
                <a:latin typeface="Consolas"/>
                <a:ea typeface="Consolas"/>
                <a:cs typeface="Consolas"/>
                <a:sym typeface="Consolas"/>
              </a:rPr>
              <a:t>(render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“is the same as”</a:t>
            </a:r>
          </a:p>
          <a:p>
            <a:pPr>
              <a:buNone/>
            </a:pPr>
            <a:r>
              <a:rPr lang="en" dirty="0">
                <a:solidFill>
                  <a:srgbClr val="000000"/>
                </a:solidFill>
                <a:latin typeface="Consolas"/>
                <a:ea typeface="Consolas"/>
                <a:cs typeface="Consolas"/>
                <a:sym typeface="Consolas"/>
              </a:rPr>
              <a:t>(place-image CAR 50 Y-POSITION BACKGROUND)</a:t>
            </a:r>
          </a:p>
          <a:p>
            <a:pPr>
              <a:buNone/>
            </a:pPr>
            <a:r>
              <a:rPr lang="en" dirty="0">
                <a:solidFill>
                  <a:srgbClr val="999999"/>
                </a:solidFill>
                <a:latin typeface="Consolas"/>
                <a:ea typeface="Consolas"/>
                <a:cs typeface="Consolas"/>
                <a:sym typeface="Consolas"/>
              </a:rPr>
              <a:t>(render 100)</a:t>
            </a:r>
          </a:p>
          <a:p>
            <a:pPr>
              <a:buNone/>
            </a:pPr>
            <a:r>
              <a:rPr lang="en" dirty="0">
                <a:solidFill>
                  <a:srgbClr val="999999"/>
                </a:solidFill>
                <a:latin typeface="Consolas"/>
                <a:ea typeface="Consolas"/>
                <a:cs typeface="Consolas"/>
                <a:sym typeface="Consolas"/>
              </a:rPr>
              <a:t>“is the same as”</a:t>
            </a:r>
          </a:p>
          <a:p>
            <a:pPr>
              <a:buNone/>
            </a:pPr>
            <a:r>
              <a:rPr lang="en" dirty="0">
                <a:solidFill>
                  <a:srgbClr val="999999"/>
                </a:solidFill>
                <a:latin typeface="Consolas"/>
                <a:ea typeface="Consolas"/>
                <a:cs typeface="Consolas"/>
                <a:sym typeface="Consolas"/>
              </a:rPr>
              <a:t>(place-image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89" name="Shape 89"/>
          <p:cNvSpPr txBox="1"/>
          <p:nvPr/>
        </p:nvSpPr>
        <p:spPr>
          <a:xfrm>
            <a:off x="6838306" y="3178861"/>
            <a:ext cx="2272499" cy="1602811"/>
          </a:xfrm>
          <a:prstGeom prst="rect">
            <a:avLst/>
          </a:prstGeom>
          <a:noFill/>
          <a:ln>
            <a:noFill/>
          </a:ln>
        </p:spPr>
        <p:txBody>
          <a:bodyPr lIns="91425" tIns="91425" rIns="91425" bIns="91425" anchor="t" anchorCtr="0">
            <a:noAutofit/>
          </a:bodyPr>
          <a:lstStyle/>
          <a:p>
            <a:r>
              <a:rPr lang="en" dirty="0">
                <a:solidFill>
                  <a:srgbClr val="FF0000"/>
                </a:solidFill>
              </a:rPr>
              <a:t>WRITE AN EXPRESSION THAT PRODUCES THE SAME RESULT</a:t>
            </a:r>
          </a:p>
        </p:txBody>
      </p:sp>
      <p:cxnSp>
        <p:nvCxnSpPr>
          <p:cNvPr id="90" name="Shape 90"/>
          <p:cNvCxnSpPr/>
          <p:nvPr/>
        </p:nvCxnSpPr>
        <p:spPr>
          <a:xfrm flipH="1" flipV="1">
            <a:off x="6476515" y="3937162"/>
            <a:ext cx="331978" cy="7929"/>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3210923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96" name="Shape 96"/>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 the background</a:t>
            </a:r>
          </a:p>
          <a:p>
            <a:pPr>
              <a:buNone/>
            </a:pPr>
            <a:r>
              <a:rPr lang="en" dirty="0">
                <a:solidFill>
                  <a:srgbClr val="000000"/>
                </a:solidFill>
                <a:latin typeface="Consolas"/>
                <a:ea typeface="Consolas"/>
                <a:cs typeface="Consolas"/>
                <a:sym typeface="Consolas"/>
              </a:rPr>
              <a:t>;;TESTS</a:t>
            </a:r>
          </a:p>
          <a:p>
            <a:pPr>
              <a:buNone/>
            </a:pPr>
            <a:r>
              <a:rPr lang="en" dirty="0">
                <a:solidFill>
                  <a:srgbClr val="000000"/>
                </a:solidFill>
                <a:latin typeface="Consolas"/>
                <a:ea typeface="Consolas"/>
                <a:cs typeface="Consolas"/>
                <a:sym typeface="Consolas"/>
              </a:rPr>
              <a:t>(check-expect </a:t>
            </a:r>
          </a:p>
          <a:p>
            <a:pPr>
              <a:buNone/>
            </a:pPr>
            <a:r>
              <a:rPr lang="en" dirty="0">
                <a:solidFill>
                  <a:srgbClr val="000000"/>
                </a:solidFill>
                <a:latin typeface="Consolas"/>
                <a:ea typeface="Consolas"/>
                <a:cs typeface="Consolas"/>
                <a:sym typeface="Consolas"/>
              </a:rPr>
              <a:t>  (render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  (place-image CAR 50 Y-POSITION BACKGROUND))</a:t>
            </a:r>
          </a:p>
          <a:p>
            <a:pPr>
              <a:buNone/>
            </a:pPr>
            <a:endParaRPr dirty="0">
              <a:solidFill>
                <a:srgbClr val="000000"/>
              </a:solidFill>
              <a:latin typeface="Consolas"/>
              <a:ea typeface="Consolas"/>
              <a:cs typeface="Consolas"/>
              <a:sym typeface="Consolas"/>
            </a:endParaRPr>
          </a:p>
          <a:p>
            <a:pPr>
              <a:buNone/>
            </a:pPr>
            <a:r>
              <a:rPr lang="en" dirty="0">
                <a:solidFill>
                  <a:srgbClr val="999999"/>
                </a:solidFill>
                <a:latin typeface="Consolas"/>
                <a:ea typeface="Consolas"/>
                <a:cs typeface="Consolas"/>
                <a:sym typeface="Consolas"/>
              </a:rPr>
              <a:t>(check-expect</a:t>
            </a:r>
          </a:p>
          <a:p>
            <a:pPr>
              <a:buNone/>
            </a:pPr>
            <a:r>
              <a:rPr lang="en" dirty="0">
                <a:solidFill>
                  <a:srgbClr val="999999"/>
                </a:solidFill>
                <a:latin typeface="Consolas"/>
                <a:ea typeface="Consolas"/>
                <a:cs typeface="Consolas"/>
                <a:sym typeface="Consolas"/>
              </a:rPr>
              <a:t>  (render 100)</a:t>
            </a:r>
          </a:p>
          <a:p>
            <a:pPr>
              <a:buNone/>
            </a:pPr>
            <a:r>
              <a:rPr lang="en" dirty="0">
                <a:solidFill>
                  <a:srgbClr val="999999"/>
                </a:solidFill>
                <a:latin typeface="Consolas"/>
                <a:ea typeface="Consolas"/>
                <a:cs typeface="Consolas"/>
                <a:sym typeface="Consolas"/>
              </a:rPr>
              <a:t>  (place-image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97" name="Shape 97"/>
          <p:cNvSpPr txBox="1"/>
          <p:nvPr/>
        </p:nvSpPr>
        <p:spPr>
          <a:xfrm>
            <a:off x="2883300" y="2865475"/>
            <a:ext cx="5949000" cy="1027200"/>
          </a:xfrm>
          <a:prstGeom prst="rect">
            <a:avLst/>
          </a:prstGeom>
          <a:noFill/>
          <a:ln>
            <a:noFill/>
          </a:ln>
        </p:spPr>
        <p:txBody>
          <a:bodyPr lIns="91425" tIns="91425" rIns="91425" bIns="91425" anchor="t" anchorCtr="0">
            <a:noAutofit/>
          </a:bodyPr>
          <a:lstStyle/>
          <a:p>
            <a:r>
              <a:rPr lang="en" dirty="0">
                <a:solidFill>
                  <a:srgbClr val="FF0000"/>
                </a:solidFill>
              </a:rPr>
              <a:t>check-expect COMPARES THE FUNCTION CALL TO THE EXPECTED RESULT AND LETS YOU KNOW IF THERE ARE AREN’T THE SAME</a:t>
            </a:r>
          </a:p>
        </p:txBody>
      </p:sp>
      <p:cxnSp>
        <p:nvCxnSpPr>
          <p:cNvPr id="98" name="Shape 98"/>
          <p:cNvCxnSpPr>
            <a:stCxn id="97" idx="1"/>
          </p:cNvCxnSpPr>
          <p:nvPr/>
        </p:nvCxnSpPr>
        <p:spPr>
          <a:xfrm flipH="1">
            <a:off x="2437452" y="3379075"/>
            <a:ext cx="445848" cy="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758117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3" name="Shape 73"/>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Data: What data will represent the information in the problem? </a:t>
            </a:r>
          </a:p>
          <a:p>
            <a:pPr>
              <a:buNone/>
            </a:pPr>
            <a:endParaRPr/>
          </a:p>
        </p:txBody>
      </p:sp>
    </p:spTree>
    <p:extLst>
      <p:ext uri="{BB962C8B-B14F-4D97-AF65-F5344CB8AC3E}">
        <p14:creationId xmlns:p14="http://schemas.microsoft.com/office/powerpoint/2010/main" val="6134585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graphicFrame>
        <p:nvGraphicFramePr>
          <p:cNvPr id="67" name="Shape 67"/>
          <p:cNvGraphicFramePr/>
          <p:nvPr/>
        </p:nvGraphicFramePr>
        <p:xfrm>
          <a:off x="152400" y="1009650"/>
          <a:ext cx="8832675" cy="4988925"/>
        </p:xfrm>
        <a:graphic>
          <a:graphicData uri="http://schemas.openxmlformats.org/drawingml/2006/table">
            <a:tbl>
              <a:tblPr>
                <a:noFill/>
              </a:tblPr>
              <a:tblGrid>
                <a:gridCol w="4428600">
                  <a:extLst>
                    <a:ext uri="{9D8B030D-6E8A-4147-A177-3AD203B41FA5}">
                      <a16:colId xmlns:a16="http://schemas.microsoft.com/office/drawing/2014/main" val="20000"/>
                    </a:ext>
                  </a:extLst>
                </a:gridCol>
                <a:gridCol w="4404075">
                  <a:extLst>
                    <a:ext uri="{9D8B030D-6E8A-4147-A177-3AD203B41FA5}">
                      <a16:colId xmlns:a16="http://schemas.microsoft.com/office/drawing/2014/main" val="20001"/>
                    </a:ext>
                  </a:extLst>
                </a:gridCol>
              </a:tblGrid>
              <a:tr h="1069700">
                <a:tc gridSpan="2">
                  <a:txBody>
                    <a:bodyPr/>
                    <a:lstStyle/>
                    <a:p>
                      <a:pPr lvl="0" rtl="0">
                        <a:lnSpc>
                          <a:spcPct val="115000"/>
                        </a:lnSpc>
                        <a:spcBef>
                          <a:spcPts val="0"/>
                        </a:spcBef>
                        <a:buNone/>
                      </a:pPr>
                      <a:r>
                        <a:rPr lang="en" sz="1200">
                          <a:latin typeface="Ubuntu Mono"/>
                          <a:ea typeface="Ubuntu Mono"/>
                          <a:cs typeface="Ubuntu Mono"/>
                          <a:sym typeface="Ubuntu Mono"/>
                        </a:rPr>
                        <a:t>Given the function signature and purpose statement, write 2 examples and their evaluations. The second example should use an expression that evaluates to the same result. </a:t>
                      </a:r>
                    </a:p>
                  </a:txBody>
                  <a:tcPr marL="63500" marR="63500" marT="63500" marB="63500">
                    <a:solidFill>
                      <a:srgbClr val="D9D9D9"/>
                    </a:solidFill>
                  </a:tcPr>
                </a:tc>
                <a:tc hMerge="1">
                  <a:txBody>
                    <a:bodyPr/>
                    <a:lstStyle/>
                    <a:p>
                      <a:endParaRPr lang="en-US"/>
                    </a:p>
                  </a:txBody>
                  <a:tcPr/>
                </a:tc>
                <a:extLst>
                  <a:ext uri="{0D108BD9-81ED-4DB2-BD59-A6C34878D82A}">
                    <a16:rowId xmlns:a16="http://schemas.microsoft.com/office/drawing/2014/main" val="10000"/>
                  </a:ext>
                </a:extLst>
              </a:tr>
              <a:tr h="773050">
                <a:tc>
                  <a:txBody>
                    <a:bodyPr/>
                    <a:lstStyle/>
                    <a:p>
                      <a:pPr marL="219075" lvl="0" indent="-304800" rtl="0">
                        <a:lnSpc>
                          <a:spcPct val="115000"/>
                        </a:lnSpc>
                        <a:spcBef>
                          <a:spcPts val="0"/>
                        </a:spcBef>
                        <a:buSzPct val="100000"/>
                        <a:buFont typeface="Ubuntu Mono"/>
                        <a:buAutoNum type="arabicPeriod"/>
                      </a:pPr>
                      <a:r>
                        <a:rPr lang="en" sz="1200">
                          <a:latin typeface="Ubuntu Mono"/>
                          <a:ea typeface="Ubuntu Mono"/>
                          <a:cs typeface="Ubuntu Mono"/>
                          <a:sym typeface="Ubuntu Mono"/>
                        </a:rPr>
                        <a:t>; add-two : Number-&gt; Number </a:t>
                      </a:r>
                    </a:p>
                    <a:p>
                      <a:pPr lvl="0" rtl="0">
                        <a:lnSpc>
                          <a:spcPct val="115000"/>
                        </a:lnSpc>
                        <a:spcBef>
                          <a:spcPts val="0"/>
                        </a:spcBef>
                        <a:buNone/>
                      </a:pPr>
                      <a:r>
                        <a:rPr lang="en" sz="1200">
                          <a:latin typeface="Ubuntu Mono"/>
                          <a:ea typeface="Ubuntu Mono"/>
                          <a:cs typeface="Ubuntu Mono"/>
                          <a:sym typeface="Ubuntu Mono"/>
                        </a:rPr>
                        <a:t>   ; adds 2 to a given number</a:t>
                      </a:r>
                    </a:p>
                  </a:txBody>
                  <a:tcPr marL="63500" marR="63500" marT="63500" marB="63500">
                    <a:solidFill>
                      <a:srgbClr val="D9D9D9"/>
                    </a:solidFill>
                  </a:tcPr>
                </a:tc>
                <a:tc>
                  <a:txBody>
                    <a:bodyPr/>
                    <a:lstStyle/>
                    <a:p>
                      <a:pPr marL="152400" lvl="0" indent="-247650" rtl="0">
                        <a:lnSpc>
                          <a:spcPct val="115000"/>
                        </a:lnSpc>
                        <a:spcBef>
                          <a:spcPts val="0"/>
                        </a:spcBef>
                        <a:buSzPct val="100000"/>
                        <a:buFont typeface="Ubuntu Mono"/>
                        <a:buAutoNum type="arabicPeriod" startAt="2"/>
                      </a:pPr>
                      <a:r>
                        <a:rPr lang="en" sz="1200">
                          <a:latin typeface="Ubuntu Mono"/>
                          <a:ea typeface="Ubuntu Mono"/>
                          <a:cs typeface="Ubuntu Mono"/>
                          <a:sym typeface="Ubuntu Mono"/>
                        </a:rPr>
                        <a:t>; string-delete : String Number -&gt; String </a:t>
                      </a:r>
                    </a:p>
                    <a:p>
                      <a:pPr lvl="0" rtl="0">
                        <a:lnSpc>
                          <a:spcPct val="115000"/>
                        </a:lnSpc>
                        <a:spcBef>
                          <a:spcPts val="0"/>
                        </a:spcBef>
                        <a:buNone/>
                      </a:pPr>
                      <a:r>
                        <a:rPr lang="en" sz="1200">
                          <a:latin typeface="Ubuntu Mono"/>
                          <a:ea typeface="Ubuntu Mono"/>
                          <a:cs typeface="Ubuntu Mono"/>
                          <a:sym typeface="Ubuntu Mono"/>
                        </a:rPr>
                        <a:t>  ; removes the 1String at the given index</a:t>
                      </a:r>
                    </a:p>
                  </a:txBody>
                  <a:tcPr marL="63500" marR="63500" marT="63500" marB="63500">
                    <a:solidFill>
                      <a:srgbClr val="D9D9D9"/>
                    </a:solidFill>
                  </a:tcPr>
                </a:tc>
                <a:extLst>
                  <a:ext uri="{0D108BD9-81ED-4DB2-BD59-A6C34878D82A}">
                    <a16:rowId xmlns:a16="http://schemas.microsoft.com/office/drawing/2014/main" val="10001"/>
                  </a:ext>
                </a:extLst>
              </a:tr>
              <a:tr h="1600050">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extLst>
                  <a:ext uri="{0D108BD9-81ED-4DB2-BD59-A6C34878D82A}">
                    <a16:rowId xmlns:a16="http://schemas.microsoft.com/office/drawing/2014/main" val="10002"/>
                  </a:ext>
                </a:extLst>
              </a:tr>
              <a:tr h="1546125">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9400149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 problem-solving question-asking)</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#true</a:t>
            </a:r>
          </a:p>
        </p:txBody>
      </p:sp>
    </p:spTree>
    <p:extLst>
      <p:ext uri="{BB962C8B-B14F-4D97-AF65-F5344CB8AC3E}">
        <p14:creationId xmlns:p14="http://schemas.microsoft.com/office/powerpoint/2010/main" val="81900099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You have to ask the questions!</a:t>
            </a:r>
          </a:p>
        </p:txBody>
      </p:sp>
    </p:spTree>
    <p:extLst>
      <p:ext uri="{BB962C8B-B14F-4D97-AF65-F5344CB8AC3E}">
        <p14:creationId xmlns:p14="http://schemas.microsoft.com/office/powerpoint/2010/main" val="6824321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85" name="Shape 8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From now on you will be assessed on the questions you ask to solve problems, not the solutions themselves.</a:t>
            </a:r>
          </a:p>
        </p:txBody>
      </p:sp>
    </p:spTree>
    <p:extLst>
      <p:ext uri="{BB962C8B-B14F-4D97-AF65-F5344CB8AC3E}">
        <p14:creationId xmlns:p14="http://schemas.microsoft.com/office/powerpoint/2010/main" val="149344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Functions that combine data</a:t>
            </a:r>
          </a:p>
        </p:txBody>
      </p:sp>
      <p:sp>
        <p:nvSpPr>
          <p:cNvPr id="182" name="Shape 182"/>
          <p:cNvSpPr txBox="1">
            <a:spLocks noGrp="1"/>
          </p:cNvSpPr>
          <p:nvPr>
            <p:ph idx="1"/>
          </p:nvPr>
        </p:nvSpPr>
        <p:spPr/>
        <p:txBody>
          <a:bodyPr/>
          <a:lstStyle/>
          <a:p>
            <a:pPr lvl="0"/>
            <a:r>
              <a:rPr lang="en"/>
              <a:t>Images</a:t>
            </a:r>
          </a:p>
          <a:p>
            <a:pPr lvl="0"/>
            <a:r>
              <a:rPr lang="en"/>
              <a:t>(above                            )</a:t>
            </a:r>
          </a:p>
        </p:txBody>
      </p:sp>
      <p:sp>
        <p:nvSpPr>
          <p:cNvPr id="183" name="Shape 183"/>
          <p:cNvSpPr/>
          <p:nvPr/>
        </p:nvSpPr>
        <p:spPr>
          <a:xfrm>
            <a:off x="2342000" y="171022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654350" y="198292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165978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Brainstorm</a:t>
            </a:r>
          </a:p>
        </p:txBody>
      </p:sp>
      <p:sp>
        <p:nvSpPr>
          <p:cNvPr id="91" name="Shape 9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What questions should we ask?</a:t>
            </a:r>
          </a:p>
          <a:p>
            <a:pPr lvl="0" rtl="0">
              <a:spcBef>
                <a:spcPts val="0"/>
              </a:spcBef>
              <a:buNone/>
            </a:pPr>
            <a:endParaRPr/>
          </a:p>
          <a:p>
            <a:pPr lvl="0">
              <a:spcBef>
                <a:spcPts val="0"/>
              </a:spcBef>
              <a:buNone/>
            </a:pPr>
            <a:r>
              <a:rPr lang="en"/>
              <a:t>At your table discuss for 1 minute, prepare to share out.</a:t>
            </a:r>
          </a:p>
        </p:txBody>
      </p:sp>
    </p:spTree>
    <p:extLst>
      <p:ext uri="{BB962C8B-B14F-4D97-AF65-F5344CB8AC3E}">
        <p14:creationId xmlns:p14="http://schemas.microsoft.com/office/powerpoint/2010/main" val="3893136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problem</a:t>
            </a:r>
          </a:p>
        </p:txBody>
      </p:sp>
      <p:sp>
        <p:nvSpPr>
          <p:cNvPr id="97" name="Shape 9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answer do we expect?</a:t>
            </a:r>
          </a:p>
        </p:txBody>
      </p:sp>
    </p:spTree>
    <p:extLst>
      <p:ext uri="{BB962C8B-B14F-4D97-AF65-F5344CB8AC3E}">
        <p14:creationId xmlns:p14="http://schemas.microsoft.com/office/powerpoint/2010/main" val="26257447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domain</a:t>
            </a:r>
          </a:p>
        </p:txBody>
      </p:sp>
      <p:sp>
        <p:nvSpPr>
          <p:cNvPr id="103" name="Shape 10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information does the function expect?</a:t>
            </a:r>
          </a:p>
        </p:txBody>
      </p:sp>
    </p:spTree>
    <p:extLst>
      <p:ext uri="{BB962C8B-B14F-4D97-AF65-F5344CB8AC3E}">
        <p14:creationId xmlns:p14="http://schemas.microsoft.com/office/powerpoint/2010/main" val="10628125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return</a:t>
            </a:r>
          </a:p>
        </p:txBody>
      </p:sp>
      <p:sp>
        <p:nvSpPr>
          <p:cNvPr id="109" name="Shape 10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What information does the function give us back?</a:t>
            </a:r>
          </a:p>
        </p:txBody>
      </p:sp>
    </p:spTree>
    <p:extLst>
      <p:ext uri="{BB962C8B-B14F-4D97-AF65-F5344CB8AC3E}">
        <p14:creationId xmlns:p14="http://schemas.microsoft.com/office/powerpoint/2010/main" val="16941147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How would we know if we’re right?</a:t>
            </a:r>
          </a:p>
          <a:p>
            <a:pPr lvl="0" rtl="0">
              <a:lnSpc>
                <a:spcPct val="100000"/>
              </a:lnSpc>
              <a:spcBef>
                <a:spcPts val="0"/>
              </a:spcBef>
              <a:spcAft>
                <a:spcPts val="0"/>
              </a:spcAft>
              <a:buNone/>
            </a:pPr>
            <a:endParaRPr>
              <a:solidFill>
                <a:schemeClr val="dk1"/>
              </a:solidFill>
            </a:endParaRPr>
          </a:p>
          <a:p>
            <a:pPr lvl="0" rtl="0">
              <a:lnSpc>
                <a:spcPct val="100000"/>
              </a:lnSpc>
              <a:spcBef>
                <a:spcPts val="0"/>
              </a:spcBef>
              <a:spcAft>
                <a:spcPts val="0"/>
              </a:spcAft>
              <a:buClr>
                <a:schemeClr val="dk1"/>
              </a:buClr>
              <a:buSzPct val="36666"/>
              <a:buFont typeface="Arial"/>
              <a:buNone/>
            </a:pPr>
            <a:r>
              <a:rPr lang="en">
                <a:solidFill>
                  <a:schemeClr val="dk1"/>
                </a:solidFill>
              </a:rPr>
              <a:t>What concrete examples would help us form the definition?</a:t>
            </a:r>
          </a:p>
          <a:p>
            <a:pPr lvl="0">
              <a:lnSpc>
                <a:spcPct val="100000"/>
              </a:lnSpc>
              <a:spcBef>
                <a:spcPts val="0"/>
              </a:spcBef>
              <a:spcAft>
                <a:spcPts val="0"/>
              </a:spcAft>
              <a:buClr>
                <a:schemeClr val="dk1"/>
              </a:buClr>
              <a:buSzPct val="36666"/>
              <a:buFont typeface="Arial"/>
              <a:buNone/>
            </a:pPr>
            <a:endParaRPr/>
          </a:p>
        </p:txBody>
      </p:sp>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Examples</a:t>
            </a:r>
          </a:p>
        </p:txBody>
      </p:sp>
    </p:spTree>
    <p:extLst>
      <p:ext uri="{BB962C8B-B14F-4D97-AF65-F5344CB8AC3E}">
        <p14:creationId xmlns:p14="http://schemas.microsoft.com/office/powerpoint/2010/main" val="1350424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a:t>Contextual knowledge</a:t>
            </a:r>
          </a:p>
        </p:txBody>
      </p:sp>
      <p:sp>
        <p:nvSpPr>
          <p:cNvPr id="121" name="Shape 12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36666"/>
              <a:buFont typeface="Arial"/>
              <a:buNone/>
            </a:pPr>
            <a:r>
              <a:rPr lang="en">
                <a:solidFill>
                  <a:schemeClr val="dk1"/>
                </a:solidFill>
              </a:rPr>
              <a:t>What do we need to know about cubes?</a:t>
            </a:r>
          </a:p>
          <a:p>
            <a:pPr lvl="0">
              <a:spcBef>
                <a:spcPts val="0"/>
              </a:spcBef>
              <a:buNone/>
            </a:pPr>
            <a:endParaRPr/>
          </a:p>
        </p:txBody>
      </p:sp>
    </p:spTree>
    <p:extLst>
      <p:ext uri="{BB962C8B-B14F-4D97-AF65-F5344CB8AC3E}">
        <p14:creationId xmlns:p14="http://schemas.microsoft.com/office/powerpoint/2010/main" val="33089774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Language Template</a:t>
            </a:r>
          </a:p>
        </p:txBody>
      </p:sp>
      <p:sp>
        <p:nvSpPr>
          <p:cNvPr id="127" name="Shape 12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(define (cube-volume ...)</a:t>
            </a:r>
          </a:p>
          <a:p>
            <a:pPr lvl="0">
              <a:spcBef>
                <a:spcPts val="0"/>
              </a:spcBef>
              <a:buNone/>
            </a:pPr>
            <a:r>
              <a:rPr lang="en"/>
              <a:t>  ...)</a:t>
            </a:r>
          </a:p>
        </p:txBody>
      </p:sp>
    </p:spTree>
    <p:extLst>
      <p:ext uri="{BB962C8B-B14F-4D97-AF65-F5344CB8AC3E}">
        <p14:creationId xmlns:p14="http://schemas.microsoft.com/office/powerpoint/2010/main" val="1060376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Clr>
                <a:schemeClr val="dk1"/>
              </a:buClr>
              <a:buSzPct val="45833"/>
              <a:buFont typeface="Arial"/>
              <a:buNone/>
            </a:pPr>
            <a:endParaRPr sz="2400"/>
          </a:p>
        </p:txBody>
      </p:sp>
      <p:sp>
        <p:nvSpPr>
          <p:cNvPr id="133" name="Shape 133"/>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Tree>
    <p:extLst>
      <p:ext uri="{BB962C8B-B14F-4D97-AF65-F5344CB8AC3E}">
        <p14:creationId xmlns:p14="http://schemas.microsoft.com/office/powerpoint/2010/main" val="2472502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39" name="Shape 139"/>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Tree>
    <p:extLst>
      <p:ext uri="{BB962C8B-B14F-4D97-AF65-F5344CB8AC3E}">
        <p14:creationId xmlns:p14="http://schemas.microsoft.com/office/powerpoint/2010/main" val="10443881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45" name="Shape 145"/>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a:t>
            </a:r>
          </a:p>
          <a:p>
            <a:pPr lvl="0" rtl="0">
              <a:lnSpc>
                <a:spcPct val="100000"/>
              </a:lnSpc>
              <a:spcBef>
                <a:spcPts val="0"/>
              </a:spcBef>
              <a:spcAft>
                <a:spcPts val="0"/>
              </a:spcAft>
              <a:buNone/>
            </a:pPr>
            <a:r>
              <a:rPr lang="en" sz="2400"/>
              <a:t>;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
        <p:nvSpPr>
          <p:cNvPr id="146" name="Shape 146"/>
          <p:cNvSpPr txBox="1"/>
          <p:nvPr/>
        </p:nvSpPr>
        <p:spPr>
          <a:xfrm>
            <a:off x="4305975" y="2162275"/>
            <a:ext cx="4612200" cy="45564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latin typeface="Ubuntu Mono"/>
                <a:ea typeface="Ubuntu Mono"/>
                <a:cs typeface="Ubuntu Mono"/>
                <a:sym typeface="Ubuntu Mono"/>
              </a:rPr>
              <a:t>; (define (cube-volume ...) </a:t>
            </a:r>
          </a:p>
          <a:p>
            <a:pPr lvl="0" rtl="0">
              <a:spcBef>
                <a:spcPts val="0"/>
              </a:spcBef>
              <a:buNone/>
            </a:pPr>
            <a:r>
              <a:rPr lang="en" sz="2400">
                <a:solidFill>
                  <a:schemeClr val="dk2"/>
                </a:solidFill>
                <a:latin typeface="Ubuntu Mono"/>
                <a:ea typeface="Ubuntu Mono"/>
                <a:cs typeface="Ubuntu Mono"/>
                <a:sym typeface="Ubuntu Mono"/>
              </a:rPr>
              <a:t>;   ...)</a:t>
            </a:r>
          </a:p>
          <a:p>
            <a:pPr lvl="0" rtl="0">
              <a:spcBef>
                <a:spcPts val="0"/>
              </a:spcBef>
              <a:buNone/>
            </a:pPr>
            <a:endParaRPr sz="2400">
              <a:solidFill>
                <a:schemeClr val="dk2"/>
              </a:solidFill>
              <a:latin typeface="Ubuntu Mono"/>
              <a:ea typeface="Ubuntu Mono"/>
              <a:cs typeface="Ubuntu Mono"/>
              <a:sym typeface="Ubuntu Mono"/>
            </a:endParaRPr>
          </a:p>
          <a:p>
            <a:pPr lvl="0" rtl="0">
              <a:spcBef>
                <a:spcPts val="0"/>
              </a:spcBef>
              <a:buNone/>
            </a:pPr>
            <a:r>
              <a:rPr lang="en" sz="2400">
                <a:solidFill>
                  <a:schemeClr val="dk2"/>
                </a:solidFill>
                <a:latin typeface="Ubuntu Mono"/>
                <a:ea typeface="Ubuntu Mono"/>
                <a:cs typeface="Ubuntu Mono"/>
                <a:sym typeface="Ubuntu Mono"/>
              </a:rPr>
              <a:t>(define (cube-volume length)</a:t>
            </a:r>
          </a:p>
          <a:p>
            <a:pPr lvl="0" rtl="0">
              <a:spcBef>
                <a:spcPts val="0"/>
              </a:spcBef>
              <a:buClr>
                <a:schemeClr val="dk1"/>
              </a:buClr>
              <a:buSzPct val="45833"/>
              <a:buFont typeface="Arial"/>
              <a:buNone/>
            </a:pPr>
            <a:r>
              <a:rPr lang="en" sz="2400">
                <a:solidFill>
                  <a:schemeClr val="dk2"/>
                </a:solidFill>
                <a:latin typeface="Ubuntu Mono"/>
                <a:ea typeface="Ubuntu Mono"/>
                <a:cs typeface="Ubuntu Mono"/>
                <a:sym typeface="Ubuntu Mono"/>
              </a:rPr>
              <a:t> (* length length length))</a:t>
            </a:r>
          </a:p>
          <a:p>
            <a:pPr lvl="0" rtl="0">
              <a:spcBef>
                <a:spcPts val="0"/>
              </a:spcBef>
              <a:buClr>
                <a:schemeClr val="dk1"/>
              </a:buClr>
              <a:buFont typeface="Arial"/>
              <a:buNone/>
            </a:pPr>
            <a:endParaRPr/>
          </a:p>
        </p:txBody>
      </p:sp>
    </p:spTree>
    <p:extLst>
      <p:ext uri="{BB962C8B-B14F-4D97-AF65-F5344CB8AC3E}">
        <p14:creationId xmlns:p14="http://schemas.microsoft.com/office/powerpoint/2010/main" val="1603980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p:txBody>
          <a:bodyPr/>
          <a:lstStyle/>
          <a:p>
            <a:pPr lvl="0"/>
            <a:r>
              <a:rPr lang="en"/>
              <a:t>Functions that combine data</a:t>
            </a:r>
          </a:p>
        </p:txBody>
      </p:sp>
      <p:sp>
        <p:nvSpPr>
          <p:cNvPr id="190" name="Shape 190"/>
          <p:cNvSpPr txBox="1">
            <a:spLocks noGrp="1"/>
          </p:cNvSpPr>
          <p:nvPr>
            <p:ph idx="1"/>
          </p:nvPr>
        </p:nvSpPr>
        <p:spPr/>
        <p:txBody>
          <a:bodyPr/>
          <a:lstStyle/>
          <a:p>
            <a:pPr lvl="0"/>
            <a:r>
              <a:rPr lang="en-US"/>
              <a:t>Images</a:t>
            </a:r>
          </a:p>
          <a:p>
            <a:pPr lvl="0"/>
            <a:r>
              <a:rPr lang="en-US"/>
              <a:t>(above</a:t>
            </a:r>
          </a:p>
          <a:p>
            <a:pPr lvl="0"/>
            <a:r>
              <a:rPr lang="en-US"/>
              <a:t>  </a:t>
            </a:r>
          </a:p>
          <a:p>
            <a:pPr lvl="0"/>
            <a:endParaRPr lang="en-US"/>
          </a:p>
          <a:p>
            <a:pPr lvl="0"/>
            <a:endParaRPr lang="en-US"/>
          </a:p>
          <a:p>
            <a:pPr lvl="0"/>
            <a:r>
              <a:rPr lang="en-US"/>
              <a:t>                 </a:t>
            </a:r>
          </a:p>
          <a:p>
            <a:pPr lvl="0"/>
            <a:r>
              <a:rPr lang="en-US"/>
              <a:t>                )</a:t>
            </a:r>
          </a:p>
        </p:txBody>
      </p:sp>
      <p:sp>
        <p:nvSpPr>
          <p:cNvPr id="191" name="Shape 191"/>
          <p:cNvSpPr/>
          <p:nvPr/>
        </p:nvSpPr>
        <p:spPr>
          <a:xfrm>
            <a:off x="1118025" y="3083700"/>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131650" y="46460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116975" y="323317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10225" y="42285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204859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You are expected to solve this problem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lvl="0" indent="-419100" rtl="0">
              <a:spcBef>
                <a:spcPts val="0"/>
              </a:spcBef>
              <a:spcAft>
                <a:spcPts val="0"/>
              </a:spcAft>
              <a:buClr>
                <a:schemeClr val="dk1"/>
              </a:buClr>
              <a:buSzPct val="100000"/>
              <a:buAutoNum type="arabicPeriod" startAt="2"/>
            </a:pPr>
            <a:r>
              <a:rPr lang="en">
                <a:solidFill>
                  <a:schemeClr val="dk1"/>
                </a:solidFill>
              </a:rPr>
              <a:t>Define the function cube-volume, which accepts the length of a side of an equilateral cube and computes its volume. </a:t>
            </a:r>
          </a:p>
          <a:p>
            <a:pPr lvl="0" rtl="0">
              <a:lnSpc>
                <a:spcPct val="100000"/>
              </a:lnSpc>
              <a:spcBef>
                <a:spcPts val="0"/>
              </a:spcBef>
              <a:spcAft>
                <a:spcPts val="0"/>
              </a:spcAft>
              <a:buClr>
                <a:schemeClr val="dk1"/>
              </a:buClr>
              <a:buSzPct val="36666"/>
              <a:buFont typeface="Arial"/>
              <a:buNone/>
            </a:pPr>
            <a:endParaRPr>
              <a:solidFill>
                <a:schemeClr val="dk1"/>
              </a:solidFill>
            </a:endParaRPr>
          </a:p>
          <a:p>
            <a:pPr lvl="0">
              <a:spcBef>
                <a:spcPts val="0"/>
              </a:spcBef>
              <a:buNone/>
            </a:pPr>
            <a:endParaRPr/>
          </a:p>
        </p:txBody>
      </p:sp>
    </p:spTree>
    <p:extLst>
      <p:ext uri="{BB962C8B-B14F-4D97-AF65-F5344CB8AC3E}">
        <p14:creationId xmlns:p14="http://schemas.microsoft.com/office/powerpoint/2010/main" val="24329885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program design? What might program design imply about the process we use.</a:t>
            </a:r>
          </a:p>
          <a:p>
            <a:pPr>
              <a:buNone/>
            </a:pPr>
            <a:r>
              <a:rPr lang="en"/>
              <a:t>Skills:</a:t>
            </a:r>
          </a:p>
          <a:p>
            <a:pPr>
              <a:buNone/>
            </a:pPr>
            <a:r>
              <a:rPr lang="en"/>
              <a:t>Reflect on your prior work in computer science.  Consider the benefits of a design centered approach.</a:t>
            </a:r>
          </a:p>
        </p:txBody>
      </p:sp>
    </p:spTree>
    <p:extLst>
      <p:ext uri="{BB962C8B-B14F-4D97-AF65-F5344CB8AC3E}">
        <p14:creationId xmlns:p14="http://schemas.microsoft.com/office/powerpoint/2010/main" val="3823464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US" dirty="0"/>
              <a:t>s</a:t>
            </a:r>
            <a:r>
              <a:rPr lang="en" dirty="0"/>
              <a:t>qr-perim</a:t>
            </a:r>
          </a:p>
        </p:txBody>
      </p:sp>
      <p:sp>
        <p:nvSpPr>
          <p:cNvPr id="81" name="Shape 8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82" name="Shape 8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6797650" y="4612751"/>
            <a:ext cx="788400" cy="588299"/>
          </a:xfrm>
          <a:prstGeom prst="rect">
            <a:avLst/>
          </a:prstGeom>
          <a:noFill/>
          <a:ln>
            <a:noFill/>
          </a:ln>
        </p:spPr>
        <p:txBody>
          <a:bodyPr lIns="91425" tIns="91425" rIns="91425" bIns="91425" anchor="t" anchorCtr="0">
            <a:noAutofit/>
          </a:bodyPr>
          <a:lstStyle/>
          <a:p>
            <a:r>
              <a:rPr lang="en" sz="3000"/>
              <a:t>25</a:t>
            </a:r>
          </a:p>
        </p:txBody>
      </p:sp>
      <p:sp>
        <p:nvSpPr>
          <p:cNvPr id="84" name="Shape 84"/>
          <p:cNvSpPr txBox="1"/>
          <p:nvPr/>
        </p:nvSpPr>
        <p:spPr>
          <a:xfrm>
            <a:off x="5874901" y="4673101"/>
            <a:ext cx="538199" cy="437999"/>
          </a:xfrm>
          <a:prstGeom prst="rect">
            <a:avLst/>
          </a:prstGeom>
          <a:noFill/>
          <a:ln>
            <a:noFill/>
          </a:ln>
        </p:spPr>
        <p:txBody>
          <a:bodyPr lIns="91425" tIns="91425" rIns="91425" bIns="91425" anchor="t" anchorCtr="0">
            <a:noAutofit/>
          </a:bodyPr>
          <a:lstStyle/>
          <a:p>
            <a:r>
              <a:rPr lang="en" sz="2100"/>
              <a:t>5</a:t>
            </a:r>
          </a:p>
        </p:txBody>
      </p:sp>
      <p:sp>
        <p:nvSpPr>
          <p:cNvPr id="85" name="Shape 8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5</a:t>
            </a:r>
          </a:p>
        </p:txBody>
      </p:sp>
    </p:spTree>
    <p:extLst>
      <p:ext uri="{BB962C8B-B14F-4D97-AF65-F5344CB8AC3E}">
        <p14:creationId xmlns:p14="http://schemas.microsoft.com/office/powerpoint/2010/main" val="350722198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US" dirty="0"/>
              <a:t>s</a:t>
            </a:r>
            <a:r>
              <a:rPr lang="en" dirty="0"/>
              <a:t>qr-perim</a:t>
            </a:r>
          </a:p>
        </p:txBody>
      </p:sp>
      <p:sp>
        <p:nvSpPr>
          <p:cNvPr id="91" name="Shape 9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	num-sqrt(area) * 4</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92" name="Shape 9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645251" y="4536551"/>
            <a:ext cx="1086599" cy="588299"/>
          </a:xfrm>
          <a:prstGeom prst="rect">
            <a:avLst/>
          </a:prstGeom>
          <a:noFill/>
          <a:ln>
            <a:noFill/>
          </a:ln>
        </p:spPr>
        <p:txBody>
          <a:bodyPr lIns="91425" tIns="91425" rIns="91425" bIns="91425" anchor="t" anchorCtr="0">
            <a:noAutofit/>
          </a:bodyPr>
          <a:lstStyle/>
          <a:p>
            <a:r>
              <a:rPr lang="en" sz="3000"/>
              <a:t>area</a:t>
            </a:r>
          </a:p>
        </p:txBody>
      </p:sp>
      <p:sp>
        <p:nvSpPr>
          <p:cNvPr id="94" name="Shape 94"/>
          <p:cNvSpPr txBox="1"/>
          <p:nvPr/>
        </p:nvSpPr>
        <p:spPr>
          <a:xfrm rot="-5400000">
            <a:off x="4579499" y="4063500"/>
            <a:ext cx="3048000" cy="437999"/>
          </a:xfrm>
          <a:prstGeom prst="rect">
            <a:avLst/>
          </a:prstGeom>
          <a:noFill/>
          <a:ln>
            <a:noFill/>
          </a:ln>
        </p:spPr>
        <p:txBody>
          <a:bodyPr lIns="91425" tIns="91425" rIns="91425" bIns="91425" anchor="t" anchorCtr="0">
            <a:noAutofit/>
          </a:bodyPr>
          <a:lstStyle/>
          <a:p>
            <a:r>
              <a:rPr lang="en"/>
              <a:t>square root of area</a:t>
            </a:r>
          </a:p>
        </p:txBody>
      </p:sp>
      <p:sp>
        <p:nvSpPr>
          <p:cNvPr id="95" name="Shape 95"/>
          <p:cNvSpPr txBox="1"/>
          <p:nvPr/>
        </p:nvSpPr>
        <p:spPr>
          <a:xfrm>
            <a:off x="6246875" y="3750351"/>
            <a:ext cx="2649900" cy="437999"/>
          </a:xfrm>
          <a:prstGeom prst="rect">
            <a:avLst/>
          </a:prstGeom>
          <a:noFill/>
          <a:ln>
            <a:noFill/>
          </a:ln>
        </p:spPr>
        <p:txBody>
          <a:bodyPr lIns="91425" tIns="91425" rIns="91425" bIns="91425" anchor="t" anchorCtr="0">
            <a:noAutofit/>
          </a:bodyPr>
          <a:lstStyle/>
          <a:p>
            <a:r>
              <a:rPr lang="en"/>
              <a:t>square root of area</a:t>
            </a:r>
          </a:p>
        </p:txBody>
      </p:sp>
    </p:spTree>
    <p:extLst>
      <p:ext uri="{BB962C8B-B14F-4D97-AF65-F5344CB8AC3E}">
        <p14:creationId xmlns:p14="http://schemas.microsoft.com/office/powerpoint/2010/main" val="30752601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US" dirty="0"/>
              <a:t>s</a:t>
            </a:r>
            <a:r>
              <a:rPr lang="en" dirty="0"/>
              <a:t>qr-perim</a:t>
            </a:r>
          </a:p>
        </p:txBody>
      </p:sp>
      <p:sp>
        <p:nvSpPr>
          <p:cNvPr id="71" name="Shape 7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end</a:t>
            </a:r>
          </a:p>
        </p:txBody>
      </p:sp>
      <p:sp>
        <p:nvSpPr>
          <p:cNvPr id="72" name="Shape 7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3" name="Shape 73"/>
          <p:cNvSpPr txBox="1"/>
          <p:nvPr/>
        </p:nvSpPr>
        <p:spPr>
          <a:xfrm>
            <a:off x="6950050" y="4612751"/>
            <a:ext cx="788400" cy="588299"/>
          </a:xfrm>
          <a:prstGeom prst="rect">
            <a:avLst/>
          </a:prstGeom>
          <a:noFill/>
          <a:ln>
            <a:noFill/>
          </a:ln>
        </p:spPr>
        <p:txBody>
          <a:bodyPr lIns="91425" tIns="91425" rIns="91425" bIns="91425" anchor="t" anchorCtr="0">
            <a:noAutofit/>
          </a:bodyPr>
          <a:lstStyle/>
          <a:p>
            <a:r>
              <a:rPr lang="en" sz="3000"/>
              <a:t>4</a:t>
            </a:r>
          </a:p>
        </p:txBody>
      </p:sp>
      <p:sp>
        <p:nvSpPr>
          <p:cNvPr id="74" name="Shape 74"/>
          <p:cNvSpPr txBox="1"/>
          <p:nvPr/>
        </p:nvSpPr>
        <p:spPr>
          <a:xfrm>
            <a:off x="5874901" y="4749301"/>
            <a:ext cx="538199" cy="437999"/>
          </a:xfrm>
          <a:prstGeom prst="rect">
            <a:avLst/>
          </a:prstGeom>
          <a:noFill/>
          <a:ln>
            <a:noFill/>
          </a:ln>
        </p:spPr>
        <p:txBody>
          <a:bodyPr lIns="91425" tIns="91425" rIns="91425" bIns="91425" anchor="t" anchorCtr="0">
            <a:noAutofit/>
          </a:bodyPr>
          <a:lstStyle/>
          <a:p>
            <a:r>
              <a:rPr lang="en" sz="2100"/>
              <a:t>2</a:t>
            </a:r>
          </a:p>
        </p:txBody>
      </p:sp>
      <p:sp>
        <p:nvSpPr>
          <p:cNvPr id="75" name="Shape 7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2</a:t>
            </a:r>
          </a:p>
        </p:txBody>
      </p:sp>
    </p:spTree>
    <p:extLst>
      <p:ext uri="{BB962C8B-B14F-4D97-AF65-F5344CB8AC3E}">
        <p14:creationId xmlns:p14="http://schemas.microsoft.com/office/powerpoint/2010/main" val="15420688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r>
              <a:rPr lang="en"/>
              <a:t>Step 1: Write contract and purpose statement</a:t>
            </a:r>
          </a:p>
        </p:txBody>
      </p:sp>
      <p:sp>
        <p:nvSpPr>
          <p:cNvPr id="60" name="Shape 6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0728943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Step 2: Give Examples</a:t>
            </a:r>
          </a:p>
        </p:txBody>
      </p:sp>
      <p:sp>
        <p:nvSpPr>
          <p:cNvPr id="67" name="Shape 67"/>
          <p:cNvSpPr txBox="1">
            <a:spLocks noGrp="1"/>
          </p:cNvSpPr>
          <p:nvPr>
            <p:ph idx="1"/>
          </p:nvPr>
        </p:nvSpPr>
        <p:spPr/>
        <p:txBody>
          <a:bodyPr>
            <a:normAutofit fontScale="77500" lnSpcReduction="20000"/>
          </a:bodyPr>
          <a:lstStyle/>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28064830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p:txBody>
          <a:bodyPr/>
          <a:lstStyle/>
          <a:p>
            <a:r>
              <a:rPr lang="en"/>
              <a:t>Step 3: Define the function</a:t>
            </a:r>
          </a:p>
        </p:txBody>
      </p:sp>
      <p:sp>
        <p:nvSpPr>
          <p:cNvPr id="72" name="Shape 72"/>
          <p:cNvSpPr txBox="1">
            <a:spLocks noGrp="1"/>
          </p:cNvSpPr>
          <p:nvPr>
            <p:ph idx="1"/>
          </p:nvPr>
        </p:nvSpPr>
        <p:spPr/>
        <p:txBody>
          <a:bodyPr/>
          <a:lstStyle/>
          <a:p>
            <a:r>
              <a:rPr lang="en"/>
              <a:t>Just as writing a Contract helps us write Examples, writing the Examples makes it easier to write the definition of a function. You will want to explicitly connect each step in the Design Recipe to every other step. Refer back to the Word Problem, justify each step of you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p:txBody>
      </p:sp>
    </p:spTree>
    <p:extLst>
      <p:ext uri="{BB962C8B-B14F-4D97-AF65-F5344CB8AC3E}">
        <p14:creationId xmlns:p14="http://schemas.microsoft.com/office/powerpoint/2010/main" val="136130698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double-width</a:t>
            </a:r>
          </a:p>
        </p:txBody>
      </p:sp>
      <p:sp>
        <p:nvSpPr>
          <p:cNvPr id="65" name="Shape 65"/>
          <p:cNvSpPr txBox="1">
            <a:spLocks noGrp="1"/>
          </p:cNvSpPr>
          <p:nvPr>
            <p:ph idx="1"/>
          </p:nvPr>
        </p:nvSpPr>
        <p:spPr/>
        <p:txBody>
          <a:bodyPr>
            <a:normAutofit fontScale="77500" lnSpcReduction="20000"/>
          </a:bodyPr>
          <a:lstStyle/>
          <a:p>
            <a:r>
              <a:rPr lang="en">
                <a:sym typeface="Times New Roman"/>
              </a:rPr>
              <a:t>Write a function called </a:t>
            </a:r>
            <a:r>
              <a:rPr lang="en">
                <a:sym typeface="Verdana"/>
              </a:rPr>
              <a:t>double-width</a:t>
            </a:r>
            <a:r>
              <a:rPr lang="en">
                <a:sym typeface="Times New Roman"/>
              </a:rPr>
              <a:t>, which takes in a height and a color. The function produces a solid rectangle, which is whatever height and color were passed in. Its width is twice the height.</a:t>
            </a:r>
          </a:p>
          <a:p>
            <a:r>
              <a:rPr lang="en">
                <a:sym typeface="Times New Roman"/>
              </a:rPr>
              <a:t>Fill out the Contract for this function.</a:t>
            </a:r>
          </a:p>
          <a:p>
            <a:pPr lvl="1"/>
            <a:r>
              <a:rPr lang="en">
                <a:sym typeface="Times New Roman"/>
              </a:rPr>
              <a:t>What is the function’s Name?</a:t>
            </a:r>
          </a:p>
          <a:p>
            <a:pPr lvl="1"/>
            <a:r>
              <a:rPr lang="en">
                <a:sym typeface="Times New Roman"/>
              </a:rPr>
              <a:t>What is the function’s Domain?</a:t>
            </a:r>
          </a:p>
          <a:p>
            <a:pPr lvl="1"/>
            <a:r>
              <a:rPr lang="en">
                <a:sym typeface="Times New Roman"/>
              </a:rPr>
              <a:t>What is the function’s Range?</a:t>
            </a:r>
          </a:p>
          <a:p>
            <a:r>
              <a:rPr lang="en">
                <a:sym typeface="Times New Roman"/>
              </a:rPr>
              <a:t>Using the Contract you’ve written, write two Examples for the function.</a:t>
            </a:r>
          </a:p>
          <a:p>
            <a:pPr lvl="1"/>
            <a:r>
              <a:rPr lang="en">
                <a:sym typeface="Times New Roman"/>
              </a:rPr>
              <a:t>What part of the Contract helps you fill in the left side of an Example?</a:t>
            </a:r>
          </a:p>
          <a:p>
            <a:pPr lvl="1"/>
            <a:r>
              <a:rPr lang="en">
                <a:sym typeface="Times New Roman"/>
              </a:rPr>
              <a:t>What part of the Contract tells you what the function needs as input?</a:t>
            </a:r>
          </a:p>
          <a:p>
            <a:pPr lvl="1"/>
            <a:r>
              <a:rPr lang="en">
                <a:sym typeface="Times New Roman"/>
              </a:rPr>
              <a:t>How can the Range of a function help you write the Example?</a:t>
            </a:r>
          </a:p>
          <a:p>
            <a:r>
              <a:rPr lang="en">
                <a:sym typeface="Times New Roman"/>
              </a:rPr>
              <a:t>Looking at those two examples, circle the parts that are change-able, then label them with a good variable name.</a:t>
            </a:r>
          </a:p>
          <a:p>
            <a:pPr lvl="1"/>
            <a:r>
              <a:rPr lang="en">
                <a:sym typeface="Times New Roman"/>
              </a:rPr>
              <a:t>Why is it helpful to choose a variable name before defining the function?</a:t>
            </a:r>
          </a:p>
          <a:p>
            <a:r>
              <a:rPr lang="en">
                <a:sym typeface="Times New Roman"/>
              </a:rPr>
              <a:t>Now write the function definition, using the Examples you’ve written.</a:t>
            </a:r>
          </a:p>
        </p:txBody>
      </p:sp>
    </p:spTree>
    <p:extLst>
      <p:ext uri="{BB962C8B-B14F-4D97-AF65-F5344CB8AC3E}">
        <p14:creationId xmlns:p14="http://schemas.microsoft.com/office/powerpoint/2010/main" val="681460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Write function body</a:t>
            </a:r>
          </a:p>
        </p:txBody>
      </p:sp>
      <p:sp>
        <p:nvSpPr>
          <p:cNvPr id="59" name="Shape 59"/>
          <p:cNvSpPr txBox="1">
            <a:spLocks noGrp="1"/>
          </p:cNvSpPr>
          <p:nvPr>
            <p:ph idx="1"/>
          </p:nvPr>
        </p:nvSpPr>
        <p:spPr/>
        <p:txBody>
          <a:bodyPr>
            <a:normAutofit lnSpcReduction="10000"/>
          </a:bodyPr>
          <a:lstStyle/>
          <a:p>
            <a:r>
              <a:rPr lang="en"/>
              <a:t># spot : String -&gt; Image</a:t>
            </a:r>
          </a:p>
          <a:p>
            <a:r>
              <a:rPr lang="en"/>
              <a:t># spot takes in a color and produces a solid circle, size 100 radius, with the color of String</a:t>
            </a:r>
          </a:p>
          <a:p>
            <a:r>
              <a:rPr lang="en">
                <a:sym typeface="Consolas"/>
              </a:rPr>
              <a:t>import image as I</a:t>
            </a:r>
          </a:p>
          <a:p>
            <a:r>
              <a:rPr lang="en">
                <a:sym typeface="Consolas"/>
              </a:rPr>
              <a:t>fun spot(color :: String) -&gt; I.Image</a:t>
            </a:r>
          </a:p>
          <a:p>
            <a:r>
              <a:rPr lang="en">
                <a:sym typeface="Consolas"/>
              </a:rPr>
              <a:t>	I.circle(100, “solid”, color)</a:t>
            </a:r>
          </a:p>
          <a:p>
            <a:r>
              <a:rPr lang="en">
                <a:sym typeface="Consolas"/>
              </a:rPr>
              <a:t>where:</a:t>
            </a:r>
          </a:p>
          <a:p>
            <a:r>
              <a:rPr lang="en">
                <a:sym typeface="Consolas"/>
              </a:rPr>
              <a:t>	spot(“blue”) is I.circle(100, “solid”, “blue”)</a:t>
            </a:r>
          </a:p>
          <a:p>
            <a:r>
              <a:rPr lang="en">
                <a:sym typeface="Consolas"/>
              </a:rPr>
              <a:t>	spot(“red”) is I.circle(100, “solid”, “red”)</a:t>
            </a:r>
          </a:p>
          <a:p>
            <a:r>
              <a:rPr lang="en">
                <a:sym typeface="Consolas"/>
              </a:rPr>
              <a:t>end</a:t>
            </a:r>
          </a:p>
        </p:txBody>
      </p:sp>
    </p:spTree>
    <p:extLst>
      <p:ext uri="{BB962C8B-B14F-4D97-AF65-F5344CB8AC3E}">
        <p14:creationId xmlns:p14="http://schemas.microsoft.com/office/powerpoint/2010/main" val="2255629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Functions and Types</a:t>
            </a:r>
          </a:p>
        </p:txBody>
      </p:sp>
      <p:sp>
        <p:nvSpPr>
          <p:cNvPr id="90" name="Shape 90"/>
          <p:cNvSpPr txBox="1">
            <a:spLocks noGrp="1"/>
          </p:cNvSpPr>
          <p:nvPr>
            <p:ph idx="1"/>
          </p:nvPr>
        </p:nvSpPr>
        <p:spPr/>
        <p:txBody>
          <a:bodyPr/>
          <a:lstStyle/>
          <a:p>
            <a:pPr lvl="0"/>
            <a:r>
              <a:rPr lang="en"/>
              <a:t>Humans</a:t>
            </a:r>
          </a:p>
        </p:txBody>
      </p:sp>
      <p:sp>
        <p:nvSpPr>
          <p:cNvPr id="92" name="Shape 92"/>
          <p:cNvSpPr txBox="1">
            <a:spLocks noGrp="1"/>
          </p:cNvSpPr>
          <p:nvPr>
            <p:ph type="body" idx="4294967295"/>
          </p:nvPr>
        </p:nvSpPr>
        <p:spPr>
          <a:xfrm>
            <a:off x="914400" y="4525963"/>
            <a:ext cx="8229600" cy="731837"/>
          </a:xfrm>
          <a:prstGeom prst="rect">
            <a:avLst/>
          </a:prstGeom>
        </p:spPr>
        <p:txBody>
          <a:bodyPr lIns="91425" tIns="91425" rIns="91425" bIns="91425" anchor="t" anchorCtr="0">
            <a:noAutofit/>
          </a:bodyPr>
          <a:lstStyle/>
          <a:p>
            <a:pPr lvl="0" algn="ctr" rtl="0">
              <a:spcBef>
                <a:spcPts val="0"/>
              </a:spcBef>
              <a:buNone/>
            </a:pPr>
            <a:r>
              <a:rPr lang="en"/>
              <a:t>Computer</a:t>
            </a:r>
          </a:p>
        </p:txBody>
      </p:sp>
      <p:cxnSp>
        <p:nvCxnSpPr>
          <p:cNvPr id="91" name="Shape 91"/>
          <p:cNvCxnSpPr/>
          <p:nvPr/>
        </p:nvCxnSpPr>
        <p:spPr>
          <a:xfrm rot="10800000" flipH="1">
            <a:off x="644925" y="3415350"/>
            <a:ext cx="8085000" cy="27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250334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Write examples</a:t>
            </a:r>
          </a:p>
        </p:txBody>
      </p:sp>
      <p:sp>
        <p:nvSpPr>
          <p:cNvPr id="53" name="Shape 53"/>
          <p:cNvSpPr txBox="1">
            <a:spLocks noGrp="1"/>
          </p:cNvSpPr>
          <p:nvPr>
            <p:ph idx="1"/>
          </p:nvPr>
        </p:nvSpPr>
        <p:spPr/>
        <p:txBody>
          <a:bodyPr>
            <a:normAutofit lnSpcReduction="10000"/>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where:</a:t>
            </a:r>
          </a:p>
          <a:p>
            <a:r>
              <a:rPr lang="en-US">
                <a:sym typeface="Consolas"/>
              </a:rPr>
              <a:t>	spot(“blue”) is I.circle(100, “solid”, “blue”)</a:t>
            </a:r>
          </a:p>
          <a:p>
            <a:r>
              <a:rPr lang="en-US">
                <a:sym typeface="Consolas"/>
              </a:rPr>
              <a:t>	spot(“red”) is I.circle(100, “solid”, “red”)</a:t>
            </a:r>
          </a:p>
          <a:p>
            <a:r>
              <a:rPr lang="en-US">
                <a:sym typeface="Consolas"/>
              </a:rPr>
              <a:t>end</a:t>
            </a:r>
          </a:p>
        </p:txBody>
      </p:sp>
    </p:spTree>
    <p:extLst>
      <p:ext uri="{BB962C8B-B14F-4D97-AF65-F5344CB8AC3E}">
        <p14:creationId xmlns:p14="http://schemas.microsoft.com/office/powerpoint/2010/main" val="12702405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Write function header</a:t>
            </a:r>
          </a:p>
        </p:txBody>
      </p:sp>
      <p:sp>
        <p:nvSpPr>
          <p:cNvPr id="47" name="Shape 47"/>
          <p:cNvSpPr txBox="1">
            <a:spLocks noGrp="1"/>
          </p:cNvSpPr>
          <p:nvPr>
            <p:ph idx="1"/>
          </p:nvPr>
        </p:nvSpPr>
        <p:spPr/>
        <p:txBody>
          <a:bodyPr/>
          <a:lstStyle/>
          <a:p>
            <a:pPr marL="0" indent="0">
              <a:buNone/>
            </a:pPr>
            <a:r>
              <a:rPr lang="en-US" dirty="0"/>
              <a:t># spot : String -&gt; Image</a:t>
            </a:r>
          </a:p>
          <a:p>
            <a:pPr marL="0" indent="0">
              <a:buNone/>
            </a:pPr>
            <a:r>
              <a:rPr lang="en-US" dirty="0"/>
              <a:t># spot takes in a color and produces a solid circle, size 100 radius, with the color of String</a:t>
            </a:r>
          </a:p>
          <a:p>
            <a:pPr marL="0" indent="0">
              <a:buNone/>
            </a:pPr>
            <a:r>
              <a:rPr lang="en-US" dirty="0">
                <a:sym typeface="Consolas"/>
              </a:rPr>
              <a:t>import image as I</a:t>
            </a:r>
          </a:p>
          <a:p>
            <a:pPr marL="0" indent="0">
              <a:buNone/>
            </a:pPr>
            <a:r>
              <a:rPr lang="en-US" dirty="0">
                <a:sym typeface="Consolas"/>
              </a:rPr>
              <a:t>fun spot(color :: String) -&gt; </a:t>
            </a:r>
            <a:r>
              <a:rPr lang="en-US" dirty="0" err="1">
                <a:sym typeface="Consolas"/>
              </a:rPr>
              <a:t>I.Image</a:t>
            </a:r>
            <a:endParaRPr lang="en-US" dirty="0">
              <a:sym typeface="Consolas"/>
            </a:endParaRPr>
          </a:p>
          <a:p>
            <a:endParaRPr lang="en-US" dirty="0">
              <a:sym typeface="Consolas"/>
            </a:endParaRPr>
          </a:p>
          <a:p>
            <a:pPr marL="0" indent="0">
              <a:buNone/>
            </a:pPr>
            <a:r>
              <a:rPr lang="en-US" dirty="0">
                <a:sym typeface="Consolas"/>
              </a:rPr>
              <a:t>end</a:t>
            </a:r>
          </a:p>
        </p:txBody>
      </p:sp>
    </p:spTree>
    <p:extLst>
      <p:ext uri="{BB962C8B-B14F-4D97-AF65-F5344CB8AC3E}">
        <p14:creationId xmlns:p14="http://schemas.microsoft.com/office/powerpoint/2010/main" val="1156005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Design recipe for functions review</a:t>
            </a:r>
          </a:p>
        </p:txBody>
      </p:sp>
      <p:sp>
        <p:nvSpPr>
          <p:cNvPr id="41" name="Shape 41"/>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endParaRPr lang="en-US"/>
          </a:p>
        </p:txBody>
      </p:sp>
    </p:spTree>
    <p:extLst>
      <p:ext uri="{BB962C8B-B14F-4D97-AF65-F5344CB8AC3E}">
        <p14:creationId xmlns:p14="http://schemas.microsoft.com/office/powerpoint/2010/main" val="33372682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Lesson 01.01 - Function Design</a:t>
            </a:r>
          </a:p>
        </p:txBody>
      </p:sp>
      <p:sp>
        <p:nvSpPr>
          <p:cNvPr id="35" name="Shape 35"/>
          <p:cNvSpPr txBox="1">
            <a:spLocks noGrp="1"/>
          </p:cNvSpPr>
          <p:nvPr>
            <p:ph idx="1"/>
          </p:nvPr>
        </p:nvSpPr>
        <p:spPr/>
        <p:txBody>
          <a:bodyPr/>
          <a:lstStyle/>
          <a:p>
            <a:r>
              <a:rPr lang="en"/>
              <a:t>How do we write examples that test all parts of the domain?</a:t>
            </a:r>
          </a:p>
        </p:txBody>
      </p:sp>
    </p:spTree>
    <p:extLst>
      <p:ext uri="{BB962C8B-B14F-4D97-AF65-F5344CB8AC3E}">
        <p14:creationId xmlns:p14="http://schemas.microsoft.com/office/powerpoint/2010/main" val="33176504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37170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2734034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24987405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circle-diameter</a:t>
            </a:r>
          </a:p>
        </p:txBody>
      </p:sp>
      <p:sp>
        <p:nvSpPr>
          <p:cNvPr id="59" name="Shape 59"/>
          <p:cNvSpPr txBox="1">
            <a:spLocks noGrp="1"/>
          </p:cNvSpPr>
          <p:nvPr>
            <p:ph idx="1"/>
          </p:nvPr>
        </p:nvSpPr>
        <p:spPr/>
        <p:txBody>
          <a:bodyPr/>
          <a:lstStyle/>
          <a:p>
            <a:r>
              <a:rPr lang="en">
                <a:sym typeface="Times New Roman"/>
              </a:rPr>
              <a:t>Design a function called </a:t>
            </a:r>
            <a:r>
              <a:rPr lang="en">
                <a:sym typeface="Inconsolata"/>
              </a:rPr>
              <a:t>circle-diamter, </a:t>
            </a:r>
            <a:r>
              <a:rPr lang="en">
                <a:sym typeface="Times New Roman"/>
              </a:rPr>
              <a:t>which takes in a diameter, a mode (“solid” or “outline”) and a color and produces the appropriate circle.</a:t>
            </a:r>
          </a:p>
        </p:txBody>
      </p:sp>
    </p:spTree>
    <p:extLst>
      <p:ext uri="{BB962C8B-B14F-4D97-AF65-F5344CB8AC3E}">
        <p14:creationId xmlns:p14="http://schemas.microsoft.com/office/powerpoint/2010/main" val="26728452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counterchange</a:t>
            </a:r>
          </a:p>
        </p:txBody>
      </p:sp>
      <p:sp>
        <p:nvSpPr>
          <p:cNvPr id="65" name="Shape 65"/>
          <p:cNvSpPr txBox="1">
            <a:spLocks noGrp="1"/>
          </p:cNvSpPr>
          <p:nvPr>
            <p:ph idx="1"/>
          </p:nvPr>
        </p:nvSpPr>
        <p:spPr/>
        <p:txBody>
          <a:bodyPr/>
          <a:lstStyle/>
          <a:p>
            <a:r>
              <a:rPr lang="en">
                <a:sym typeface="Times New Roman"/>
              </a:rPr>
              <a:t>Design a function called </a:t>
            </a:r>
            <a:r>
              <a:rPr lang="en">
                <a:sym typeface="Inconsolata"/>
              </a:rPr>
              <a:t>counterchange, </a:t>
            </a:r>
            <a:r>
              <a:rPr lang="en">
                <a:sym typeface="Times New Roman"/>
              </a:rPr>
              <a:t>which takes in an two image and produces a four copies of that image in a two-by-two square.  The copies are diagonal from each other.</a:t>
            </a:r>
          </a:p>
        </p:txBody>
      </p:sp>
    </p:spTree>
    <p:extLst>
      <p:ext uri="{BB962C8B-B14F-4D97-AF65-F5344CB8AC3E}">
        <p14:creationId xmlns:p14="http://schemas.microsoft.com/office/powerpoint/2010/main" val="23267419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abstraction</a:t>
            </a:r>
          </a:p>
        </p:txBody>
      </p:sp>
      <p:sp>
        <p:nvSpPr>
          <p:cNvPr id="34" name="Shape 34"/>
          <p:cNvSpPr txBox="1">
            <a:spLocks noGrp="1"/>
          </p:cNvSpPr>
          <p:nvPr>
            <p:ph idx="1"/>
          </p:nvPr>
        </p:nvSpPr>
        <p:spPr/>
        <p:txBody>
          <a:bodyPr/>
          <a:lstStyle/>
          <a:p>
            <a:r>
              <a:rPr lang="en"/>
              <a:t>abstraction - generalizing patterns or removing detail to see the structure of a problem</a:t>
            </a:r>
          </a:p>
        </p:txBody>
      </p:sp>
    </p:spTree>
    <p:extLst>
      <p:ext uri="{BB962C8B-B14F-4D97-AF65-F5344CB8AC3E}">
        <p14:creationId xmlns:p14="http://schemas.microsoft.com/office/powerpoint/2010/main" val="3989849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Shape 77"/>
          <p:cNvGraphicFramePr/>
          <p:nvPr/>
        </p:nvGraphicFramePr>
        <p:xfrm>
          <a:off x="306062" y="1142750"/>
          <a:ext cx="8531875" cy="4663399"/>
        </p:xfrm>
        <a:graphic>
          <a:graphicData uri="http://schemas.openxmlformats.org/drawingml/2006/table">
            <a:tbl>
              <a:tblPr>
                <a:solidFill>
                  <a:srgbClr val="D3D3D3"/>
                </a:solidFill>
              </a:tblPr>
              <a:tblGrid>
                <a:gridCol w="1435750">
                  <a:extLst>
                    <a:ext uri="{9D8B030D-6E8A-4147-A177-3AD203B41FA5}">
                      <a16:colId xmlns:a16="http://schemas.microsoft.com/office/drawing/2014/main" val="20000"/>
                    </a:ext>
                  </a:extLst>
                </a:gridCol>
                <a:gridCol w="3677425">
                  <a:extLst>
                    <a:ext uri="{9D8B030D-6E8A-4147-A177-3AD203B41FA5}">
                      <a16:colId xmlns:a16="http://schemas.microsoft.com/office/drawing/2014/main" val="20001"/>
                    </a:ext>
                  </a:extLst>
                </a:gridCol>
                <a:gridCol w="3418700">
                  <a:extLst>
                    <a:ext uri="{9D8B030D-6E8A-4147-A177-3AD203B41FA5}">
                      <a16:colId xmlns:a16="http://schemas.microsoft.com/office/drawing/2014/main" val="20002"/>
                    </a:ext>
                  </a:extLst>
                </a:gridCol>
              </a:tblGrid>
              <a:tr h="1193550">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use this data type as arguments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numbers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 -, /, *, 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star, rectangle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8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strings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string-append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images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place-image, star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above, below, beside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8200">
                <a:tc>
                  <a:txBody>
                    <a:bodyPr/>
                    <a:lstStyle/>
                    <a:p>
                      <a:pPr lvl="0" algn="ctr" rtl="0">
                        <a:lnSpc>
                          <a:spcPct val="115000"/>
                        </a:lnSpc>
                        <a:spcBef>
                          <a:spcPts val="0"/>
                        </a:spcBef>
                        <a:buNone/>
                      </a:pPr>
                      <a:r>
                        <a:rPr lang="en" sz="2400">
                          <a:solidFill>
                            <a:schemeClr val="dk1"/>
                          </a:solidFill>
                          <a:highlight>
                            <a:srgbClr val="D3D3D3"/>
                          </a:highlight>
                          <a:latin typeface="Times New Roman"/>
                          <a:ea typeface="Times New Roman"/>
                          <a:cs typeface="Times New Roman"/>
                          <a:sym typeface="Times New Roman"/>
                        </a:rPr>
                        <a:t>angles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rotate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8" name="Shape 78"/>
          <p:cNvSpPr txBox="1"/>
          <p:nvPr/>
        </p:nvSpPr>
        <p:spPr>
          <a:xfrm>
            <a:off x="160801" y="772151"/>
            <a:ext cx="8822399" cy="681299"/>
          </a:xfrm>
          <a:prstGeom prst="rect">
            <a:avLst/>
          </a:prstGeom>
          <a:noFill/>
          <a:ln>
            <a:noFill/>
          </a:ln>
        </p:spPr>
        <p:txBody>
          <a:bodyPr lIns="91425" tIns="91425" rIns="91425" bIns="91425" anchor="t" anchorCtr="0">
            <a:noAutofit/>
          </a:bodyPr>
          <a:lstStyle/>
          <a:p>
            <a:r>
              <a:rPr lang="en"/>
              <a:t>Angles</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9263472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pPr lvl="0"/>
            <a:r>
              <a:rPr lang="en"/>
              <a:t>Finish the design recipe with two examples and a definition</a:t>
            </a:r>
          </a:p>
        </p:txBody>
      </p:sp>
      <p:sp>
        <p:nvSpPr>
          <p:cNvPr id="160" name="Shape 160"/>
          <p:cNvSpPr txBox="1">
            <a:spLocks noGrp="1"/>
          </p:cNvSpPr>
          <p:nvPr>
            <p:ph idx="1"/>
          </p:nvPr>
        </p:nvSpPr>
        <p:spPr/>
        <p:txBody>
          <a:bodyPr/>
          <a:lstStyle/>
          <a:p>
            <a:pPr lvl="0"/>
            <a:r>
              <a:rPr lang="en"/>
              <a:t>Don't forget to circle your examples!</a:t>
            </a:r>
          </a:p>
        </p:txBody>
      </p:sp>
      <p:pic>
        <p:nvPicPr>
          <p:cNvPr id="159" name="Shape 159"/>
          <p:cNvPicPr preferRelativeResize="0"/>
          <p:nvPr/>
        </p:nvPicPr>
        <p:blipFill>
          <a:blip r:embed="rId3">
            <a:alphaModFix/>
          </a:blip>
          <a:stretch>
            <a:fillRect/>
          </a:stretch>
        </p:blipFill>
        <p:spPr>
          <a:xfrm>
            <a:off x="0" y="449631"/>
            <a:ext cx="8510567" cy="6348603"/>
          </a:xfrm>
          <a:prstGeom prst="rect">
            <a:avLst/>
          </a:prstGeom>
          <a:noFill/>
          <a:ln>
            <a:noFill/>
          </a:ln>
        </p:spPr>
      </p:pic>
    </p:spTree>
    <p:extLst>
      <p:ext uri="{BB962C8B-B14F-4D97-AF65-F5344CB8AC3E}">
        <p14:creationId xmlns:p14="http://schemas.microsoft.com/office/powerpoint/2010/main" val="2577840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are the inputs? </a:t>
            </a:r>
          </a:p>
        </p:txBody>
      </p:sp>
      <p:sp>
        <p:nvSpPr>
          <p:cNvPr id="138" name="Shape 138"/>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39" name="Shape 139"/>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40" name="Shape 140"/>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is the name of the function?</a:t>
            </a:r>
          </a:p>
          <a:p>
            <a:pPr lvl="0">
              <a:spcBef>
                <a:spcPts val="0"/>
              </a:spcBef>
              <a:buNone/>
            </a:pPr>
            <a:endParaRPr sz="2400">
              <a:solidFill>
                <a:schemeClr val="lt1"/>
              </a:solidFill>
            </a:endParaRPr>
          </a:p>
        </p:txBody>
      </p:sp>
      <p:sp>
        <p:nvSpPr>
          <p:cNvPr id="141" name="Shape 141"/>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rPr>
              <a:t>what are the outputs?</a:t>
            </a:r>
          </a:p>
          <a:p>
            <a:pPr lvl="0" rtl="0">
              <a:spcBef>
                <a:spcPts val="0"/>
              </a:spcBef>
              <a:buNone/>
            </a:pPr>
            <a:endParaRPr/>
          </a:p>
        </p:txBody>
      </p:sp>
    </p:spTree>
    <p:extLst>
      <p:ext uri="{BB962C8B-B14F-4D97-AF65-F5344CB8AC3E}">
        <p14:creationId xmlns:p14="http://schemas.microsoft.com/office/powerpoint/2010/main" val="12041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sym typeface="Times New Roman"/>
              </a:rPr>
              <a:t>Rocket Height</a:t>
            </a:r>
            <a:endParaRPr lang="en" dirty="0">
              <a:sym typeface="Times New Roman"/>
            </a:endParaRPr>
          </a:p>
        </p:txBody>
      </p:sp>
      <p:sp>
        <p:nvSpPr>
          <p:cNvPr id="4" name="Content Placeholder 3"/>
          <p:cNvSpPr>
            <a:spLocks noGrp="1"/>
          </p:cNvSpPr>
          <p:nvPr>
            <p:ph idx="1"/>
          </p:nvPr>
        </p:nvSpPr>
        <p:spPr/>
        <p:txBody>
          <a:bodyPr/>
          <a:lstStyle/>
          <a:p>
            <a:pPr lvl="0"/>
            <a:r>
              <a:rPr lang="en">
                <a:sym typeface="Times New Roman"/>
              </a:rPr>
              <a:t>Suppose we had a word problem that wanted to know how far the rocket traveled in 6 seconds: which one would we use? </a:t>
            </a:r>
          </a:p>
          <a:p>
            <a:pPr lvl="0"/>
            <a:r>
              <a:rPr lang="en">
                <a:sym typeface="Times New Roman"/>
              </a:rPr>
              <a:t>What if we wanted to know how long it takes for the rocket to go a thousand miles? </a:t>
            </a:r>
          </a:p>
          <a:p>
            <a:pPr lvl="0"/>
            <a:r>
              <a:rPr lang="en">
                <a:sym typeface="Times New Roman"/>
              </a:rPr>
              <a:t>What if I knew the train left at 1pm, and I wanted to know what time it arrives in Chicago, 800 miles away? </a:t>
            </a:r>
          </a:p>
          <a:p>
            <a:pPr lvl="0"/>
            <a:r>
              <a:rPr lang="en">
                <a:sym typeface="Times New Roman"/>
              </a:rPr>
              <a:t>Would I want my time function, or my distance function?</a:t>
            </a:r>
            <a:endParaRPr lang="en-US"/>
          </a:p>
        </p:txBody>
      </p:sp>
    </p:spTree>
    <p:extLst>
      <p:ext uri="{BB962C8B-B14F-4D97-AF65-F5344CB8AC3E}">
        <p14:creationId xmlns:p14="http://schemas.microsoft.com/office/powerpoint/2010/main" val="417945910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Distance</a:t>
            </a:r>
          </a:p>
        </p:txBody>
      </p:sp>
      <p:sp>
        <p:nvSpPr>
          <p:cNvPr id="8" name="Content Placeholder 7"/>
          <p:cNvSpPr>
            <a:spLocks noGrp="1"/>
          </p:cNvSpPr>
          <p:nvPr>
            <p:ph idx="1"/>
          </p:nvPr>
        </p:nvSpPr>
        <p:spPr/>
        <p:txBody>
          <a:bodyPr/>
          <a:lstStyle/>
          <a:p>
            <a:endParaRPr lang="en-US"/>
          </a:p>
        </p:txBody>
      </p:sp>
      <p:pic>
        <p:nvPicPr>
          <p:cNvPr id="125" name="Shape 125"/>
          <p:cNvPicPr preferRelativeResize="0"/>
          <p:nvPr/>
        </p:nvPicPr>
        <p:blipFill>
          <a:blip r:embed="rId3">
            <a:alphaModFix/>
          </a:blip>
          <a:stretch>
            <a:fillRect/>
          </a:stretch>
        </p:blipFill>
        <p:spPr>
          <a:xfrm>
            <a:off x="1434098" y="86005"/>
            <a:ext cx="7492671" cy="6700791"/>
          </a:xfrm>
          <a:prstGeom prst="rect">
            <a:avLst/>
          </a:prstGeom>
          <a:noFill/>
          <a:ln>
            <a:noFill/>
          </a:ln>
        </p:spPr>
      </p:pic>
    </p:spTree>
    <p:extLst>
      <p:ext uri="{BB962C8B-B14F-4D97-AF65-F5344CB8AC3E}">
        <p14:creationId xmlns:p14="http://schemas.microsoft.com/office/powerpoint/2010/main" val="91610823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you also know how to define functions like this one</a:t>
            </a:r>
          </a:p>
        </p:txBody>
      </p:sp>
      <p:sp>
        <p:nvSpPr>
          <p:cNvPr id="8" name="Content Placeholder 7"/>
          <p:cNvSpPr>
            <a:spLocks noGrp="1"/>
          </p:cNvSpPr>
          <p:nvPr>
            <p:ph idx="1"/>
          </p:nvPr>
        </p:nvSpPr>
        <p:spPr/>
        <p:txBody>
          <a:bodyPr/>
          <a:lstStyle/>
          <a:p>
            <a:r>
              <a:rPr lang="en" dirty="0"/>
              <a:t>what is the name of this function?</a:t>
            </a:r>
          </a:p>
          <a:p>
            <a:r>
              <a:rPr lang="en" sz="2400" dirty="0"/>
              <a:t>How many variables does it take? </a:t>
            </a:r>
          </a:p>
          <a:p>
            <a:r>
              <a:rPr lang="en" sz="2400" dirty="0"/>
              <a:t>What is the name of that variable?</a:t>
            </a:r>
          </a:p>
          <a:p>
            <a:r>
              <a:rPr lang="en" sz="2400" dirty="0"/>
              <a:t>What does the function do to the variable x?</a:t>
            </a:r>
          </a:p>
          <a:p>
            <a:endParaRPr lang="en-US" dirty="0"/>
          </a:p>
        </p:txBody>
      </p:sp>
      <p:sp>
        <p:nvSpPr>
          <p:cNvPr id="68" name="Shape 68"/>
          <p:cNvSpPr txBox="1"/>
          <p:nvPr/>
        </p:nvSpPr>
        <p:spPr>
          <a:xfrm>
            <a:off x="1468511" y="4147003"/>
            <a:ext cx="5735400" cy="1423799"/>
          </a:xfrm>
          <a:prstGeom prst="rect">
            <a:avLst/>
          </a:prstGeom>
          <a:solidFill>
            <a:schemeClr val="lt1"/>
          </a:solidFill>
          <a:ln>
            <a:noFill/>
          </a:ln>
        </p:spPr>
        <p:txBody>
          <a:bodyPr lIns="91425" tIns="91425" rIns="91425" bIns="91425" anchor="ctr" anchorCtr="0">
            <a:noAutofit/>
          </a:bodyPr>
          <a:lstStyle/>
          <a:p>
            <a:pPr lvl="0" rtl="0">
              <a:spcBef>
                <a:spcPts val="0"/>
              </a:spcBef>
              <a:buNone/>
            </a:pPr>
            <a:r>
              <a:rPr lang="en" sz="3600" dirty="0">
                <a:solidFill>
                  <a:srgbClr val="843C24"/>
                </a:solidFill>
                <a:latin typeface="Verdana"/>
                <a:ea typeface="Verdana"/>
                <a:cs typeface="Verdana"/>
                <a:sym typeface="Verdana"/>
              </a:rPr>
              <a:t>(</a:t>
            </a:r>
            <a:r>
              <a:rPr lang="en" sz="3600" dirty="0">
                <a:solidFill>
                  <a:srgbClr val="262680"/>
                </a:solidFill>
                <a:latin typeface="Verdana"/>
                <a:ea typeface="Verdana"/>
                <a:cs typeface="Verdana"/>
                <a:sym typeface="Verdana"/>
              </a:rPr>
              <a:t>define</a:t>
            </a:r>
            <a:r>
              <a:rPr lang="en" sz="3600" dirty="0">
                <a:latin typeface="Verdana"/>
                <a:ea typeface="Verdana"/>
                <a:cs typeface="Verdana"/>
                <a:sym typeface="Verdana"/>
              </a:rPr>
              <a:t> </a:t>
            </a:r>
            <a:r>
              <a:rPr lang="en" sz="3600" dirty="0">
                <a:solidFill>
                  <a:srgbClr val="843C24"/>
                </a:solidFill>
                <a:latin typeface="Verdana"/>
                <a:ea typeface="Verdana"/>
                <a:cs typeface="Verdana"/>
                <a:sym typeface="Verdana"/>
              </a:rPr>
              <a:t>(</a:t>
            </a:r>
            <a:r>
              <a:rPr lang="en" sz="3600" dirty="0">
                <a:solidFill>
                  <a:srgbClr val="262680"/>
                </a:solidFill>
                <a:latin typeface="Verdana"/>
                <a:ea typeface="Verdana"/>
                <a:cs typeface="Verdana"/>
                <a:sym typeface="Verdana"/>
              </a:rPr>
              <a:t>f</a:t>
            </a:r>
            <a:r>
              <a:rPr lang="en" sz="3600" dirty="0">
                <a:latin typeface="Verdana"/>
                <a:ea typeface="Verdana"/>
                <a:cs typeface="Verdana"/>
                <a:sym typeface="Verdana"/>
              </a:rPr>
              <a:t> </a:t>
            </a:r>
            <a:r>
              <a:rPr lang="en" sz="3600" dirty="0">
                <a:solidFill>
                  <a:srgbClr val="262680"/>
                </a:solidFill>
                <a:latin typeface="Verdana"/>
                <a:ea typeface="Verdana"/>
                <a:cs typeface="Verdana"/>
                <a:sym typeface="Verdana"/>
              </a:rPr>
              <a:t>x</a:t>
            </a:r>
            <a:r>
              <a:rPr lang="en" sz="3600" dirty="0">
                <a:solidFill>
                  <a:srgbClr val="843C24"/>
                </a:solidFill>
                <a:latin typeface="Verdana"/>
                <a:ea typeface="Verdana"/>
                <a:cs typeface="Verdana"/>
                <a:sym typeface="Verdana"/>
              </a:rPr>
              <a:t>)</a:t>
            </a:r>
            <a:r>
              <a:rPr lang="en" sz="3600" dirty="0">
                <a:latin typeface="Verdana"/>
                <a:ea typeface="Verdana"/>
                <a:cs typeface="Verdana"/>
                <a:sym typeface="Verdana"/>
              </a:rPr>
              <a:t> </a:t>
            </a:r>
            <a:r>
              <a:rPr lang="en" sz="3600" dirty="0">
                <a:solidFill>
                  <a:srgbClr val="843C24"/>
                </a:solidFill>
                <a:latin typeface="Verdana"/>
                <a:ea typeface="Verdana"/>
                <a:cs typeface="Verdana"/>
                <a:sym typeface="Verdana"/>
              </a:rPr>
              <a:t>(</a:t>
            </a:r>
            <a:r>
              <a:rPr lang="en" sz="3600" dirty="0">
                <a:solidFill>
                  <a:srgbClr val="262680"/>
                </a:solidFill>
                <a:latin typeface="Verdana"/>
                <a:ea typeface="Verdana"/>
                <a:cs typeface="Verdana"/>
                <a:sym typeface="Verdana"/>
              </a:rPr>
              <a:t>+</a:t>
            </a:r>
            <a:r>
              <a:rPr lang="en" sz="3600" dirty="0">
                <a:latin typeface="Verdana"/>
                <a:ea typeface="Verdana"/>
                <a:cs typeface="Verdana"/>
                <a:sym typeface="Verdana"/>
              </a:rPr>
              <a:t> </a:t>
            </a:r>
            <a:r>
              <a:rPr lang="en" sz="3600" dirty="0">
                <a:solidFill>
                  <a:srgbClr val="262680"/>
                </a:solidFill>
                <a:latin typeface="Verdana"/>
                <a:ea typeface="Verdana"/>
                <a:cs typeface="Verdana"/>
                <a:sym typeface="Verdana"/>
              </a:rPr>
              <a:t>x</a:t>
            </a:r>
            <a:r>
              <a:rPr lang="en" sz="3600" dirty="0">
                <a:latin typeface="Verdana"/>
                <a:ea typeface="Verdana"/>
                <a:cs typeface="Verdana"/>
                <a:sym typeface="Verdana"/>
              </a:rPr>
              <a:t> </a:t>
            </a:r>
            <a:r>
              <a:rPr lang="en" sz="3600" dirty="0">
                <a:solidFill>
                  <a:srgbClr val="228B22"/>
                </a:solidFill>
                <a:latin typeface="Verdana"/>
                <a:ea typeface="Verdana"/>
                <a:cs typeface="Verdana"/>
                <a:sym typeface="Verdana"/>
              </a:rPr>
              <a:t>1</a:t>
            </a:r>
            <a:r>
              <a:rPr lang="en" sz="3600" dirty="0">
                <a:solidFill>
                  <a:srgbClr val="843C24"/>
                </a:solidFill>
                <a:latin typeface="Verdana"/>
                <a:ea typeface="Verdana"/>
                <a:cs typeface="Verdana"/>
                <a:sym typeface="Verdana"/>
              </a:rPr>
              <a:t>))</a:t>
            </a:r>
          </a:p>
        </p:txBody>
      </p:sp>
    </p:spTree>
    <p:extLst>
      <p:ext uri="{BB962C8B-B14F-4D97-AF65-F5344CB8AC3E}">
        <p14:creationId xmlns:p14="http://schemas.microsoft.com/office/powerpoint/2010/main" val="28204387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pPr lvl="0"/>
            <a:r>
              <a:rPr lang="en"/>
              <a:t>in algebra we define values using an equal sign</a:t>
            </a:r>
          </a:p>
        </p:txBody>
      </p:sp>
      <p:sp>
        <p:nvSpPr>
          <p:cNvPr id="8" name="Content Placeholder 7"/>
          <p:cNvSpPr>
            <a:spLocks noGrp="1"/>
          </p:cNvSpPr>
          <p:nvPr>
            <p:ph idx="1"/>
          </p:nvPr>
        </p:nvSpPr>
        <p:spPr/>
        <p:txBody>
          <a:bodyPr/>
          <a:lstStyle/>
          <a:p>
            <a:endParaRPr lang="en-US"/>
          </a:p>
        </p:txBody>
      </p:sp>
      <p:sp>
        <p:nvSpPr>
          <p:cNvPr id="50" name="Shape 50"/>
          <p:cNvSpPr txBox="1">
            <a:spLocks noGrp="1"/>
          </p:cNvSpPr>
          <p:nvPr>
            <p:ph type="title" idx="4294967295"/>
          </p:nvPr>
        </p:nvSpPr>
        <p:spPr>
          <a:xfrm>
            <a:off x="0" y="1309688"/>
            <a:ext cx="2058988" cy="714375"/>
          </a:xfrm>
          <a:prstGeom prst="rect">
            <a:avLst/>
          </a:prstGeom>
        </p:spPr>
        <p:txBody>
          <a:bodyPr lIns="91425" tIns="91425" rIns="91425" bIns="91425" anchor="b" anchorCtr="0">
            <a:noAutofit/>
          </a:bodyPr>
          <a:lstStyle/>
          <a:p>
            <a:pPr lvl="0" rtl="0">
              <a:spcBef>
                <a:spcPts val="0"/>
              </a:spcBef>
              <a:buNone/>
            </a:pPr>
            <a:r>
              <a:rPr lang="en"/>
              <a:t>algebra</a:t>
            </a:r>
          </a:p>
        </p:txBody>
      </p:sp>
      <p:sp>
        <p:nvSpPr>
          <p:cNvPr id="51" name="Shape 51"/>
          <p:cNvSpPr txBox="1">
            <a:spLocks noGrp="1"/>
          </p:cNvSpPr>
          <p:nvPr>
            <p:ph type="title" idx="4294967295"/>
          </p:nvPr>
        </p:nvSpPr>
        <p:spPr>
          <a:xfrm>
            <a:off x="7085013" y="1255713"/>
            <a:ext cx="2058987" cy="714375"/>
          </a:xfrm>
          <a:prstGeom prst="rect">
            <a:avLst/>
          </a:prstGeom>
        </p:spPr>
        <p:txBody>
          <a:bodyPr lIns="91425" tIns="91425" rIns="91425" bIns="91425" anchor="b" anchorCtr="0">
            <a:noAutofit/>
          </a:bodyPr>
          <a:lstStyle/>
          <a:p>
            <a:pPr lvl="0" rtl="0">
              <a:spcBef>
                <a:spcPts val="0"/>
              </a:spcBef>
              <a:buNone/>
            </a:pPr>
            <a:r>
              <a:rPr lang="en"/>
              <a:t>racket</a:t>
            </a:r>
          </a:p>
        </p:txBody>
      </p:sp>
      <p:sp>
        <p:nvSpPr>
          <p:cNvPr id="52" name="Shape 52"/>
          <p:cNvSpPr txBox="1">
            <a:spLocks noGrp="1"/>
          </p:cNvSpPr>
          <p:nvPr>
            <p:ph type="title" idx="4294967295"/>
          </p:nvPr>
        </p:nvSpPr>
        <p:spPr>
          <a:xfrm>
            <a:off x="0" y="2857500"/>
            <a:ext cx="6249988" cy="1143000"/>
          </a:xfrm>
          <a:prstGeom prst="rect">
            <a:avLst/>
          </a:prstGeom>
        </p:spPr>
        <p:txBody>
          <a:bodyPr lIns="91425" tIns="91425" rIns="91425" bIns="91425" anchor="b" anchorCtr="0">
            <a:noAutofit/>
          </a:bodyPr>
          <a:lstStyle/>
          <a:p>
            <a:pPr lvl="0" rtl="0">
              <a:spcBef>
                <a:spcPts val="0"/>
              </a:spcBef>
              <a:buNone/>
            </a:pPr>
            <a:r>
              <a:rPr lang="en"/>
              <a:t>and we can define values in terms of other values</a:t>
            </a:r>
          </a:p>
        </p:txBody>
      </p:sp>
      <p:sp>
        <p:nvSpPr>
          <p:cNvPr id="48" name="Shape 48"/>
          <p:cNvSpPr txBox="1"/>
          <p:nvPr/>
        </p:nvSpPr>
        <p:spPr>
          <a:xfrm>
            <a:off x="1180800" y="1970037"/>
            <a:ext cx="1792500" cy="7788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latin typeface="Courier New"/>
                <a:ea typeface="Courier New"/>
                <a:cs typeface="Courier New"/>
                <a:sym typeface="Courier New"/>
              </a:rPr>
              <a:t>x = 4</a:t>
            </a:r>
          </a:p>
        </p:txBody>
      </p:sp>
      <p:sp>
        <p:nvSpPr>
          <p:cNvPr id="49" name="Shape 49"/>
          <p:cNvSpPr txBox="1"/>
          <p:nvPr/>
        </p:nvSpPr>
        <p:spPr>
          <a:xfrm>
            <a:off x="4554300" y="1954437"/>
            <a:ext cx="43929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x 4)</a:t>
            </a:r>
          </a:p>
        </p:txBody>
      </p:sp>
      <p:sp>
        <p:nvSpPr>
          <p:cNvPr id="53" name="Shape 53"/>
          <p:cNvSpPr txBox="1"/>
          <p:nvPr/>
        </p:nvSpPr>
        <p:spPr>
          <a:xfrm>
            <a:off x="1047600" y="4408737"/>
            <a:ext cx="2897700" cy="778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y = x + 10</a:t>
            </a:r>
          </a:p>
        </p:txBody>
      </p:sp>
      <p:cxnSp>
        <p:nvCxnSpPr>
          <p:cNvPr id="54" name="Shape 54"/>
          <p:cNvCxnSpPr/>
          <p:nvPr/>
        </p:nvCxnSpPr>
        <p:spPr>
          <a:xfrm>
            <a:off x="3840200" y="1465625"/>
            <a:ext cx="13499" cy="1253099"/>
          </a:xfrm>
          <a:prstGeom prst="straightConnector1">
            <a:avLst/>
          </a:prstGeom>
          <a:noFill/>
          <a:ln w="19050" cap="flat" cmpd="sng">
            <a:solidFill>
              <a:schemeClr val="lt1"/>
            </a:solidFill>
            <a:prstDash val="solid"/>
            <a:round/>
            <a:headEnd type="none" w="lg" len="lg"/>
            <a:tailEnd type="none" w="lg" len="lg"/>
          </a:ln>
        </p:spPr>
      </p:cxnSp>
      <p:cxnSp>
        <p:nvCxnSpPr>
          <p:cNvPr id="55" name="Shape 55"/>
          <p:cNvCxnSpPr/>
          <p:nvPr/>
        </p:nvCxnSpPr>
        <p:spPr>
          <a:xfrm>
            <a:off x="3840200" y="4000500"/>
            <a:ext cx="40500" cy="2585099"/>
          </a:xfrm>
          <a:prstGeom prst="straightConnector1">
            <a:avLst/>
          </a:prstGeom>
          <a:noFill/>
          <a:ln w="19050" cap="flat" cmpd="sng">
            <a:solidFill>
              <a:schemeClr val="lt1"/>
            </a:solidFill>
            <a:prstDash val="solid"/>
            <a:round/>
            <a:headEnd type="none" w="lg" len="lg"/>
            <a:tailEnd type="none" w="lg" len="lg"/>
          </a:ln>
        </p:spPr>
      </p:cxnSp>
      <p:sp>
        <p:nvSpPr>
          <p:cNvPr id="56" name="Shape 56"/>
          <p:cNvSpPr txBox="1"/>
          <p:nvPr/>
        </p:nvSpPr>
        <p:spPr>
          <a:xfrm>
            <a:off x="4379389" y="4388496"/>
            <a:ext cx="45678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y (+ x 10))</a:t>
            </a:r>
          </a:p>
        </p:txBody>
      </p:sp>
    </p:spTree>
    <p:extLst>
      <p:ext uri="{BB962C8B-B14F-4D97-AF65-F5344CB8AC3E}">
        <p14:creationId xmlns:p14="http://schemas.microsoft.com/office/powerpoint/2010/main" val="25988704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85775" y="28575"/>
            <a:ext cx="8053101" cy="6801664"/>
          </a:xfrm>
          <a:prstGeom prst="rect">
            <a:avLst/>
          </a:prstGeom>
          <a:noFill/>
          <a:ln>
            <a:noFill/>
          </a:ln>
        </p:spPr>
      </p:pic>
    </p:spTree>
    <p:extLst>
      <p:ext uri="{BB962C8B-B14F-4D97-AF65-F5344CB8AC3E}">
        <p14:creationId xmlns:p14="http://schemas.microsoft.com/office/powerpoint/2010/main" val="10240414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dirty="0"/>
              <a:t>D</a:t>
            </a:r>
            <a:r>
              <a:rPr lang="en" dirty="0"/>
              <a:t>efining functions practice</a:t>
            </a:r>
          </a:p>
        </p:txBody>
      </p:sp>
      <p:sp>
        <p:nvSpPr>
          <p:cNvPr id="3" name="Content Placeholder 2"/>
          <p:cNvSpPr>
            <a:spLocks noGrp="1"/>
          </p:cNvSpPr>
          <p:nvPr>
            <p:ph idx="1"/>
          </p:nvPr>
        </p:nvSpPr>
        <p:spPr/>
        <p:txBody>
          <a:bodyPr/>
          <a:lstStyle/>
          <a:p>
            <a:r>
              <a:rPr lang="en" sz="2400" dirty="0"/>
              <a:t>define a function </a:t>
            </a:r>
            <a:r>
              <a:rPr lang="en" sz="2400" dirty="0">
                <a:sym typeface="Courier New"/>
              </a:rPr>
              <a:t>g</a:t>
            </a:r>
            <a:r>
              <a:rPr lang="en" sz="2400" dirty="0"/>
              <a:t>, which takes in a variable </a:t>
            </a:r>
            <a:r>
              <a:rPr lang="en" sz="2400" dirty="0">
                <a:sym typeface="Courier New"/>
              </a:rPr>
              <a:t>q</a:t>
            </a:r>
            <a:r>
              <a:rPr lang="en" sz="2400" dirty="0"/>
              <a:t> and multiplies it by 20</a:t>
            </a:r>
          </a:p>
          <a:p>
            <a:r>
              <a:rPr lang="en" sz="2400" dirty="0"/>
              <a:t>define a function </a:t>
            </a:r>
            <a:r>
              <a:rPr lang="en" sz="2400" dirty="0">
                <a:solidFill>
                  <a:srgbClr val="0070C0"/>
                </a:solidFill>
                <a:latin typeface="Courier New"/>
                <a:ea typeface="Courier New"/>
                <a:cs typeface="Courier New"/>
                <a:sym typeface="Courier New"/>
              </a:rPr>
              <a:t>h</a:t>
            </a:r>
            <a:r>
              <a:rPr lang="en" sz="2400" dirty="0"/>
              <a:t>, which takes in a variable </a:t>
            </a:r>
            <a:r>
              <a:rPr lang="en" sz="2400" dirty="0">
                <a:solidFill>
                  <a:srgbClr val="0070C0"/>
                </a:solidFill>
                <a:latin typeface="Courier New"/>
                <a:ea typeface="Courier New"/>
                <a:cs typeface="Courier New"/>
                <a:sym typeface="Courier New"/>
              </a:rPr>
              <a:t>r</a:t>
            </a:r>
            <a:r>
              <a:rPr lang="en" sz="2400" dirty="0"/>
              <a:t> and divides it by 2 then adds 5?</a:t>
            </a:r>
          </a:p>
          <a:p>
            <a:r>
              <a:rPr lang="en" sz="2400" dirty="0"/>
              <a:t>can you define a function </a:t>
            </a:r>
            <a:r>
              <a:rPr lang="en" sz="2400" dirty="0">
                <a:solidFill>
                  <a:srgbClr val="0070C0"/>
                </a:solidFill>
                <a:latin typeface="Courier New"/>
                <a:ea typeface="Courier New"/>
                <a:cs typeface="Courier New"/>
                <a:sym typeface="Courier New"/>
              </a:rPr>
              <a:t>f</a:t>
            </a:r>
            <a:r>
              <a:rPr lang="en" sz="2400" dirty="0"/>
              <a:t>, which takes in a variable </a:t>
            </a:r>
            <a:r>
              <a:rPr lang="en" sz="2400" dirty="0">
                <a:solidFill>
                  <a:srgbClr val="0070C0"/>
                </a:solidFill>
                <a:latin typeface="Courier New"/>
                <a:ea typeface="Courier New"/>
                <a:cs typeface="Courier New"/>
                <a:sym typeface="Courier New"/>
              </a:rPr>
              <a:t>s</a:t>
            </a:r>
            <a:r>
              <a:rPr lang="en" sz="2400" dirty="0"/>
              <a:t> and multiplies it by 1/3?</a:t>
            </a:r>
          </a:p>
          <a:p>
            <a:r>
              <a:rPr lang="en" sz="2400" dirty="0"/>
              <a:t>can you define a function </a:t>
            </a:r>
            <a:r>
              <a:rPr lang="en" sz="2400" dirty="0">
                <a:solidFill>
                  <a:srgbClr val="0070C0"/>
                </a:solidFill>
                <a:latin typeface="Courier New"/>
                <a:ea typeface="Courier New"/>
                <a:cs typeface="Courier New"/>
                <a:sym typeface="Courier New"/>
              </a:rPr>
              <a:t>g</a:t>
            </a:r>
            <a:r>
              <a:rPr lang="en" sz="2400" dirty="0"/>
              <a:t>, which takes in a variable </a:t>
            </a:r>
            <a:r>
              <a:rPr lang="en" sz="2400" dirty="0">
                <a:solidFill>
                  <a:srgbClr val="0070C0"/>
                </a:solidFill>
                <a:latin typeface="Courier New"/>
                <a:ea typeface="Courier New"/>
                <a:cs typeface="Courier New"/>
                <a:sym typeface="Courier New"/>
              </a:rPr>
              <a:t>t</a:t>
            </a:r>
            <a:r>
              <a:rPr lang="en" sz="2400" dirty="0"/>
              <a:t> and subtracts 13 from it?</a:t>
            </a:r>
          </a:p>
          <a:p>
            <a:endParaRPr lang="en-US" dirty="0"/>
          </a:p>
        </p:txBody>
      </p:sp>
    </p:spTree>
    <p:extLst>
      <p:ext uri="{BB962C8B-B14F-4D97-AF65-F5344CB8AC3E}">
        <p14:creationId xmlns:p14="http://schemas.microsoft.com/office/powerpoint/2010/main" val="107712581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p:txBody>
          <a:bodyPr>
            <a:normAutofit fontScale="90000"/>
          </a:bodyPr>
          <a:lstStyle/>
          <a:p>
            <a:pPr lvl="0"/>
            <a:r>
              <a:rPr lang="en"/>
              <a:t>Review:</a:t>
            </a:r>
          </a:p>
          <a:p>
            <a:pPr lvl="0"/>
            <a:r>
              <a:rPr lang="en"/>
              <a:t>by replacing </a:t>
            </a:r>
            <a:r>
              <a:rPr lang="en">
                <a:sym typeface="Courier New"/>
              </a:rPr>
              <a:t>define </a:t>
            </a:r>
            <a:r>
              <a:rPr lang="en"/>
              <a:t>with an equal sign </a:t>
            </a:r>
          </a:p>
          <a:p>
            <a:pPr lvl="0"/>
            <a:r>
              <a:rPr lang="en"/>
              <a:t>we can write</a:t>
            </a:r>
          </a:p>
        </p:txBody>
      </p:sp>
      <p:sp>
        <p:nvSpPr>
          <p:cNvPr id="8" name="Content Placeholder 7"/>
          <p:cNvSpPr>
            <a:spLocks noGrp="1"/>
          </p:cNvSpPr>
          <p:nvPr>
            <p:ph idx="1"/>
          </p:nvPr>
        </p:nvSpPr>
        <p:spPr/>
        <p:txBody>
          <a:bodyPr/>
          <a:lstStyle/>
          <a:p>
            <a:endParaRPr lang="en-US"/>
          </a:p>
        </p:txBody>
      </p:sp>
      <p:pic>
        <p:nvPicPr>
          <p:cNvPr id="118" name="Shape 118"/>
          <p:cNvPicPr preferRelativeResize="0"/>
          <p:nvPr/>
        </p:nvPicPr>
        <p:blipFill>
          <a:blip r:embed="rId3">
            <a:alphaModFix/>
            <a:duotone>
              <a:prstClr val="black"/>
              <a:schemeClr val="tx2">
                <a:tint val="45000"/>
                <a:satMod val="400000"/>
              </a:schemeClr>
            </a:duotone>
          </a:blip>
          <a:stretch>
            <a:fillRect/>
          </a:stretch>
        </p:blipFill>
        <p:spPr>
          <a:xfrm>
            <a:off x="2382225" y="2281250"/>
            <a:ext cx="4551077" cy="895380"/>
          </a:xfrm>
          <a:prstGeom prst="rect">
            <a:avLst/>
          </a:prstGeom>
          <a:noFill/>
          <a:ln>
            <a:noFill/>
          </a:ln>
        </p:spPr>
      </p:pic>
      <p:sp>
        <p:nvSpPr>
          <p:cNvPr id="119" name="Shape 119"/>
          <p:cNvSpPr txBox="1"/>
          <p:nvPr/>
        </p:nvSpPr>
        <p:spPr>
          <a:xfrm>
            <a:off x="183899" y="3750400"/>
            <a:ext cx="8776200" cy="1544700"/>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lt1"/>
                </a:solidFill>
              </a:rPr>
              <a:t>this is called functions notation.</a:t>
            </a:r>
          </a:p>
          <a:p>
            <a:pPr lvl="0">
              <a:spcBef>
                <a:spcPts val="0"/>
              </a:spcBef>
              <a:buNone/>
            </a:pPr>
            <a:r>
              <a:rPr lang="en" sz="3600">
                <a:solidFill>
                  <a:schemeClr val="lt1"/>
                </a:solidFill>
              </a:rPr>
              <a:t>it says the function "f of x" equals "x + 1" </a:t>
            </a:r>
          </a:p>
        </p:txBody>
      </p:sp>
    </p:spTree>
    <p:extLst>
      <p:ext uri="{BB962C8B-B14F-4D97-AF65-F5344CB8AC3E}">
        <p14:creationId xmlns:p14="http://schemas.microsoft.com/office/powerpoint/2010/main" val="36138895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pPr lvl="0"/>
            <a:r>
              <a:rPr lang="en"/>
              <a:t>can you translate this algebra into code?</a:t>
            </a:r>
          </a:p>
        </p:txBody>
      </p:sp>
      <p:sp>
        <p:nvSpPr>
          <p:cNvPr id="8" name="Content Placeholder 7"/>
          <p:cNvSpPr>
            <a:spLocks noGrp="1"/>
          </p:cNvSpPr>
          <p:nvPr>
            <p:ph idx="1"/>
          </p:nvPr>
        </p:nvSpPr>
        <p:spPr/>
        <p:txBody>
          <a:bodyPr/>
          <a:lstStyle/>
          <a:p>
            <a:endParaRPr lang="en-US"/>
          </a:p>
        </p:txBody>
      </p:sp>
      <p:pic>
        <p:nvPicPr>
          <p:cNvPr id="89" name="Shape 89"/>
          <p:cNvPicPr preferRelativeResize="0"/>
          <p:nvPr/>
        </p:nvPicPr>
        <p:blipFill>
          <a:blip r:embed="rId3">
            <a:alphaModFix/>
            <a:duotone>
              <a:prstClr val="black"/>
              <a:schemeClr val="accent5">
                <a:tint val="45000"/>
                <a:satMod val="400000"/>
              </a:schemeClr>
            </a:duotone>
          </a:blip>
          <a:stretch>
            <a:fillRect/>
          </a:stretch>
        </p:blipFill>
        <p:spPr>
          <a:xfrm>
            <a:off x="655325" y="2219937"/>
            <a:ext cx="3200400" cy="628650"/>
          </a:xfrm>
          <a:prstGeom prst="rect">
            <a:avLst/>
          </a:prstGeom>
          <a:solidFill>
            <a:schemeClr val="bg1">
              <a:alpha val="0"/>
            </a:schemeClr>
          </a:solidFill>
          <a:ln>
            <a:noFill/>
          </a:ln>
        </p:spPr>
      </p:pic>
      <p:pic>
        <p:nvPicPr>
          <p:cNvPr id="90" name="Shape 90"/>
          <p:cNvPicPr preferRelativeResize="0"/>
          <p:nvPr/>
        </p:nvPicPr>
        <p:blipFill>
          <a:blip r:embed="rId4">
            <a:alphaModFix/>
            <a:duotone>
              <a:prstClr val="black"/>
              <a:schemeClr val="accent5">
                <a:tint val="45000"/>
                <a:satMod val="400000"/>
              </a:schemeClr>
            </a:duotone>
          </a:blip>
          <a:stretch>
            <a:fillRect/>
          </a:stretch>
        </p:blipFill>
        <p:spPr>
          <a:xfrm>
            <a:off x="5210583" y="4079449"/>
            <a:ext cx="3200400" cy="1085850"/>
          </a:xfrm>
          <a:prstGeom prst="rect">
            <a:avLst/>
          </a:prstGeom>
          <a:solidFill>
            <a:schemeClr val="bg1">
              <a:alpha val="0"/>
            </a:schemeClr>
          </a:solidFill>
          <a:ln>
            <a:noFill/>
          </a:ln>
        </p:spPr>
      </p:pic>
      <p:pic>
        <p:nvPicPr>
          <p:cNvPr id="91" name="Shape 91"/>
          <p:cNvPicPr preferRelativeResize="0"/>
          <p:nvPr/>
        </p:nvPicPr>
        <p:blipFill>
          <a:blip r:embed="rId5">
            <a:alphaModFix/>
            <a:duotone>
              <a:prstClr val="black"/>
              <a:schemeClr val="accent5">
                <a:tint val="45000"/>
                <a:satMod val="400000"/>
              </a:schemeClr>
            </a:duotone>
          </a:blip>
          <a:stretch>
            <a:fillRect/>
          </a:stretch>
        </p:blipFill>
        <p:spPr>
          <a:xfrm>
            <a:off x="655325" y="4386860"/>
            <a:ext cx="3257550" cy="628650"/>
          </a:xfrm>
          <a:prstGeom prst="rect">
            <a:avLst/>
          </a:prstGeom>
          <a:solidFill>
            <a:schemeClr val="bg1">
              <a:alpha val="0"/>
            </a:schemeClr>
          </a:solidFill>
          <a:ln>
            <a:noFill/>
          </a:ln>
        </p:spPr>
      </p:pic>
      <p:pic>
        <p:nvPicPr>
          <p:cNvPr id="92" name="Shape 92"/>
          <p:cNvPicPr preferRelativeResize="0"/>
          <p:nvPr/>
        </p:nvPicPr>
        <p:blipFill>
          <a:blip r:embed="rId6">
            <a:alphaModFix/>
            <a:duotone>
              <a:prstClr val="black"/>
              <a:schemeClr val="accent5">
                <a:tint val="45000"/>
                <a:satMod val="400000"/>
              </a:schemeClr>
            </a:duotone>
          </a:blip>
          <a:stretch>
            <a:fillRect/>
          </a:stretch>
        </p:blipFill>
        <p:spPr>
          <a:xfrm>
            <a:off x="5702667" y="2102221"/>
            <a:ext cx="2400300" cy="628650"/>
          </a:xfrm>
          <a:prstGeom prst="rect">
            <a:avLst/>
          </a:prstGeom>
          <a:solidFill>
            <a:schemeClr val="bg1">
              <a:alpha val="0"/>
            </a:schemeClr>
          </a:solidFill>
          <a:ln>
            <a:noFill/>
          </a:ln>
        </p:spPr>
      </p:pic>
      <p:sp>
        <p:nvSpPr>
          <p:cNvPr id="94" name="Shape 94"/>
          <p:cNvSpPr txBox="1"/>
          <p:nvPr/>
        </p:nvSpPr>
        <p:spPr>
          <a:xfrm>
            <a:off x="5099100" y="15152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2)</a:t>
            </a:r>
          </a:p>
        </p:txBody>
      </p:sp>
      <p:sp>
        <p:nvSpPr>
          <p:cNvPr id="95" name="Shape 95"/>
          <p:cNvSpPr txBox="1"/>
          <p:nvPr/>
        </p:nvSpPr>
        <p:spPr>
          <a:xfrm>
            <a:off x="0" y="42728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3)</a:t>
            </a:r>
          </a:p>
        </p:txBody>
      </p:sp>
      <p:sp>
        <p:nvSpPr>
          <p:cNvPr id="96" name="Shape 96"/>
          <p:cNvSpPr txBox="1"/>
          <p:nvPr/>
        </p:nvSpPr>
        <p:spPr>
          <a:xfrm>
            <a:off x="5074875" y="43490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4)</a:t>
            </a:r>
          </a:p>
        </p:txBody>
      </p:sp>
    </p:spTree>
    <p:extLst>
      <p:ext uri="{BB962C8B-B14F-4D97-AF65-F5344CB8AC3E}">
        <p14:creationId xmlns:p14="http://schemas.microsoft.com/office/powerpoint/2010/main" val="1848458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graphicFrame>
        <p:nvGraphicFramePr>
          <p:cNvPr id="39" name="Shape 39"/>
          <p:cNvGraphicFramePr/>
          <p:nvPr/>
        </p:nvGraphicFramePr>
        <p:xfrm>
          <a:off x="306075" y="1753350"/>
          <a:ext cx="8531850" cy="4143573"/>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992275">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0" name="Shape 40"/>
          <p:cNvSpPr txBox="1"/>
          <p:nvPr/>
        </p:nvSpPr>
        <p:spPr>
          <a:xfrm>
            <a:off x="124901" y="948076"/>
            <a:ext cx="8822399" cy="681299"/>
          </a:xfrm>
          <a:prstGeom prst="rect">
            <a:avLst/>
          </a:prstGeom>
          <a:noFill/>
          <a:ln>
            <a:noFill/>
          </a:ln>
        </p:spPr>
        <p:txBody>
          <a:bodyPr lIns="91425" tIns="91425" rIns="91425" bIns="91425" anchor="t" anchorCtr="0">
            <a:noAutofit/>
          </a:bodyPr>
          <a:lstStyle/>
          <a:p>
            <a:r>
              <a:rPr lang="en" sz="2200"/>
              <a:t>Notes 2/5 - Data Types Table</a:t>
            </a:r>
          </a:p>
          <a:p>
            <a:r>
              <a:rPr lang="en" sz="2200"/>
              <a:t>Copy this table into your notes.  We will use it today in our lesson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35103034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489075" y="1975192"/>
            <a:ext cx="8196699" cy="4480662"/>
          </a:xfrm>
          <a:prstGeom prst="rect">
            <a:avLst/>
          </a:prstGeom>
          <a:noFill/>
          <a:ln>
            <a:noFill/>
          </a:ln>
        </p:spPr>
      </p:pic>
      <p:sp>
        <p:nvSpPr>
          <p:cNvPr id="51" name="Shape 51"/>
          <p:cNvSpPr txBox="1"/>
          <p:nvPr/>
        </p:nvSpPr>
        <p:spPr>
          <a:xfrm>
            <a:off x="2110364" y="2496443"/>
            <a:ext cx="2967715" cy="508200"/>
          </a:xfrm>
          <a:prstGeom prst="rect">
            <a:avLst/>
          </a:prstGeom>
          <a:noFill/>
          <a:ln>
            <a:noFill/>
          </a:ln>
        </p:spPr>
        <p:txBody>
          <a:bodyPr lIns="91425" tIns="91425" rIns="91425" bIns="91425" anchor="t" anchorCtr="0">
            <a:noAutofit/>
          </a:bodyPr>
          <a:lstStyle/>
          <a:p>
            <a:pPr lvl="0">
              <a:spcBef>
                <a:spcPts val="0"/>
              </a:spcBef>
              <a:buNone/>
            </a:pPr>
            <a:r>
              <a:rPr lang="en" dirty="0"/>
              <a:t>yard-area  50   60 </a:t>
            </a:r>
          </a:p>
        </p:txBody>
      </p:sp>
      <p:sp>
        <p:nvSpPr>
          <p:cNvPr id="52" name="Shape 52"/>
          <p:cNvSpPr txBox="1"/>
          <p:nvPr/>
        </p:nvSpPr>
        <p:spPr>
          <a:xfrm>
            <a:off x="3732950" y="3388266"/>
            <a:ext cx="3047412" cy="886799"/>
          </a:xfrm>
          <a:prstGeom prst="rect">
            <a:avLst/>
          </a:prstGeom>
          <a:noFill/>
          <a:ln>
            <a:noFill/>
          </a:ln>
        </p:spPr>
        <p:txBody>
          <a:bodyPr lIns="91425" tIns="91425" rIns="91425" bIns="91425" anchor="t" anchorCtr="0">
            <a:noAutofit/>
          </a:bodyPr>
          <a:lstStyle/>
          <a:p>
            <a:pPr lvl="0">
              <a:spcBef>
                <a:spcPts val="0"/>
              </a:spcBef>
              <a:buNone/>
            </a:pPr>
            <a:r>
              <a:rPr lang="en" sz="3000" dirty="0"/>
              <a:t>(* 50 60)</a:t>
            </a:r>
          </a:p>
        </p:txBody>
      </p:sp>
      <p:sp>
        <p:nvSpPr>
          <p:cNvPr id="8" name="Title 7"/>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2739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19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333225" y="353287"/>
            <a:ext cx="8415675" cy="4625447"/>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7240520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224294" y="140350"/>
            <a:ext cx="8327810" cy="3919828"/>
          </a:xfrm>
          <a:prstGeom prst="rect">
            <a:avLst/>
          </a:prstGeom>
          <a:noFill/>
          <a:ln>
            <a:noFill/>
          </a:ln>
        </p:spPr>
      </p:pic>
      <p:pic>
        <p:nvPicPr>
          <p:cNvPr id="40" name="Shape 40"/>
          <p:cNvPicPr preferRelativeResize="0"/>
          <p:nvPr/>
        </p:nvPicPr>
        <p:blipFill>
          <a:blip r:embed="rId4">
            <a:alphaModFix/>
          </a:blip>
          <a:stretch>
            <a:fillRect/>
          </a:stretch>
        </p:blipFill>
        <p:spPr>
          <a:xfrm>
            <a:off x="224294" y="4060178"/>
            <a:ext cx="8114091" cy="2651013"/>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9515664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57000" y="281275"/>
            <a:ext cx="8526513" cy="2903402"/>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4506008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229987" y="270762"/>
            <a:ext cx="8639451" cy="2639593"/>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8997662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562662" y="659633"/>
            <a:ext cx="7826118" cy="3749359"/>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83252911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82651" y="2995937"/>
            <a:ext cx="8961990" cy="3845642"/>
          </a:xfrm>
          <a:prstGeom prst="rect">
            <a:avLst/>
          </a:prstGeom>
          <a:noFill/>
          <a:ln>
            <a:noFill/>
          </a:ln>
        </p:spPr>
      </p:pic>
      <p:sp>
        <p:nvSpPr>
          <p:cNvPr id="63" name="Shape 63"/>
          <p:cNvSpPr txBox="1"/>
          <p:nvPr/>
        </p:nvSpPr>
        <p:spPr>
          <a:xfrm>
            <a:off x="59400" y="332725"/>
            <a:ext cx="5341200" cy="2799299"/>
          </a:xfrm>
          <a:prstGeom prst="rect">
            <a:avLst/>
          </a:prstGeom>
          <a:noFill/>
          <a:ln>
            <a:noFill/>
          </a:ln>
        </p:spPr>
        <p:txBody>
          <a:bodyPr lIns="91425" tIns="91425" rIns="91425" bIns="91425" anchor="t" anchorCtr="0">
            <a:noAutofit/>
          </a:bodyPr>
          <a:lstStyle/>
          <a:p>
            <a:pPr lvl="0" algn="ctr" rtl="0">
              <a:spcBef>
                <a:spcPts val="0"/>
              </a:spcBef>
              <a:buSzPct val="55000"/>
              <a:buNone/>
            </a:pPr>
            <a:r>
              <a:rPr lang="en" sz="2000"/>
              <a:t>B</a:t>
            </a:r>
          </a:p>
          <a:p>
            <a:pPr marL="457200" lvl="0" indent="-355600" rtl="0">
              <a:spcBef>
                <a:spcPts val="0"/>
              </a:spcBef>
              <a:buSzPct val="100000"/>
            </a:pPr>
            <a:r>
              <a:rPr lang="en" sz="2000"/>
              <a:t>Take out Lesson 4 Homework and your lesson 4 workbook</a:t>
            </a:r>
          </a:p>
          <a:p>
            <a:pPr marL="457200" lvl="0" indent="-355600" rtl="0">
              <a:spcBef>
                <a:spcPts val="0"/>
              </a:spcBef>
              <a:buSzPct val="100000"/>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pPr>
            <a:r>
              <a:rPr lang="en" sz="2000"/>
              <a:t>Enter the contract into wescheme with your </a:t>
            </a:r>
          </a:p>
        </p:txBody>
      </p:sp>
      <p:sp>
        <p:nvSpPr>
          <p:cNvPr id="64" name="Shape 64"/>
          <p:cNvSpPr txBox="1"/>
          <p:nvPr/>
        </p:nvSpPr>
        <p:spPr>
          <a:xfrm>
            <a:off x="7018057" y="51625"/>
            <a:ext cx="2298299" cy="457200"/>
          </a:xfrm>
          <a:prstGeom prst="rect">
            <a:avLst/>
          </a:prstGeom>
          <a:noFill/>
          <a:ln>
            <a:noFill/>
          </a:ln>
        </p:spPr>
        <p:txBody>
          <a:bodyPr lIns="91425" tIns="91425" rIns="91425" bIns="91425" anchor="t" anchorCtr="0">
            <a:noAutofit/>
          </a:bodyPr>
          <a:lstStyle/>
          <a:p>
            <a:pPr lvl="0">
              <a:spcBef>
                <a:spcPts val="0"/>
              </a:spcBef>
              <a:buNone/>
            </a:pPr>
            <a:r>
              <a:rPr lang="en" sz="1800"/>
              <a:t>October 25th, 2012</a:t>
            </a:r>
          </a:p>
        </p:txBody>
      </p:sp>
      <p:sp>
        <p:nvSpPr>
          <p:cNvPr id="65" name="Shape 65"/>
          <p:cNvSpPr txBox="1"/>
          <p:nvPr/>
        </p:nvSpPr>
        <p:spPr>
          <a:xfrm>
            <a:off x="5281600" y="363475"/>
            <a:ext cx="3586500" cy="2737799"/>
          </a:xfrm>
          <a:prstGeom prst="rect">
            <a:avLst/>
          </a:prstGeom>
          <a:noFill/>
          <a:ln>
            <a:noFill/>
          </a:ln>
        </p:spPr>
        <p:txBody>
          <a:bodyPr lIns="91425" tIns="91425" rIns="91425" bIns="91425" anchor="t" anchorCtr="0">
            <a:noAutofit/>
          </a:bodyPr>
          <a:lstStyle/>
          <a:p>
            <a:pPr lvl="0" algn="ctr" rtl="0">
              <a:spcBef>
                <a:spcPts val="0"/>
              </a:spcBef>
              <a:buNone/>
            </a:pPr>
            <a:r>
              <a:rPr lang="en" sz="2000"/>
              <a:t>A</a:t>
            </a:r>
          </a:p>
          <a:p>
            <a:pPr marL="457200" lvl="0" indent="-355600" rtl="0">
              <a:spcBef>
                <a:spcPts val="0"/>
              </a:spcBef>
              <a:buSzPct val="100000"/>
              <a:buFont typeface="Arial"/>
              <a:buChar char="●"/>
            </a:pPr>
            <a:r>
              <a:rPr lang="en" sz="2000"/>
              <a:t>Take out Lesson 4 Homework and your lesson 4 workbook</a:t>
            </a:r>
          </a:p>
          <a:p>
            <a:pPr marL="457200" lvl="0" indent="-355600" rtl="0">
              <a:spcBef>
                <a:spcPts val="0"/>
              </a:spcBef>
              <a:buSzPct val="100000"/>
              <a:buFont typeface="Arial"/>
              <a:buChar char="●"/>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buFont typeface="Arial"/>
              <a:buChar char="●"/>
            </a:pPr>
            <a:r>
              <a:rPr lang="en" sz="2000"/>
              <a:t>Enter the contract into wescheme with your </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369288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533812" y="482337"/>
            <a:ext cx="8019954" cy="3218278"/>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323989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Tests show us how to define our functions.</a:t>
            </a:r>
          </a:p>
        </p:txBody>
      </p:sp>
      <p:sp>
        <p:nvSpPr>
          <p:cNvPr id="91" name="Shape 91"/>
          <p:cNvSpPr txBox="1">
            <a:spLocks noGrp="1"/>
          </p:cNvSpPr>
          <p:nvPr>
            <p:ph idx="1"/>
          </p:nvPr>
        </p:nvSpPr>
        <p:spPr/>
        <p:txBody>
          <a:bodyPr/>
          <a:lstStyle/>
          <a:p>
            <a:pPr lvl="0"/>
            <a:r>
              <a:rPr lang="en"/>
              <a:t>A test is a way to do the same thing as our function using other functions that are already defined.</a:t>
            </a:r>
          </a:p>
        </p:txBody>
      </p:sp>
      <p:sp>
        <p:nvSpPr>
          <p:cNvPr id="93" name="Shape 93"/>
          <p:cNvSpPr txBox="1"/>
          <p:nvPr/>
        </p:nvSpPr>
        <p:spPr>
          <a:xfrm>
            <a:off x="605450" y="3469750"/>
            <a:ext cx="8229600" cy="2642999"/>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TESTS side of the worksheet.</a:t>
            </a:r>
          </a:p>
        </p:txBody>
      </p:sp>
    </p:spTree>
    <p:extLst>
      <p:ext uri="{BB962C8B-B14F-4D97-AF65-F5344CB8AC3E}">
        <p14:creationId xmlns:p14="http://schemas.microsoft.com/office/powerpoint/2010/main" val="2932367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normAutofit fontScale="90000"/>
          </a:bodyPr>
          <a:lstStyle/>
          <a:p>
            <a:pPr lvl="0"/>
            <a:r>
              <a:rPr lang="en"/>
              <a:t>let's finish this design recipe</a:t>
            </a:r>
          </a:p>
          <a:p>
            <a:pPr lvl="0"/>
            <a:r>
              <a:rPr lang="en"/>
              <a:t>the design recipe is a method to help us design our own functions</a:t>
            </a:r>
          </a:p>
        </p:txBody>
      </p:sp>
      <p:sp>
        <p:nvSpPr>
          <p:cNvPr id="72" name="Shape 72"/>
          <p:cNvSpPr txBox="1">
            <a:spLocks noGrp="1"/>
          </p:cNvSpPr>
          <p:nvPr>
            <p:ph idx="1"/>
          </p:nvPr>
        </p:nvSpPr>
        <p:spPr/>
        <p:txBody>
          <a:bodyPr/>
          <a:lstStyle/>
          <a:p>
            <a:pPr lvl="0"/>
            <a:r>
              <a:rPr lang="en-US">
                <a:sym typeface="Inconsolata"/>
              </a:rPr>
              <a:t>; double : number -&gt; number</a:t>
            </a:r>
          </a:p>
          <a:p>
            <a:pPr lvl="0"/>
            <a:r>
              <a:rPr lang="en-US">
                <a:sym typeface="Inconsolata"/>
              </a:rPr>
              <a:t>; takes in a number and multiplies it by 2</a:t>
            </a:r>
          </a:p>
          <a:p>
            <a:pPr lvl="0"/>
            <a:endParaRPr lang="en-US">
              <a:sym typeface="Inconsolata"/>
            </a:endParaRPr>
          </a:p>
          <a:p>
            <a:pPr lvl="0"/>
            <a:r>
              <a:rPr lang="en-US">
                <a:sym typeface="Inconsolata"/>
              </a:rPr>
              <a:t>(check-expect (double ____) (* 20 2))</a:t>
            </a:r>
          </a:p>
          <a:p>
            <a:pPr lvl="0"/>
            <a:r>
              <a:rPr lang="en-US">
                <a:sym typeface="Inconsolata"/>
              </a:rPr>
              <a:t>(check-expect (double 36)   (* ____ ____))</a:t>
            </a:r>
          </a:p>
          <a:p>
            <a:pPr lvl="0"/>
            <a:endParaRPr lang="en-US">
              <a:sym typeface="Inconsolata"/>
            </a:endParaRPr>
          </a:p>
          <a:p>
            <a:pPr lvl="0"/>
            <a:r>
              <a:rPr lang="en-US">
                <a:sym typeface="Inconsolata"/>
              </a:rPr>
              <a:t>(define (________ ________)</a:t>
            </a:r>
          </a:p>
          <a:p>
            <a:pPr lvl="0"/>
            <a:r>
              <a:rPr lang="en-US">
                <a:sym typeface="Inconsolata"/>
              </a:rPr>
              <a:t>	(* ________ ________))</a:t>
            </a:r>
          </a:p>
          <a:p>
            <a:pPr lvl="0"/>
            <a:endParaRPr lang="en-US" dirty="0">
              <a:sym typeface="Inconsolata"/>
            </a:endParaRPr>
          </a:p>
        </p:txBody>
      </p:sp>
    </p:spTree>
    <p:extLst>
      <p:ext uri="{BB962C8B-B14F-4D97-AF65-F5344CB8AC3E}">
        <p14:creationId xmlns:p14="http://schemas.microsoft.com/office/powerpoint/2010/main" val="1334267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Shape 92"/>
          <p:cNvGraphicFramePr/>
          <p:nvPr/>
        </p:nvGraphicFramePr>
        <p:xfrm>
          <a:off x="152400" y="203200"/>
          <a:ext cx="8531850" cy="568225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869411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37559873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Functions are like shortcuts</a:t>
            </a:r>
          </a:p>
        </p:txBody>
      </p:sp>
      <p:sp>
        <p:nvSpPr>
          <p:cNvPr id="79" name="Shape 79"/>
          <p:cNvSpPr txBox="1">
            <a:spLocks noGrp="1"/>
          </p:cNvSpPr>
          <p:nvPr>
            <p:ph idx="1"/>
          </p:nvPr>
        </p:nvSpPr>
        <p:spPr/>
        <p:txBody>
          <a:bodyPr/>
          <a:lstStyle/>
          <a:p>
            <a:pPr lvl="0"/>
            <a:r>
              <a:rPr lang="en-US"/>
              <a:t>There is a long way to do things, but computer scientists are lazy!</a:t>
            </a:r>
          </a:p>
          <a:p>
            <a:pPr lvl="0"/>
            <a:endParaRPr lang="en-US"/>
          </a:p>
          <a:p>
            <a:pPr lvl="0"/>
            <a:r>
              <a:rPr lang="en-US"/>
              <a:t>Defining functions give us a shortcut for writing lots of code.</a:t>
            </a:r>
          </a:p>
          <a:p>
            <a:pPr lvl="0"/>
            <a:endParaRPr lang="en-US"/>
          </a:p>
        </p:txBody>
      </p:sp>
    </p:spTree>
    <p:extLst>
      <p:ext uri="{BB962C8B-B14F-4D97-AF65-F5344CB8AC3E}">
        <p14:creationId xmlns:p14="http://schemas.microsoft.com/office/powerpoint/2010/main" val="26896971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t>Defining Functions</a:t>
            </a:r>
          </a:p>
        </p:txBody>
      </p:sp>
      <p:sp>
        <p:nvSpPr>
          <p:cNvPr id="73" name="Shape 73"/>
          <p:cNvSpPr txBox="1">
            <a:spLocks noGrp="1"/>
          </p:cNvSpPr>
          <p:nvPr>
            <p:ph idx="1"/>
          </p:nvPr>
        </p:nvSpPr>
        <p:spPr/>
        <p:txBody>
          <a:bodyPr/>
          <a:lstStyle/>
          <a:p>
            <a:pPr lvl="0"/>
            <a:r>
              <a:rPr lang="en"/>
              <a:t>Why do we want to write our own functions?</a:t>
            </a:r>
          </a:p>
        </p:txBody>
      </p:sp>
    </p:spTree>
    <p:extLst>
      <p:ext uri="{BB962C8B-B14F-4D97-AF65-F5344CB8AC3E}">
        <p14:creationId xmlns:p14="http://schemas.microsoft.com/office/powerpoint/2010/main" val="17150878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Writing examples</a:t>
            </a:r>
          </a:p>
        </p:txBody>
      </p:sp>
      <p:sp>
        <p:nvSpPr>
          <p:cNvPr id="66" name="Shape 66"/>
          <p:cNvSpPr txBox="1">
            <a:spLocks noGrp="1"/>
          </p:cNvSpPr>
          <p:nvPr>
            <p:ph idx="1"/>
          </p:nvPr>
        </p:nvSpPr>
        <p:spPr/>
        <p:txBody>
          <a:bodyPr/>
          <a:lstStyle/>
          <a:p>
            <a:pPr lvl="0"/>
            <a:r>
              <a:rPr lang="en"/>
              <a:t>Look at both the contract and </a:t>
            </a:r>
          </a:p>
          <a:p>
            <a:pPr lvl="0"/>
            <a:r>
              <a:rPr lang="en"/>
              <a:t>purpose statement</a:t>
            </a:r>
          </a:p>
          <a:p>
            <a:pPr lvl="0"/>
            <a:r>
              <a:rPr lang="en"/>
              <a:t>Correct computer science type</a:t>
            </a:r>
          </a:p>
          <a:p>
            <a:pPr lvl="0"/>
            <a:r>
              <a:rPr lang="en"/>
              <a:t>Correct information</a:t>
            </a:r>
          </a:p>
        </p:txBody>
      </p:sp>
      <p:sp>
        <p:nvSpPr>
          <p:cNvPr id="68" name="Shape 68"/>
          <p:cNvSpPr txBox="1"/>
          <p:nvPr/>
        </p:nvSpPr>
        <p:spPr>
          <a:xfrm>
            <a:off x="395875" y="4133425"/>
            <a:ext cx="5384999" cy="1827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EXAMPLES side of the worksheet.</a:t>
            </a:r>
          </a:p>
        </p:txBody>
      </p:sp>
    </p:spTree>
    <p:extLst>
      <p:ext uri="{BB962C8B-B14F-4D97-AF65-F5344CB8AC3E}">
        <p14:creationId xmlns:p14="http://schemas.microsoft.com/office/powerpoint/2010/main" val="412731877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What do we need to write an example?</a:t>
            </a:r>
          </a:p>
        </p:txBody>
      </p:sp>
      <p:sp>
        <p:nvSpPr>
          <p:cNvPr id="60" name="Shape 60"/>
          <p:cNvSpPr txBox="1">
            <a:spLocks noGrp="1"/>
          </p:cNvSpPr>
          <p:nvPr>
            <p:ph idx="1"/>
          </p:nvPr>
        </p:nvSpPr>
        <p:spPr/>
        <p:txBody>
          <a:bodyPr/>
          <a:lstStyle/>
          <a:p>
            <a:pPr lvl="0"/>
            <a:r>
              <a:rPr lang="en-US">
                <a:sym typeface="Inconsolata"/>
              </a:rPr>
              <a:t>;rectangle: number string string -&gt; image</a:t>
            </a:r>
          </a:p>
          <a:p>
            <a:pPr lvl="0"/>
            <a:endParaRPr lang="en-US"/>
          </a:p>
          <a:p>
            <a:pPr lvl="0"/>
            <a:r>
              <a:rPr lang="en-US"/>
              <a:t>If we had never seen </a:t>
            </a:r>
            <a:r>
              <a:rPr lang="en-US">
                <a:sym typeface="Inconsolata"/>
              </a:rPr>
              <a:t>rectangle</a:t>
            </a:r>
            <a:r>
              <a:rPr lang="en-US"/>
              <a:t> would we be able to write an example for it?  Why?</a:t>
            </a:r>
          </a:p>
        </p:txBody>
      </p:sp>
    </p:spTree>
    <p:extLst>
      <p:ext uri="{BB962C8B-B14F-4D97-AF65-F5344CB8AC3E}">
        <p14:creationId xmlns:p14="http://schemas.microsoft.com/office/powerpoint/2010/main" val="16718169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What is the big picture?</a:t>
            </a:r>
          </a:p>
        </p:txBody>
      </p:sp>
      <p:sp>
        <p:nvSpPr>
          <p:cNvPr id="54" name="Shape 54"/>
          <p:cNvSpPr txBox="1">
            <a:spLocks noGrp="1"/>
          </p:cNvSpPr>
          <p:nvPr>
            <p:ph idx="1"/>
          </p:nvPr>
        </p:nvSpPr>
        <p:spPr/>
        <p:txBody>
          <a:bodyPr/>
          <a:lstStyle/>
          <a:p>
            <a:pPr lvl="0"/>
            <a:r>
              <a:rPr lang="en"/>
              <a:t>Design Recipe for defining functions.</a:t>
            </a:r>
          </a:p>
          <a:p>
            <a:pPr lvl="1"/>
            <a:r>
              <a:rPr lang="en"/>
              <a:t>Write a contract and purpose statement</a:t>
            </a:r>
          </a:p>
          <a:p>
            <a:pPr lvl="1"/>
            <a:r>
              <a:rPr lang="en"/>
              <a:t>Write an example and a test for that example</a:t>
            </a:r>
          </a:p>
          <a:p>
            <a:pPr lvl="1"/>
            <a:r>
              <a:rPr lang="en"/>
              <a:t>Look at what changed between the examples</a:t>
            </a:r>
          </a:p>
          <a:p>
            <a:pPr lvl="1"/>
            <a:r>
              <a:rPr lang="en"/>
              <a:t>Define the function using parameters</a:t>
            </a:r>
          </a:p>
        </p:txBody>
      </p:sp>
    </p:spTree>
    <p:extLst>
      <p:ext uri="{BB962C8B-B14F-4D97-AF65-F5344CB8AC3E}">
        <p14:creationId xmlns:p14="http://schemas.microsoft.com/office/powerpoint/2010/main" val="27078057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Writing Examples of Functions</a:t>
            </a:r>
          </a:p>
        </p:txBody>
      </p:sp>
      <p:sp>
        <p:nvSpPr>
          <p:cNvPr id="46" name="Shape 46"/>
          <p:cNvSpPr txBox="1">
            <a:spLocks noGrp="1"/>
          </p:cNvSpPr>
          <p:nvPr>
            <p:ph idx="1"/>
          </p:nvPr>
        </p:nvSpPr>
        <p:spPr/>
        <p:txBody>
          <a:bodyPr/>
          <a:lstStyle/>
          <a:p>
            <a:pPr lvl="0"/>
            <a:r>
              <a:rPr lang="en"/>
              <a:t>What do we need to know to write an example of a function and a test from a contract and purpose statement?</a:t>
            </a:r>
          </a:p>
        </p:txBody>
      </p:sp>
      <p:sp>
        <p:nvSpPr>
          <p:cNvPr id="47" name="Shape 47"/>
          <p:cNvSpPr txBox="1">
            <a:spLocks noGrp="1"/>
          </p:cNvSpPr>
          <p:nvPr>
            <p:ph type="subTitle" idx="4294967295"/>
          </p:nvPr>
        </p:nvSpPr>
        <p:spPr>
          <a:xfrm>
            <a:off x="0" y="2738438"/>
            <a:ext cx="7967663" cy="925512"/>
          </a:xfrm>
          <a:prstGeom prst="rect">
            <a:avLst/>
          </a:prstGeom>
        </p:spPr>
        <p:txBody>
          <a:bodyPr lIns="91425" tIns="91425" rIns="91425" bIns="91425" anchor="t" anchorCtr="0">
            <a:noAutofit/>
          </a:bodyPr>
          <a:lstStyle/>
          <a:p>
            <a:pPr lvl="0" algn="l" rtl="0">
              <a:spcBef>
                <a:spcPts val="0"/>
              </a:spcBef>
              <a:buNone/>
            </a:pPr>
            <a:r>
              <a:rPr lang="en"/>
              <a:t>Warm Up: Takes two minutes to answer the following question on your Warm Up slip:</a:t>
            </a:r>
          </a:p>
        </p:txBody>
      </p:sp>
      <p:sp>
        <p:nvSpPr>
          <p:cNvPr id="48" name="Shape 48"/>
          <p:cNvSpPr txBox="1">
            <a:spLocks noGrp="1"/>
          </p:cNvSpPr>
          <p:nvPr>
            <p:ph type="subTitle" idx="4294967295"/>
          </p:nvPr>
        </p:nvSpPr>
        <p:spPr>
          <a:xfrm>
            <a:off x="0" y="3663950"/>
            <a:ext cx="7967663" cy="1470025"/>
          </a:xfrm>
          <a:prstGeom prst="rect">
            <a:avLst/>
          </a:prstGeom>
        </p:spPr>
        <p:txBody>
          <a:bodyPr lIns="91425" tIns="91425" rIns="91425" bIns="91425" anchor="t" anchorCtr="0">
            <a:noAutofit/>
          </a:bodyPr>
          <a:lstStyle/>
          <a:p>
            <a:pPr lvl="0" algn="l" rtl="0">
              <a:spcBef>
                <a:spcPts val="0"/>
              </a:spcBef>
              <a:buClr>
                <a:srgbClr val="000000"/>
              </a:buClr>
              <a:buSzPct val="25000"/>
              <a:buFont typeface="Arial"/>
              <a:buNone/>
            </a:pPr>
            <a:r>
              <a:rPr lang="en" sz="4800">
                <a:solidFill>
                  <a:srgbClr val="FFFFFF"/>
                </a:solidFill>
              </a:rPr>
              <a:t>What is the benefit of defining our own functions? Explain why you think this.</a:t>
            </a:r>
          </a:p>
          <a:p>
            <a:pPr lvl="0" algn="l" rtl="0">
              <a:spcBef>
                <a:spcPts val="0"/>
              </a:spcBef>
              <a:buNone/>
            </a:pPr>
            <a:endParaRPr sz="4800">
              <a:solidFill>
                <a:srgbClr val="FFFFFF"/>
              </a:solidFill>
            </a:endParaRPr>
          </a:p>
        </p:txBody>
      </p:sp>
      <p:cxnSp>
        <p:nvCxnSpPr>
          <p:cNvPr id="49" name="Shape 49"/>
          <p:cNvCxnSpPr/>
          <p:nvPr/>
        </p:nvCxnSpPr>
        <p:spPr>
          <a:xfrm>
            <a:off x="267800" y="2654700"/>
            <a:ext cx="8767499" cy="23399"/>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4273417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Double</a:t>
            </a:r>
          </a:p>
        </p:txBody>
      </p:sp>
      <p:sp>
        <p:nvSpPr>
          <p:cNvPr id="113" name="Shape 113"/>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68650317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Design a functions called</a:t>
            </a:r>
            <a:r>
              <a:rPr lang="en">
                <a:sym typeface="Inconsolata"/>
              </a:rPr>
              <a:t> counterchange,</a:t>
            </a:r>
          </a:p>
        </p:txBody>
      </p:sp>
      <p:sp>
        <p:nvSpPr>
          <p:cNvPr id="92" name="Shape 92"/>
          <p:cNvSpPr txBox="1">
            <a:spLocks noGrp="1"/>
          </p:cNvSpPr>
          <p:nvPr>
            <p:ph idx="1"/>
          </p:nvPr>
        </p:nvSpPr>
        <p:spPr/>
        <p:txBody>
          <a:bodyPr/>
          <a:lstStyle/>
          <a:p>
            <a:pPr lvl="0"/>
            <a:r>
              <a:rPr lang="en"/>
              <a:t>which takes in two images and produces a two by two quilt of images where the two images are facing each other on the top and bottom alternatively.</a:t>
            </a:r>
            <a:endParaRPr lang="en" dirty="0"/>
          </a:p>
        </p:txBody>
      </p:sp>
    </p:spTree>
    <p:extLst>
      <p:ext uri="{BB962C8B-B14F-4D97-AF65-F5344CB8AC3E}">
        <p14:creationId xmlns:p14="http://schemas.microsoft.com/office/powerpoint/2010/main" val="7578901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pPr lvl="0"/>
            <a:r>
              <a:rPr lang="en"/>
              <a:t>Design Recipe with Student Choice</a:t>
            </a:r>
          </a:p>
        </p:txBody>
      </p:sp>
      <p:sp>
        <p:nvSpPr>
          <p:cNvPr id="44" name="Shape 44"/>
          <p:cNvSpPr txBox="1">
            <a:spLocks noGrp="1"/>
          </p:cNvSpPr>
          <p:nvPr>
            <p:ph idx="1"/>
          </p:nvPr>
        </p:nvSpPr>
        <p:spPr/>
        <p:txBody>
          <a:bodyPr/>
          <a:lstStyle/>
          <a:p>
            <a:pPr lvl="0"/>
            <a:r>
              <a:rPr lang="en"/>
              <a:t>How do we build confidence and feel successful with the design recipe?</a:t>
            </a:r>
          </a:p>
        </p:txBody>
      </p:sp>
    </p:spTree>
    <p:extLst>
      <p:ext uri="{BB962C8B-B14F-4D97-AF65-F5344CB8AC3E}">
        <p14:creationId xmlns:p14="http://schemas.microsoft.com/office/powerpoint/2010/main" val="2358454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Shape 97"/>
          <p:cNvGraphicFramePr/>
          <p:nvPr/>
        </p:nvGraphicFramePr>
        <p:xfrm>
          <a:off x="152400" y="203200"/>
          <a:ext cx="8531850" cy="243050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r>
                        <a:rPr lang="en" sz="3200">
                          <a:highlight>
                            <a:srgbClr val="D3D3D3"/>
                          </a:highlight>
                          <a:latin typeface="Times New Roman"/>
                          <a:ea typeface="Times New Roman"/>
                          <a:cs typeface="Times New Roman"/>
                          <a:sym typeface="Times New Roman"/>
                        </a:rPr>
                        <a:t>Number</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expt</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291559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pPr lvl="0"/>
            <a:r>
              <a:rPr lang="en"/>
              <a:t>Design a function called two-by-two, </a:t>
            </a:r>
          </a:p>
        </p:txBody>
      </p:sp>
      <p:sp>
        <p:nvSpPr>
          <p:cNvPr id="86" name="Shape 86"/>
          <p:cNvSpPr txBox="1">
            <a:spLocks noGrp="1"/>
          </p:cNvSpPr>
          <p:nvPr>
            <p:ph idx="1"/>
          </p:nvPr>
        </p:nvSpPr>
        <p:spPr/>
        <p:txBody>
          <a:bodyPr/>
          <a:lstStyle/>
          <a:p>
            <a:pPr lvl="0"/>
            <a:r>
              <a:rPr lang="en"/>
              <a:t>which takes in an image and produces  four copies of that image in a two-by-two square.</a:t>
            </a:r>
          </a:p>
        </p:txBody>
      </p:sp>
    </p:spTree>
    <p:extLst>
      <p:ext uri="{BB962C8B-B14F-4D97-AF65-F5344CB8AC3E}">
        <p14:creationId xmlns:p14="http://schemas.microsoft.com/office/powerpoint/2010/main" val="274403891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p:txBody>
          <a:bodyPr/>
          <a:lstStyle/>
          <a:p>
            <a:pPr lvl="0"/>
            <a:r>
              <a:rPr lang="en"/>
              <a:t>More Defining Functions</a:t>
            </a:r>
          </a:p>
        </p:txBody>
      </p:sp>
      <p:sp>
        <p:nvSpPr>
          <p:cNvPr id="33" name="Shape 33"/>
          <p:cNvSpPr txBox="1">
            <a:spLocks noGrp="1"/>
          </p:cNvSpPr>
          <p:nvPr>
            <p:ph idx="1"/>
          </p:nvPr>
        </p:nvSpPr>
        <p:spPr/>
        <p:txBody>
          <a:bodyPr/>
          <a:lstStyle/>
          <a:p>
            <a:pPr lvl="0"/>
            <a:r>
              <a:rPr lang="en"/>
              <a:t>How do we define a function with multiple parameters?</a:t>
            </a:r>
          </a:p>
          <a:p>
            <a:pPr lvl="0"/>
            <a:r>
              <a:rPr lang="en"/>
              <a:t>Write the contract and purpose statement for </a:t>
            </a:r>
            <a:r>
              <a:rPr lang="en">
                <a:sym typeface="Inconsolata"/>
              </a:rPr>
              <a:t>red-circle.</a:t>
            </a:r>
            <a:endParaRPr lang="en" dirty="0"/>
          </a:p>
        </p:txBody>
      </p:sp>
    </p:spTree>
    <p:extLst>
      <p:ext uri="{BB962C8B-B14F-4D97-AF65-F5344CB8AC3E}">
        <p14:creationId xmlns:p14="http://schemas.microsoft.com/office/powerpoint/2010/main" val="46485453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Write two tests for double	</a:t>
            </a:r>
          </a:p>
        </p:txBody>
      </p:sp>
      <p:sp>
        <p:nvSpPr>
          <p:cNvPr id="119" name="Shape 119"/>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p:txBody>
      </p:sp>
    </p:spTree>
    <p:extLst>
      <p:ext uri="{BB962C8B-B14F-4D97-AF65-F5344CB8AC3E}">
        <p14:creationId xmlns:p14="http://schemas.microsoft.com/office/powerpoint/2010/main" val="10845345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Now write the function signature and body</a:t>
            </a:r>
          </a:p>
        </p:txBody>
      </p:sp>
      <p:sp>
        <p:nvSpPr>
          <p:cNvPr id="135" name="Shape 13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r>
              <a:rPr lang="en-US"/>
              <a:t>(define (double number)</a:t>
            </a:r>
          </a:p>
          <a:p>
            <a:pPr lvl="0"/>
            <a:r>
              <a:rPr lang="en-US"/>
              <a:t>   (* number 2))</a:t>
            </a:r>
          </a:p>
          <a:p>
            <a:pPr lvl="0"/>
            <a:endParaRPr lang="en-US"/>
          </a:p>
          <a:p>
            <a:pPr lvl="0"/>
            <a:endParaRPr lang="en-US"/>
          </a:p>
          <a:p>
            <a:pPr lvl="0"/>
            <a:endParaRPr lang="en-US"/>
          </a:p>
          <a:p>
            <a:pPr lvl="0"/>
            <a:endParaRPr lang="en-US"/>
          </a:p>
        </p:txBody>
      </p:sp>
      <p:sp>
        <p:nvSpPr>
          <p:cNvPr id="136" name="Shape 136"/>
          <p:cNvSpPr/>
          <p:nvPr/>
        </p:nvSpPr>
        <p:spPr>
          <a:xfrm>
            <a:off x="1837250" y="155216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837250" y="34686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1100" y="256581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71100" y="44981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072305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
              <a:t>Design Recipe for anything, version 0</a:t>
            </a:r>
          </a:p>
        </p:txBody>
      </p:sp>
      <p:sp>
        <p:nvSpPr>
          <p:cNvPr id="145" name="Shape 145"/>
          <p:cNvSpPr txBox="1">
            <a:spLocks noGrp="1"/>
          </p:cNvSpPr>
          <p:nvPr>
            <p:ph idx="1"/>
          </p:nvPr>
        </p:nvSpPr>
        <p:spPr/>
        <p:txBody>
          <a:bodyPr/>
          <a:lstStyle/>
          <a:p>
            <a:pPr lvl="0"/>
            <a:r>
              <a:rPr lang="en"/>
              <a:t>Decide what you want to do.</a:t>
            </a:r>
          </a:p>
          <a:p>
            <a:pPr lvl="0"/>
            <a:r>
              <a:rPr lang="en"/>
              <a:t>Do it.</a:t>
            </a:r>
          </a:p>
          <a:p>
            <a:pPr lvl="0"/>
            <a:r>
              <a:rPr lang="en"/>
              <a:t>Check that you did it right.</a:t>
            </a:r>
          </a:p>
          <a:p>
            <a:pPr lvl="0"/>
            <a:r>
              <a:rPr lang="en"/>
              <a:t>Keep doing it.</a:t>
            </a:r>
          </a:p>
        </p:txBody>
      </p:sp>
    </p:spTree>
    <p:extLst>
      <p:ext uri="{BB962C8B-B14F-4D97-AF65-F5344CB8AC3E}">
        <p14:creationId xmlns:p14="http://schemas.microsoft.com/office/powerpoint/2010/main" val="1606018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Design Recipe for Functions, version 1</a:t>
            </a:r>
          </a:p>
        </p:txBody>
      </p:sp>
      <p:sp>
        <p:nvSpPr>
          <p:cNvPr id="151" name="Shape 151"/>
          <p:cNvSpPr txBox="1">
            <a:spLocks noGrp="1"/>
          </p:cNvSpPr>
          <p:nvPr>
            <p:ph idx="1"/>
          </p:nvPr>
        </p:nvSpPr>
        <p:spPr/>
        <p:txBody>
          <a:bodyPr/>
          <a:lstStyle/>
          <a:p>
            <a:pPr lvl="0"/>
            <a:r>
              <a:rPr lang="en"/>
              <a:t>Write a function contract and purpose statement for the function you want to write.</a:t>
            </a:r>
          </a:p>
          <a:p>
            <a:pPr lvl="0"/>
            <a:r>
              <a:rPr lang="en"/>
              <a:t>Write several examples of how the function will be used, with their correct answers.</a:t>
            </a:r>
          </a:p>
          <a:p>
            <a:pPr lvl="0"/>
            <a:r>
              <a:rPr lang="en"/>
              <a:t>Look at what changed in your examples, that is where your parameters will go.</a:t>
            </a:r>
          </a:p>
          <a:p>
            <a:pPr lvl="0"/>
            <a:r>
              <a:rPr lang="en"/>
              <a:t>Write the head of the function definition.</a:t>
            </a:r>
          </a:p>
          <a:p>
            <a:pPr lvl="0"/>
            <a:r>
              <a:rPr lang="en"/>
              <a:t>Write the body of the function definition.</a:t>
            </a:r>
          </a:p>
        </p:txBody>
      </p:sp>
    </p:spTree>
    <p:extLst>
      <p:ext uri="{BB962C8B-B14F-4D97-AF65-F5344CB8AC3E}">
        <p14:creationId xmlns:p14="http://schemas.microsoft.com/office/powerpoint/2010/main" val="86615407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tests for bc</a:t>
            </a:r>
          </a:p>
        </p:txBody>
      </p:sp>
      <p:sp>
        <p:nvSpPr>
          <p:cNvPr id="107" name="Shape 107"/>
          <p:cNvSpPr txBox="1">
            <a:spLocks noGrp="1"/>
          </p:cNvSpPr>
          <p:nvPr>
            <p:ph idx="1"/>
          </p:nvPr>
        </p:nvSpPr>
        <p:spPr/>
        <p:txBody>
          <a:bodyPr/>
          <a:lstStyle/>
          <a:p>
            <a:pPr lvl="0"/>
            <a:r>
              <a:rPr lang="en-US">
                <a:sym typeface="Courier New"/>
              </a:rPr>
              <a:t>(bc 50)</a:t>
            </a:r>
          </a:p>
          <a:p>
            <a:pPr lvl="0"/>
            <a:r>
              <a:rPr lang="en-US">
                <a:sym typeface="Courier New"/>
              </a:rPr>
              <a:t>"should be the same as"</a:t>
            </a:r>
          </a:p>
          <a:p>
            <a:pPr lvl="0"/>
            <a:r>
              <a:rPr lang="en-US">
                <a:sym typeface="Courier New"/>
              </a:rPr>
              <a:t>(circle 50 "solid" "blue")</a:t>
            </a:r>
          </a:p>
          <a:p>
            <a:pPr lvl="0"/>
            <a:endParaRPr lang="en-US">
              <a:sym typeface="Courier New"/>
            </a:endParaRPr>
          </a:p>
          <a:p>
            <a:pPr lvl="0"/>
            <a:r>
              <a:rPr lang="en-US">
                <a:sym typeface="Courier New"/>
              </a:rPr>
              <a:t>(bc 75)</a:t>
            </a:r>
          </a:p>
          <a:p>
            <a:pPr lvl="0"/>
            <a:r>
              <a:rPr lang="en-US">
                <a:sym typeface="Courier New"/>
              </a:rPr>
              <a:t>"should be the same as"</a:t>
            </a:r>
          </a:p>
          <a:p>
            <a:pPr lvl="0"/>
            <a:r>
              <a:rPr lang="en-US">
                <a:sym typeface="Courier New"/>
              </a:rPr>
              <a:t>(circle 75 "solid" "blue")</a:t>
            </a:r>
          </a:p>
        </p:txBody>
      </p:sp>
    </p:spTree>
    <p:extLst>
      <p:ext uri="{BB962C8B-B14F-4D97-AF65-F5344CB8AC3E}">
        <p14:creationId xmlns:p14="http://schemas.microsoft.com/office/powerpoint/2010/main" val="7275373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write a test for greenTri</a:t>
            </a:r>
          </a:p>
        </p:txBody>
      </p:sp>
      <p:sp>
        <p:nvSpPr>
          <p:cNvPr id="82" name="Shape 82"/>
          <p:cNvSpPr txBox="1">
            <a:spLocks noGrp="1"/>
          </p:cNvSpPr>
          <p:nvPr>
            <p:ph idx="1"/>
          </p:nvPr>
        </p:nvSpPr>
        <p:spPr/>
        <p:txBody>
          <a:bodyPr/>
          <a:lstStyle/>
          <a:p>
            <a:pPr lvl="0"/>
            <a:r>
              <a:rPr lang="en-US">
                <a:sym typeface="Courier New"/>
              </a:rPr>
              <a:t>(greenTri 50)</a:t>
            </a:r>
          </a:p>
          <a:p>
            <a:pPr lvl="0"/>
            <a:r>
              <a:rPr lang="en-US">
                <a:sym typeface="Courier New"/>
              </a:rPr>
              <a:t>"should be a green triangle, side length 50"</a:t>
            </a:r>
          </a:p>
          <a:p>
            <a:pPr lvl="0"/>
            <a:endParaRPr lang="en-US">
              <a:sym typeface="Courier New"/>
            </a:endParaRPr>
          </a:p>
          <a:p>
            <a:pPr lvl="0"/>
            <a:r>
              <a:rPr lang="en-US">
                <a:sym typeface="Courier New"/>
              </a:rPr>
              <a:t>(greenTri 75)</a:t>
            </a:r>
          </a:p>
          <a:p>
            <a:pPr lvl="0"/>
            <a:r>
              <a:rPr lang="en-US">
                <a:sym typeface="Courier New"/>
              </a:rPr>
              <a:t>"should be a green triangle, side length 75"</a:t>
            </a:r>
          </a:p>
        </p:txBody>
      </p:sp>
    </p:spTree>
    <p:extLst>
      <p:ext uri="{BB962C8B-B14F-4D97-AF65-F5344CB8AC3E}">
        <p14:creationId xmlns:p14="http://schemas.microsoft.com/office/powerpoint/2010/main" val="268032700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Testing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9788209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circle what changes: this is where we will put our parameter</a:t>
            </a:r>
          </a:p>
        </p:txBody>
      </p:sp>
      <p:sp>
        <p:nvSpPr>
          <p:cNvPr id="125" name="Shape 12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endParaRPr lang="en-US"/>
          </a:p>
        </p:txBody>
      </p:sp>
      <p:sp>
        <p:nvSpPr>
          <p:cNvPr id="126" name="Shape 126"/>
          <p:cNvSpPr/>
          <p:nvPr/>
        </p:nvSpPr>
        <p:spPr>
          <a:xfrm>
            <a:off x="1837250" y="177390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37250" y="36903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71100" y="278755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871100" y="47198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35917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pPr lvl="0"/>
            <a:r>
              <a:rPr lang="en"/>
              <a:t>language table</a:t>
            </a:r>
          </a:p>
        </p:txBody>
      </p:sp>
      <p:sp>
        <p:nvSpPr>
          <p:cNvPr id="9" name="Content Placeholder 8"/>
          <p:cNvSpPr>
            <a:spLocks noGrp="1"/>
          </p:cNvSpPr>
          <p:nvPr>
            <p:ph idx="1"/>
          </p:nvPr>
        </p:nvSpPr>
        <p:spPr/>
        <p:txBody>
          <a:bodyPr/>
          <a:lstStyle/>
          <a:p>
            <a:endParaRPr lang="en-US"/>
          </a:p>
        </p:txBody>
      </p:sp>
      <p:graphicFrame>
        <p:nvGraphicFramePr>
          <p:cNvPr id="72" name="Shape 72"/>
          <p:cNvGraphicFramePr/>
          <p:nvPr/>
        </p:nvGraphicFramePr>
        <p:xfrm>
          <a:off x="349000" y="2013200"/>
          <a:ext cx="8354600" cy="4348990"/>
        </p:xfrm>
        <a:graphic>
          <a:graphicData uri="http://schemas.openxmlformats.org/drawingml/2006/table">
            <a:tbl>
              <a:tblPr>
                <a:noFill/>
              </a:tblPr>
              <a:tblGrid>
                <a:gridCol w="4177300">
                  <a:extLst>
                    <a:ext uri="{9D8B030D-6E8A-4147-A177-3AD203B41FA5}">
                      <a16:colId xmlns:a16="http://schemas.microsoft.com/office/drawing/2014/main" val="20000"/>
                    </a:ext>
                  </a:extLst>
                </a:gridCol>
                <a:gridCol w="4177300">
                  <a:extLst>
                    <a:ext uri="{9D8B030D-6E8A-4147-A177-3AD203B41FA5}">
                      <a16:colId xmlns:a16="http://schemas.microsoft.com/office/drawing/2014/main" val="20001"/>
                    </a:ext>
                  </a:extLst>
                </a:gridCol>
              </a:tblGrid>
              <a:tr h="575175">
                <a:tc>
                  <a:txBody>
                    <a:bodyPr/>
                    <a:lstStyle/>
                    <a:p>
                      <a:pPr lvl="0">
                        <a:spcBef>
                          <a:spcPts val="0"/>
                        </a:spcBef>
                        <a:buNone/>
                      </a:pPr>
                      <a:r>
                        <a:rPr lang="en" sz="3600"/>
                        <a:t>Data Types</a:t>
                      </a:r>
                    </a:p>
                  </a:txBody>
                  <a:tcPr marL="91425" marR="91425" marT="91425" marB="91425"/>
                </a:tc>
                <a:tc>
                  <a:txBody>
                    <a:bodyPr/>
                    <a:lstStyle/>
                    <a:p>
                      <a:pPr lvl="0" algn="r">
                        <a:spcBef>
                          <a:spcPts val="0"/>
                        </a:spcBef>
                        <a:buNone/>
                      </a:pPr>
                      <a:r>
                        <a:rPr lang="en" sz="3600"/>
                        <a:t>Functions</a:t>
                      </a:r>
                    </a:p>
                  </a:txBody>
                  <a:tcPr marL="91425" marR="91425" marT="91425" marB="91425"/>
                </a:tc>
                <a:extLst>
                  <a:ext uri="{0D108BD9-81ED-4DB2-BD59-A6C34878D82A}">
                    <a16:rowId xmlns:a16="http://schemas.microsoft.com/office/drawing/2014/main" val="10000"/>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77969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normAutofit fontScale="90000"/>
          </a:bodyPr>
          <a:lstStyle/>
          <a:p>
            <a:pPr lvl="0"/>
            <a:r>
              <a:rPr lang="en"/>
              <a:t>gt: Write a function called greenTri that takes in a number and returns a solid green triangle with the size of the parameter.</a:t>
            </a:r>
          </a:p>
        </p:txBody>
      </p:sp>
      <p:sp>
        <p:nvSpPr>
          <p:cNvPr id="88" name="Shape 88"/>
          <p:cNvSpPr txBox="1">
            <a:spLocks noGrp="1"/>
          </p:cNvSpPr>
          <p:nvPr>
            <p:ph idx="1"/>
          </p:nvPr>
        </p:nvSpPr>
        <p:spPr/>
        <p:txBody>
          <a:bodyPr/>
          <a:lstStyle/>
          <a:p>
            <a:pPr lvl="0"/>
            <a:r>
              <a:rPr lang="en">
                <a:sym typeface="Courier New"/>
              </a:rPr>
              <a:t>(define (gt size)</a:t>
            </a:r>
          </a:p>
          <a:p>
            <a:pPr lvl="0"/>
            <a:r>
              <a:rPr lang="en">
                <a:sym typeface="Courier New"/>
              </a:rPr>
              <a:t>(triangle size "solid" "green"))</a:t>
            </a:r>
          </a:p>
        </p:txBody>
      </p:sp>
      <p:grpSp>
        <p:nvGrpSpPr>
          <p:cNvPr id="89" name="Shape 89"/>
          <p:cNvGrpSpPr/>
          <p:nvPr/>
        </p:nvGrpSpPr>
        <p:grpSpPr>
          <a:xfrm>
            <a:off x="457200" y="1597575"/>
            <a:ext cx="8384342" cy="979003"/>
            <a:chOff x="457200" y="1597575"/>
            <a:chExt cx="8384342" cy="979003"/>
          </a:xfrm>
        </p:grpSpPr>
        <p:sp>
          <p:nvSpPr>
            <p:cNvPr id="90" name="Shape 90"/>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92" idx="1"/>
              <a:endCxn id="90"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92" name="Shape 92"/>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signature</a:t>
              </a:r>
            </a:p>
          </p:txBody>
        </p:sp>
      </p:grpSp>
      <p:sp>
        <p:nvSpPr>
          <p:cNvPr id="93" name="Shape 93"/>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4" name="Shape 94"/>
          <p:cNvCxnSpPr>
            <a:stCxn id="95" idx="0"/>
            <a:endCxn id="93"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95" name="Shape 95"/>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22865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a:t>Green Triangle</a:t>
            </a:r>
            <a:endParaRPr lang="en-US" dirty="0"/>
          </a:p>
        </p:txBody>
      </p:sp>
      <p:sp>
        <p:nvSpPr>
          <p:cNvPr id="4" name="Content Placeholder 3"/>
          <p:cNvSpPr>
            <a:spLocks noGrp="1"/>
          </p:cNvSpPr>
          <p:nvPr>
            <p:ph idx="1"/>
          </p:nvPr>
        </p:nvSpPr>
        <p:spPr/>
        <p:txBody>
          <a:bodyPr/>
          <a:lstStyle/>
          <a:p>
            <a:r>
              <a:rPr lang="en-US" dirty="0"/>
              <a:t>Write a function called </a:t>
            </a:r>
            <a:r>
              <a:rPr lang="en-US" dirty="0" err="1"/>
              <a:t>greenTri</a:t>
            </a:r>
            <a:r>
              <a:rPr lang="en-US" dirty="0"/>
              <a:t> that takes in a number and returns a solid green triangle of the given size.</a:t>
            </a:r>
          </a:p>
        </p:txBody>
      </p:sp>
    </p:spTree>
    <p:extLst>
      <p:ext uri="{BB962C8B-B14F-4D97-AF65-F5344CB8AC3E}">
        <p14:creationId xmlns:p14="http://schemas.microsoft.com/office/powerpoint/2010/main" val="3890348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Can We Solve This?</a:t>
            </a:r>
          </a:p>
        </p:txBody>
      </p:sp>
      <p:sp>
        <p:nvSpPr>
          <p:cNvPr id="64" name="Shape 64"/>
          <p:cNvSpPr txBox="1">
            <a:spLocks noGrp="1"/>
          </p:cNvSpPr>
          <p:nvPr>
            <p:ph idx="1"/>
          </p:nvPr>
        </p:nvSpPr>
        <p:spPr/>
        <p:txBody>
          <a:bodyPr/>
          <a:lstStyle/>
          <a:p>
            <a:pPr lvl="0"/>
            <a:r>
              <a:rPr lang="en"/>
              <a:t>Write a function called mySquare that takes in a size and returns a solid blue rectangle whose height and width are that size. </a:t>
            </a:r>
          </a:p>
        </p:txBody>
      </p:sp>
    </p:spTree>
    <p:extLst>
      <p:ext uri="{BB962C8B-B14F-4D97-AF65-F5344CB8AC3E}">
        <p14:creationId xmlns:p14="http://schemas.microsoft.com/office/powerpoint/2010/main" val="47413173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Work on #2!</a:t>
            </a:r>
          </a:p>
        </p:txBody>
      </p:sp>
      <p:sp>
        <p:nvSpPr>
          <p:cNvPr id="58" name="Shape 58"/>
          <p:cNvSpPr txBox="1">
            <a:spLocks noGrp="1"/>
          </p:cNvSpPr>
          <p:nvPr>
            <p:ph idx="1"/>
          </p:nvPr>
        </p:nvSpPr>
        <p:spPr/>
        <p:txBody>
          <a:bodyPr/>
          <a:lstStyle/>
          <a:p>
            <a:pPr lvl="0"/>
            <a:r>
              <a:rPr lang="en-US"/>
              <a:t>Write a function called cc that takes in a color and returns a solid size 30 circle with that color.</a:t>
            </a:r>
          </a:p>
          <a:p>
            <a:pPr lvl="0"/>
            <a:endParaRPr lang="en-US"/>
          </a:p>
          <a:p>
            <a:pPr lvl="0"/>
            <a:endParaRPr lang="en-US"/>
          </a:p>
        </p:txBody>
      </p:sp>
    </p:spTree>
    <p:extLst>
      <p:ext uri="{BB962C8B-B14F-4D97-AF65-F5344CB8AC3E}">
        <p14:creationId xmlns:p14="http://schemas.microsoft.com/office/powerpoint/2010/main" val="29992762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Three Parts of Function Definition</a:t>
            </a:r>
          </a:p>
        </p:txBody>
      </p:sp>
      <p:sp>
        <p:nvSpPr>
          <p:cNvPr id="52" name="Shape 52"/>
          <p:cNvSpPr txBox="1">
            <a:spLocks noGrp="1"/>
          </p:cNvSpPr>
          <p:nvPr>
            <p:ph idx="1"/>
          </p:nvPr>
        </p:nvSpPr>
        <p:spPr/>
        <p:txBody>
          <a:bodyPr/>
          <a:lstStyle/>
          <a:p>
            <a:pPr lvl="0"/>
            <a:r>
              <a:rPr lang="en-US"/>
              <a:t>NAME - WHAT IT'S CALLED</a:t>
            </a:r>
          </a:p>
          <a:p>
            <a:pPr lvl="0"/>
            <a:r>
              <a:rPr lang="en-US"/>
              <a:t>PARAMETER(S) - WHAT GOES IN</a:t>
            </a:r>
          </a:p>
          <a:p>
            <a:pPr lvl="0"/>
            <a:r>
              <a:rPr lang="en-US"/>
              <a:t>BODY - WHAT IS RETURNED</a:t>
            </a:r>
          </a:p>
          <a:p>
            <a:pPr lvl="0"/>
            <a:endParaRPr lang="en-US"/>
          </a:p>
          <a:p>
            <a:pPr lvl="0"/>
            <a:r>
              <a:rPr lang="en-US">
                <a:sym typeface="Courier New"/>
              </a:rPr>
              <a:t>(define (name param)</a:t>
            </a:r>
          </a:p>
          <a:p>
            <a:pPr lvl="0"/>
            <a:r>
              <a:rPr lang="en-US">
                <a:sym typeface="Courier New"/>
              </a:rPr>
              <a:t>	(body_expression param))</a:t>
            </a:r>
          </a:p>
          <a:p>
            <a:pPr lvl="0"/>
            <a:endParaRPr lang="en-US"/>
          </a:p>
          <a:p>
            <a:pPr lvl="0"/>
            <a:endParaRPr lang="en-US"/>
          </a:p>
        </p:txBody>
      </p:sp>
    </p:spTree>
    <p:extLst>
      <p:ext uri="{BB962C8B-B14F-4D97-AF65-F5344CB8AC3E}">
        <p14:creationId xmlns:p14="http://schemas.microsoft.com/office/powerpoint/2010/main" val="31944228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Did We Solve This Problem?</a:t>
            </a:r>
          </a:p>
        </p:txBody>
      </p:sp>
      <p:sp>
        <p:nvSpPr>
          <p:cNvPr id="46" name="Shape 46"/>
          <p:cNvSpPr txBox="1">
            <a:spLocks noGrp="1"/>
          </p:cNvSpPr>
          <p:nvPr>
            <p:ph idx="1"/>
          </p:nvPr>
        </p:nvSpPr>
        <p:spPr/>
        <p:txBody>
          <a:bodyPr/>
          <a:lstStyle/>
          <a:p>
            <a:pPr lvl="0"/>
            <a:r>
              <a:rPr lang="en-US"/>
              <a:t>Write a function called gt that takes in a size and returns a solid green triangle with that size.</a:t>
            </a:r>
          </a:p>
          <a:p>
            <a:pPr lvl="0"/>
            <a:endParaRPr lang="en-US"/>
          </a:p>
          <a:p>
            <a:pPr lvl="0"/>
            <a:r>
              <a:rPr lang="en-US">
                <a:sym typeface="Courier New"/>
              </a:rPr>
              <a:t>(define (gt size)</a:t>
            </a:r>
          </a:p>
          <a:p>
            <a:pPr lvl="0"/>
            <a:r>
              <a:rPr lang="en-US">
                <a:sym typeface="Courier New"/>
              </a:rPr>
              <a:t>	(triangle size "solid" "green"))</a:t>
            </a:r>
          </a:p>
          <a:p>
            <a:pPr lvl="0"/>
            <a:endParaRPr lang="en-US"/>
          </a:p>
        </p:txBody>
      </p:sp>
    </p:spTree>
    <p:extLst>
      <p:ext uri="{BB962C8B-B14F-4D97-AF65-F5344CB8AC3E}">
        <p14:creationId xmlns:p14="http://schemas.microsoft.com/office/powerpoint/2010/main" val="17384975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gt</a:t>
            </a:r>
          </a:p>
        </p:txBody>
      </p:sp>
      <p:sp>
        <p:nvSpPr>
          <p:cNvPr id="101" name="Shape 101"/>
          <p:cNvSpPr txBox="1">
            <a:spLocks noGrp="1"/>
          </p:cNvSpPr>
          <p:nvPr>
            <p:ph idx="1"/>
          </p:nvPr>
        </p:nvSpPr>
        <p:spPr/>
        <p:txBody>
          <a:bodyPr/>
          <a:lstStyle/>
          <a:p>
            <a:pPr lvl="0"/>
            <a:r>
              <a:rPr lang="en">
                <a:sym typeface="Courier New"/>
              </a:rPr>
              <a:t>(define (gt side)</a:t>
            </a:r>
          </a:p>
          <a:p>
            <a:pPr lvl="0"/>
            <a:r>
              <a:rPr lang="en">
                <a:sym typeface="Courier New"/>
              </a:rPr>
              <a:t>(triangle gt "solid" "green"))</a:t>
            </a:r>
          </a:p>
        </p:txBody>
      </p:sp>
      <p:grpSp>
        <p:nvGrpSpPr>
          <p:cNvPr id="102" name="Shape 102"/>
          <p:cNvGrpSpPr/>
          <p:nvPr/>
        </p:nvGrpSpPr>
        <p:grpSpPr>
          <a:xfrm>
            <a:off x="457200" y="1597575"/>
            <a:ext cx="8384342" cy="979003"/>
            <a:chOff x="457200" y="1597575"/>
            <a:chExt cx="8384342" cy="979003"/>
          </a:xfrm>
        </p:grpSpPr>
        <p:sp>
          <p:nvSpPr>
            <p:cNvPr id="103" name="Shape 103"/>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4" name="Shape 104"/>
            <p:cNvCxnSpPr>
              <a:stCxn id="105" idx="1"/>
              <a:endCxn id="103"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105" name="Shape 105"/>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header</a:t>
              </a:r>
            </a:p>
          </p:txBody>
        </p:sp>
      </p:grpSp>
      <p:sp>
        <p:nvSpPr>
          <p:cNvPr id="106" name="Shape 106"/>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 name="Shape 107"/>
          <p:cNvCxnSpPr>
            <a:stCxn id="108" idx="0"/>
            <a:endCxn id="106"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108" name="Shape 108"/>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4721901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Double</a:t>
            </a:r>
          </a:p>
        </p:txBody>
      </p:sp>
      <p:sp>
        <p:nvSpPr>
          <p:cNvPr id="70" name="Shape 70"/>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7249419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p:txBody>
          <a:bodyPr/>
          <a:lstStyle/>
          <a:p>
            <a:pPr lvl="0"/>
            <a:r>
              <a:rPr lang="en"/>
              <a:t>Blue Circle</a:t>
            </a:r>
          </a:p>
        </p:txBody>
      </p:sp>
      <p:sp>
        <p:nvSpPr>
          <p:cNvPr id="114" name="Shape 114"/>
          <p:cNvSpPr txBox="1">
            <a:spLocks noGrp="1"/>
          </p:cNvSpPr>
          <p:nvPr>
            <p:ph idx="1"/>
          </p:nvPr>
        </p:nvSpPr>
        <p:spPr/>
        <p:txBody>
          <a:bodyPr/>
          <a:lstStyle/>
          <a:p>
            <a:pPr lvl="0"/>
            <a:r>
              <a:rPr lang="en"/>
              <a:t>Write a function that takes a number and gives back a blue circle.</a:t>
            </a:r>
            <a:endParaRPr lang="en" dirty="0"/>
          </a:p>
        </p:txBody>
      </p:sp>
    </p:spTree>
    <p:extLst>
      <p:ext uri="{BB962C8B-B14F-4D97-AF65-F5344CB8AC3E}">
        <p14:creationId xmlns:p14="http://schemas.microsoft.com/office/powerpoint/2010/main" val="408066707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composition of functions: putting one function inside of another</a:t>
            </a:r>
          </a:p>
        </p:txBody>
      </p:sp>
      <p:sp>
        <p:nvSpPr>
          <p:cNvPr id="74" name="Shape 74"/>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	    (triangle 50 "solid" "green"))</a:t>
            </a:r>
            <a:endParaRPr lang="en-US" dirty="0"/>
          </a:p>
        </p:txBody>
      </p:sp>
      <p:sp>
        <p:nvSpPr>
          <p:cNvPr id="75" name="Shape 75"/>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3392447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numbers</a:t>
            </a:r>
          </a:p>
        </p:txBody>
      </p:sp>
      <p:sp>
        <p:nvSpPr>
          <p:cNvPr id="82" name="Shape 82"/>
          <p:cNvSpPr txBox="1">
            <a:spLocks noGrp="1"/>
          </p:cNvSpPr>
          <p:nvPr>
            <p:ph idx="1"/>
          </p:nvPr>
        </p:nvSpPr>
        <p:spPr/>
        <p:txBody>
          <a:bodyPr/>
          <a:lstStyle/>
          <a:p>
            <a:pPr lvl="0"/>
            <a:r>
              <a:rPr lang="en"/>
              <a:t>everything you already think of</a:t>
            </a:r>
          </a:p>
        </p:txBody>
      </p:sp>
    </p:spTree>
    <p:extLst>
      <p:ext uri="{BB962C8B-B14F-4D97-AF65-F5344CB8AC3E}">
        <p14:creationId xmlns:p14="http://schemas.microsoft.com/office/powerpoint/2010/main" val="33026106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a:t>functions</a:t>
            </a:r>
          </a:p>
        </p:txBody>
      </p:sp>
      <p:sp>
        <p:nvSpPr>
          <p:cNvPr id="88" name="Shape 88"/>
          <p:cNvSpPr txBox="1">
            <a:spLocks noGrp="1"/>
          </p:cNvSpPr>
          <p:nvPr>
            <p:ph idx="1"/>
          </p:nvPr>
        </p:nvSpPr>
        <p:spPr/>
        <p:txBody>
          <a:bodyPr/>
          <a:lstStyle/>
          <a:p>
            <a:pPr lvl="0"/>
            <a:r>
              <a:rPr lang="en"/>
              <a:t>all operations are functions, so + is a function.  </a:t>
            </a:r>
          </a:p>
          <a:p>
            <a:pPr lvl="0"/>
            <a:r>
              <a:rPr lang="en"/>
              <a:t>5+4</a:t>
            </a:r>
          </a:p>
          <a:p>
            <a:pPr lvl="0"/>
            <a:r>
              <a:rPr lang="en"/>
              <a:t>+ takes 5, 4 and adds them</a:t>
            </a:r>
          </a:p>
        </p:txBody>
      </p:sp>
    </p:spTree>
    <p:extLst>
      <p:ext uri="{BB962C8B-B14F-4D97-AF65-F5344CB8AC3E}">
        <p14:creationId xmlns:p14="http://schemas.microsoft.com/office/powerpoint/2010/main" val="17382604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Finish this design recipe.</a:t>
            </a:r>
          </a:p>
        </p:txBody>
      </p:sp>
      <p:sp>
        <p:nvSpPr>
          <p:cNvPr id="58" name="Shape 58"/>
          <p:cNvSpPr txBox="1">
            <a:spLocks noGrp="1"/>
          </p:cNvSpPr>
          <p:nvPr>
            <p:ph idx="1"/>
          </p:nvPr>
        </p:nvSpPr>
        <p:spPr/>
        <p:txBody>
          <a:bodyPr/>
          <a:lstStyle/>
          <a:p>
            <a:pPr lvl="0"/>
            <a:r>
              <a:rPr lang="en-US"/>
              <a:t>; double: Number → Number</a:t>
            </a:r>
          </a:p>
          <a:p>
            <a:pPr lvl="0"/>
            <a:r>
              <a:rPr lang="en-US"/>
              <a:t>(EXAMPLE (          )(* 20 2))</a:t>
            </a:r>
          </a:p>
          <a:p>
            <a:pPr lvl="0"/>
            <a:r>
              <a:rPr lang="en-US"/>
              <a:t>(EXAMPLE) (double 36)(                      ))</a:t>
            </a:r>
          </a:p>
          <a:p>
            <a:pPr lvl="0"/>
            <a:r>
              <a:rPr lang="en-US"/>
              <a:t>(define ( 				)</a:t>
            </a:r>
          </a:p>
          <a:p>
            <a:pPr lvl="0"/>
            <a:r>
              <a:rPr lang="en-US"/>
              <a:t>							)</a:t>
            </a:r>
          </a:p>
          <a:p>
            <a:pPr lvl="0"/>
            <a:endParaRPr lang="en-US" dirty="0"/>
          </a:p>
        </p:txBody>
      </p:sp>
    </p:spTree>
    <p:extLst>
      <p:ext uri="{BB962C8B-B14F-4D97-AF65-F5344CB8AC3E}">
        <p14:creationId xmlns:p14="http://schemas.microsoft.com/office/powerpoint/2010/main" val="24040071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021175" y="967675"/>
            <a:ext cx="7048500" cy="5553075"/>
          </a:xfrm>
          <a:prstGeom prst="rect">
            <a:avLst/>
          </a:prstGeom>
          <a:noFill/>
          <a:ln>
            <a:noFill/>
          </a:ln>
        </p:spPr>
      </p:pic>
      <p:sp>
        <p:nvSpPr>
          <p:cNvPr id="64" name="Shape 64"/>
          <p:cNvSpPr txBox="1">
            <a:spLocks noGrp="1"/>
          </p:cNvSpPr>
          <p:nvPr>
            <p:ph type="title"/>
          </p:nvPr>
        </p:nvSpPr>
        <p:spPr/>
        <p:txBody>
          <a:bodyPr/>
          <a:lstStyle/>
          <a:p>
            <a:pPr lvl="0"/>
            <a:r>
              <a:rPr lang="en"/>
              <a:t>First actual case of bug being found.</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00669982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2480626" y="931400"/>
            <a:ext cx="4182745" cy="5190141"/>
          </a:xfrm>
          <a:prstGeom prst="rect">
            <a:avLst/>
          </a:prstGeom>
          <a:noFill/>
          <a:ln>
            <a:noFill/>
          </a:ln>
        </p:spPr>
      </p:pic>
      <p:sp>
        <p:nvSpPr>
          <p:cNvPr id="49" name="Shape 49"/>
          <p:cNvSpPr txBox="1"/>
          <p:nvPr/>
        </p:nvSpPr>
        <p:spPr>
          <a:xfrm>
            <a:off x="894450" y="6052900"/>
            <a:ext cx="7355099" cy="5736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chemeClr val="lt1"/>
                </a:solidFill>
              </a:rPr>
              <a:t>can man build a superman?</a:t>
            </a:r>
          </a:p>
        </p:txBody>
      </p:sp>
      <p:sp>
        <p:nvSpPr>
          <p:cNvPr id="50" name="Shape 50"/>
          <p:cNvSpPr txBox="1">
            <a:spLocks noGrp="1"/>
          </p:cNvSpPr>
          <p:nvPr>
            <p:ph type="title"/>
          </p:nvPr>
        </p:nvSpPr>
        <p:spPr/>
        <p:txBody>
          <a:bodyPr/>
          <a:lstStyle/>
          <a:p>
            <a:pPr lvl="0"/>
            <a:r>
              <a:rPr lang="en"/>
              <a:t>January, 1950</a:t>
            </a:r>
          </a:p>
        </p:txBody>
      </p:sp>
      <p:sp>
        <p:nvSpPr>
          <p:cNvPr id="8" name="Content Placeholder 7"/>
          <p:cNvSpPr>
            <a:spLocks noGrp="1"/>
          </p:cNvSpPr>
          <p:nvPr>
            <p:ph idx="1"/>
          </p:nvPr>
        </p:nvSpPr>
        <p:spPr/>
        <p:txBody>
          <a:bodyPr/>
          <a:lstStyle/>
          <a:p>
            <a:endParaRPr lang="en-US"/>
          </a:p>
        </p:txBody>
      </p:sp>
      <p:sp>
        <p:nvSpPr>
          <p:cNvPr id="51" name="Shape 51"/>
          <p:cNvSpPr txBox="1">
            <a:spLocks noGrp="1"/>
          </p:cNvSpPr>
          <p:nvPr>
            <p:ph type="title" idx="4294967295"/>
          </p:nvPr>
        </p:nvSpPr>
        <p:spPr>
          <a:xfrm>
            <a:off x="6354763" y="2451100"/>
            <a:ext cx="2789237" cy="839788"/>
          </a:xfrm>
          <a:prstGeom prst="rect">
            <a:avLst/>
          </a:prstGeom>
        </p:spPr>
        <p:txBody>
          <a:bodyPr lIns="91425" tIns="91425" rIns="91425" bIns="91425" anchor="b" anchorCtr="0">
            <a:noAutofit/>
          </a:bodyPr>
          <a:lstStyle/>
          <a:p>
            <a:pPr lvl="0" algn="ctr" rtl="0">
              <a:spcBef>
                <a:spcPts val="0"/>
              </a:spcBef>
              <a:buNone/>
            </a:pPr>
            <a:r>
              <a:rPr lang="en" b="0"/>
              <a:t>20¢</a:t>
            </a:r>
          </a:p>
        </p:txBody>
      </p:sp>
    </p:spTree>
    <p:extLst>
      <p:ext uri="{BB962C8B-B14F-4D97-AF65-F5344CB8AC3E}">
        <p14:creationId xmlns:p14="http://schemas.microsoft.com/office/powerpoint/2010/main" val="7328188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p:txBody>
          <a:bodyPr/>
          <a:lstStyle/>
          <a:p>
            <a:pPr lvl="0"/>
            <a:r>
              <a:rPr lang="en"/>
              <a:t>computers were once larger arrays of relay tubes--similar to light bulbs</a:t>
            </a:r>
          </a:p>
        </p:txBody>
      </p:sp>
      <p:sp>
        <p:nvSpPr>
          <p:cNvPr id="9" name="Content Placeholder 8"/>
          <p:cNvSpPr>
            <a:spLocks noGrp="1"/>
          </p:cNvSpPr>
          <p:nvPr>
            <p:ph idx="1"/>
          </p:nvPr>
        </p:nvSpPr>
        <p:spPr/>
        <p:txBody>
          <a:bodyPr/>
          <a:lstStyle/>
          <a:p>
            <a:endParaRPr lang="en-US"/>
          </a:p>
        </p:txBody>
      </p:sp>
      <p:pic>
        <p:nvPicPr>
          <p:cNvPr id="43" name="Shape 43"/>
          <p:cNvPicPr preferRelativeResize="0"/>
          <p:nvPr/>
        </p:nvPicPr>
        <p:blipFill>
          <a:blip r:embed="rId3">
            <a:alphaModFix/>
          </a:blip>
          <a:stretch>
            <a:fillRect/>
          </a:stretch>
        </p:blipFill>
        <p:spPr>
          <a:xfrm>
            <a:off x="2434125" y="1453475"/>
            <a:ext cx="6485228" cy="5159513"/>
          </a:xfrm>
          <a:prstGeom prst="rect">
            <a:avLst/>
          </a:prstGeom>
          <a:noFill/>
          <a:ln>
            <a:noFill/>
          </a:ln>
        </p:spPr>
      </p:pic>
    </p:spTree>
    <p:extLst>
      <p:ext uri="{BB962C8B-B14F-4D97-AF65-F5344CB8AC3E}">
        <p14:creationId xmlns:p14="http://schemas.microsoft.com/office/powerpoint/2010/main" val="29481891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r>
              <a:rPr lang="en"/>
              <a:t>What is a bug?</a:t>
            </a:r>
          </a:p>
        </p:txBody>
      </p:sp>
      <p:sp>
        <p:nvSpPr>
          <p:cNvPr id="9" name="Content Placeholder 8"/>
          <p:cNvSpPr>
            <a:spLocks noGrp="1"/>
          </p:cNvSpPr>
          <p:nvPr>
            <p:ph idx="1"/>
          </p:nvPr>
        </p:nvSpPr>
        <p:spPr/>
        <p:txBody>
          <a:bodyPr/>
          <a:lstStyle/>
          <a:p>
            <a:endParaRPr lang="en-US"/>
          </a:p>
        </p:txBody>
      </p:sp>
      <p:pic>
        <p:nvPicPr>
          <p:cNvPr id="57" name="Shape 57"/>
          <p:cNvPicPr preferRelativeResize="0"/>
          <p:nvPr/>
        </p:nvPicPr>
        <p:blipFill>
          <a:blip r:embed="rId3">
            <a:alphaModFix/>
          </a:blip>
          <a:stretch>
            <a:fillRect/>
          </a:stretch>
        </p:blipFill>
        <p:spPr>
          <a:xfrm>
            <a:off x="586250" y="1957875"/>
            <a:ext cx="4886325" cy="4286250"/>
          </a:xfrm>
          <a:prstGeom prst="rect">
            <a:avLst/>
          </a:prstGeom>
          <a:noFill/>
          <a:ln>
            <a:noFill/>
          </a:ln>
        </p:spPr>
      </p:pic>
      <p:sp>
        <p:nvSpPr>
          <p:cNvPr id="58" name="Shape 58"/>
          <p:cNvSpPr txBox="1"/>
          <p:nvPr/>
        </p:nvSpPr>
        <p:spPr>
          <a:xfrm>
            <a:off x="5670325" y="876600"/>
            <a:ext cx="3308099" cy="1689599"/>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2400">
                <a:solidFill>
                  <a:schemeClr val="lt1"/>
                </a:solidFill>
              </a:rPr>
              <a:t>Admiral Grace Hopper was one of the foremost computer scientists of her day</a:t>
            </a:r>
          </a:p>
          <a:p>
            <a:pPr lvl="0" rtl="0">
              <a:spcBef>
                <a:spcPts val="0"/>
              </a:spcBef>
              <a:buClr>
                <a:srgbClr val="000000"/>
              </a:buClr>
              <a:buFont typeface="Arial"/>
              <a:buNone/>
            </a:pPr>
            <a:endParaRPr sz="1800"/>
          </a:p>
          <a:p>
            <a:pPr lvl="0" rtl="0">
              <a:spcBef>
                <a:spcPts val="0"/>
              </a:spcBef>
              <a:buNone/>
            </a:pPr>
            <a:endParaRPr sz="2400"/>
          </a:p>
        </p:txBody>
      </p:sp>
    </p:spTree>
    <p:extLst>
      <p:ext uri="{BB962C8B-B14F-4D97-AF65-F5344CB8AC3E}">
        <p14:creationId xmlns:p14="http://schemas.microsoft.com/office/powerpoint/2010/main" val="8272406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276694" y="1192712"/>
            <a:ext cx="6502661" cy="5545101"/>
          </a:xfrm>
          <a:prstGeom prst="rect">
            <a:avLst/>
          </a:prstGeom>
          <a:noFill/>
          <a:ln>
            <a:noFill/>
          </a:ln>
        </p:spPr>
      </p:pic>
      <p:sp>
        <p:nvSpPr>
          <p:cNvPr id="70" name="Shape 70"/>
          <p:cNvSpPr txBox="1"/>
          <p:nvPr/>
        </p:nvSpPr>
        <p:spPr>
          <a:xfrm>
            <a:off x="38816" y="1182325"/>
            <a:ext cx="2370900" cy="11736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Computer-scientists gather every year to honor Grace Hopper</a:t>
            </a:r>
          </a:p>
        </p:txBody>
      </p:sp>
      <p:sp>
        <p:nvSpPr>
          <p:cNvPr id="71" name="Shape 71"/>
          <p:cNvSpPr txBox="1">
            <a:spLocks noGrp="1"/>
          </p:cNvSpPr>
          <p:nvPr>
            <p:ph type="title"/>
          </p:nvPr>
        </p:nvSpPr>
        <p:spPr/>
        <p:txBody>
          <a:bodyPr/>
          <a:lstStyle/>
          <a:p>
            <a:pPr lvl="0"/>
            <a:r>
              <a:rPr lang="en"/>
              <a:t>Grace Hopper Celebration of Women in Computing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7015739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buClr>
                <a:schemeClr val="dk1"/>
              </a:buClr>
              <a:buSzPct val="45833"/>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61" name="Shape 61"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62" name="Shape 62"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63" name="Shape 63" descr="image"/>
          <p:cNvPicPr preferRelativeResize="0"/>
          <p:nvPr/>
        </p:nvPicPr>
        <p:blipFill rotWithShape="1">
          <a:blip r:embed="rId3">
            <a:alphaModFix/>
          </a:blip>
          <a:srcRect l="17156" r="53429" b="38214"/>
          <a:stretch/>
        </p:blipFill>
        <p:spPr>
          <a:xfrm>
            <a:off x="2845566" y="2672340"/>
            <a:ext cx="933875" cy="949450"/>
          </a:xfrm>
          <a:prstGeom prst="rect">
            <a:avLst/>
          </a:prstGeom>
          <a:noFill/>
          <a:ln>
            <a:noFill/>
          </a:ln>
        </p:spPr>
      </p:pic>
      <p:cxnSp>
        <p:nvCxnSpPr>
          <p:cNvPr id="64" name="Shape 64"/>
          <p:cNvCxnSpPr/>
          <p:nvPr/>
        </p:nvCxnSpPr>
        <p:spPr>
          <a:xfrm>
            <a:off x="3317050" y="3154600"/>
            <a:ext cx="1447500" cy="7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6612345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70" name="Shape 70"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71" name="Shape 71"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72" name="Shape 72" descr="image"/>
          <p:cNvPicPr preferRelativeResize="0"/>
          <p:nvPr/>
        </p:nvPicPr>
        <p:blipFill rotWithShape="1">
          <a:blip r:embed="rId3">
            <a:alphaModFix/>
          </a:blip>
          <a:srcRect l="17156" r="53429" b="38214"/>
          <a:stretch/>
        </p:blipFill>
        <p:spPr>
          <a:xfrm>
            <a:off x="3094026" y="2672340"/>
            <a:ext cx="933875" cy="949450"/>
          </a:xfrm>
          <a:prstGeom prst="rect">
            <a:avLst/>
          </a:prstGeom>
          <a:noFill/>
          <a:ln>
            <a:noFill/>
          </a:ln>
        </p:spPr>
      </p:pic>
      <p:cxnSp>
        <p:nvCxnSpPr>
          <p:cNvPr id="73" name="Shape 73"/>
          <p:cNvCxnSpPr/>
          <p:nvPr/>
        </p:nvCxnSpPr>
        <p:spPr>
          <a:xfrm>
            <a:off x="3568025" y="3174150"/>
            <a:ext cx="1237800" cy="19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22396885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big-bang project</a:t>
            </a:r>
          </a:p>
        </p:txBody>
      </p:sp>
      <p:sp>
        <p:nvSpPr>
          <p:cNvPr id="83" name="Shape 8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3000"/>
              <a:t>Design a program that simulates the descent of a UFO.</a:t>
            </a:r>
          </a:p>
          <a:p>
            <a:pPr>
              <a:buNone/>
            </a:pPr>
            <a:r>
              <a:rPr lang="en" sz="3000"/>
              <a:t>or any object of your choice. The object must start at the top of the screen and land on its feet.</a:t>
            </a:r>
          </a:p>
          <a:p>
            <a:pPr>
              <a:buNone/>
            </a:pPr>
            <a:endParaRPr sz="3000"/>
          </a:p>
        </p:txBody>
      </p:sp>
    </p:spTree>
    <p:extLst>
      <p:ext uri="{BB962C8B-B14F-4D97-AF65-F5344CB8AC3E}">
        <p14:creationId xmlns:p14="http://schemas.microsoft.com/office/powerpoint/2010/main" val="216837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Functional vs. Procedural Languages</a:t>
            </a:r>
          </a:p>
        </p:txBody>
      </p:sp>
      <p:sp>
        <p:nvSpPr>
          <p:cNvPr id="69" name="Shape 69"/>
          <p:cNvSpPr txBox="1">
            <a:spLocks noGrp="1"/>
          </p:cNvSpPr>
          <p:nvPr>
            <p:ph idx="1"/>
          </p:nvPr>
        </p:nvSpPr>
        <p:spPr/>
        <p:txBody>
          <a:bodyPr/>
          <a:lstStyle/>
          <a:p>
            <a:pPr lvl="0"/>
            <a:r>
              <a:rPr lang="en"/>
              <a:t>A. Procedurals languages mirror machine code</a:t>
            </a:r>
          </a:p>
          <a:p>
            <a:pPr lvl="0"/>
            <a:r>
              <a:rPr lang="en"/>
              <a:t>B. Functional programs allow you to program what you mean</a:t>
            </a:r>
          </a:p>
          <a:p>
            <a:pPr lvl="0"/>
            <a:r>
              <a:rPr lang="en"/>
              <a:t>C. Procedural languages are more common in the software engineering industry</a:t>
            </a:r>
          </a:p>
        </p:txBody>
      </p:sp>
    </p:spTree>
    <p:extLst>
      <p:ext uri="{BB962C8B-B14F-4D97-AF65-F5344CB8AC3E}">
        <p14:creationId xmlns:p14="http://schemas.microsoft.com/office/powerpoint/2010/main" val="36970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the difference between a type and a value?</a:t>
            </a:r>
          </a:p>
        </p:txBody>
      </p:sp>
      <p:sp>
        <p:nvSpPr>
          <p:cNvPr id="3" name="Text Placeholder 2"/>
          <p:cNvSpPr>
            <a:spLocks noGrp="1"/>
          </p:cNvSpPr>
          <p:nvPr>
            <p:ph idx="1"/>
          </p:nvPr>
        </p:nvSpPr>
        <p:spPr/>
        <p:txBody>
          <a:bodyPr/>
          <a:lstStyle/>
          <a:p>
            <a:r>
              <a:rPr lang="en-US"/>
              <a:t>Units in science, sets/intervals in math, datatypes in computer science.</a:t>
            </a:r>
          </a:p>
          <a:p>
            <a:r>
              <a:rPr lang="en-US"/>
              <a:t>We need to be able to talk about ideas in general terms</a:t>
            </a:r>
          </a:p>
          <a:p>
            <a:r>
              <a:rPr lang="en-US"/>
              <a:t>Types are general</a:t>
            </a:r>
          </a:p>
          <a:p>
            <a:r>
              <a:rPr lang="en-US"/>
              <a:t>Values are specific</a:t>
            </a:r>
          </a:p>
          <a:p>
            <a:endParaRPr lang="en-US" dirty="0"/>
          </a:p>
        </p:txBody>
      </p:sp>
    </p:spTree>
    <p:extLst>
      <p:ext uri="{BB962C8B-B14F-4D97-AF65-F5344CB8AC3E}">
        <p14:creationId xmlns:p14="http://schemas.microsoft.com/office/powerpoint/2010/main" val="41517103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 y="857251"/>
            <a:ext cx="8520599" cy="572699"/>
          </a:xfrm>
          <a:prstGeom prst="rect">
            <a:avLst/>
          </a:prstGeom>
        </p:spPr>
        <p:txBody>
          <a:bodyPr vert="horz" lIns="91425" tIns="91425" rIns="91425" bIns="91425" rtlCol="0" anchor="t" anchorCtr="0">
            <a:noAutofit/>
          </a:bodyPr>
          <a:lstStyle/>
          <a:p>
            <a:r>
              <a:rPr lang="en"/>
              <a:t>Warm Up</a:t>
            </a:r>
          </a:p>
        </p:txBody>
      </p:sp>
      <p:pic>
        <p:nvPicPr>
          <p:cNvPr id="61" name="Shape 61"/>
          <p:cNvPicPr preferRelativeResize="0"/>
          <p:nvPr/>
        </p:nvPicPr>
        <p:blipFill rotWithShape="1">
          <a:blip r:embed="rId3">
            <a:alphaModFix/>
          </a:blip>
          <a:srcRect b="86164"/>
          <a:stretch/>
        </p:blipFill>
        <p:spPr>
          <a:xfrm>
            <a:off x="0" y="1428425"/>
            <a:ext cx="9144000" cy="624550"/>
          </a:xfrm>
          <a:prstGeom prst="rect">
            <a:avLst/>
          </a:prstGeom>
          <a:noFill/>
          <a:ln>
            <a:noFill/>
          </a:ln>
        </p:spPr>
      </p:pic>
      <p:pic>
        <p:nvPicPr>
          <p:cNvPr id="62" name="Shape 62"/>
          <p:cNvPicPr preferRelativeResize="0"/>
          <p:nvPr/>
        </p:nvPicPr>
        <p:blipFill>
          <a:blip r:embed="rId4">
            <a:alphaModFix/>
          </a:blip>
          <a:stretch>
            <a:fillRect/>
          </a:stretch>
        </p:blipFill>
        <p:spPr>
          <a:xfrm>
            <a:off x="0" y="2313200"/>
            <a:ext cx="9144000" cy="2971800"/>
          </a:xfrm>
          <a:prstGeom prst="rect">
            <a:avLst/>
          </a:prstGeom>
          <a:noFill/>
          <a:ln>
            <a:noFill/>
          </a:ln>
        </p:spPr>
      </p:pic>
      <p:sp>
        <p:nvSpPr>
          <p:cNvPr id="63" name="Shape 63"/>
          <p:cNvSpPr txBox="1"/>
          <p:nvPr/>
        </p:nvSpPr>
        <p:spPr>
          <a:xfrm>
            <a:off x="2789525" y="1116501"/>
            <a:ext cx="6354600" cy="1088699"/>
          </a:xfrm>
          <a:prstGeom prst="rect">
            <a:avLst/>
          </a:prstGeom>
          <a:noFill/>
          <a:ln>
            <a:noFill/>
          </a:ln>
        </p:spPr>
        <p:txBody>
          <a:bodyPr lIns="91425" tIns="91425" rIns="91425" bIns="91425" anchor="t" anchorCtr="0">
            <a:noAutofit/>
          </a:bodyPr>
          <a:lstStyle/>
          <a:p>
            <a:r>
              <a:rPr lang="en"/>
              <a:t>Circle all of the values that are used repeatedly.</a:t>
            </a:r>
          </a:p>
        </p:txBody>
      </p:sp>
    </p:spTree>
    <p:extLst>
      <p:ext uri="{BB962C8B-B14F-4D97-AF65-F5344CB8AC3E}">
        <p14:creationId xmlns:p14="http://schemas.microsoft.com/office/powerpoint/2010/main" val="7304192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version 3 takes in height</a:t>
            </a:r>
          </a:p>
          <a:p>
            <a:pPr>
              <a:spcBef>
                <a:spcPts val="0"/>
              </a:spcBef>
            </a:pPr>
            <a:r>
              <a:rPr lang="en"/>
              <a:t>But that isn't really what is happening</a:t>
            </a:r>
          </a:p>
        </p:txBody>
      </p:sp>
    </p:spTree>
    <p:extLst>
      <p:ext uri="{BB962C8B-B14F-4D97-AF65-F5344CB8AC3E}">
        <p14:creationId xmlns:p14="http://schemas.microsoft.com/office/powerpoint/2010/main" val="13723090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should really take in time because the clock is what produces the animation</a:t>
            </a:r>
          </a:p>
        </p:txBody>
      </p:sp>
    </p:spTree>
    <p:extLst>
      <p:ext uri="{BB962C8B-B14F-4D97-AF65-F5344CB8AC3E}">
        <p14:creationId xmlns:p14="http://schemas.microsoft.com/office/powerpoint/2010/main" val="34608391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Instead of giving time directly to create-rocket-scene we should pass the time to the distance function</a:t>
            </a:r>
          </a:p>
        </p:txBody>
      </p:sp>
    </p:spTree>
    <p:extLst>
      <p:ext uri="{BB962C8B-B14F-4D97-AF65-F5344CB8AC3E}">
        <p14:creationId xmlns:p14="http://schemas.microsoft.com/office/powerpoint/2010/main" val="34038978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1" y="1226076"/>
            <a:ext cx="8520599" cy="572699"/>
          </a:xfrm>
          <a:prstGeom prst="rect">
            <a:avLst/>
          </a:prstGeom>
        </p:spPr>
        <p:txBody>
          <a:bodyPr vert="horz" lIns="91425" tIns="91425" rIns="91425" bIns="91425" rtlCol="0" anchor="t" anchorCtr="0">
            <a:noAutofit/>
          </a:bodyPr>
          <a:lstStyle/>
          <a:p>
            <a:pPr>
              <a:spcBef>
                <a:spcPts val="0"/>
              </a:spcBef>
            </a:pPr>
            <a:r>
              <a:rPr lang="en"/>
              <a:t>Now the height of the rocket can be computed by a proper distance function and we can add gravity and initial velocity.</a:t>
            </a:r>
          </a:p>
        </p:txBody>
      </p:sp>
    </p:spTree>
    <p:extLst>
      <p:ext uri="{BB962C8B-B14F-4D97-AF65-F5344CB8AC3E}">
        <p14:creationId xmlns:p14="http://schemas.microsoft.com/office/powerpoint/2010/main" val="289985794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a:t>
            </a: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In physics class you were given the following reference equation</a:t>
            </a:r>
          </a:p>
        </p:txBody>
      </p:sp>
      <p:pic>
        <p:nvPicPr>
          <p:cNvPr id="90" name="Shape 90"/>
          <p:cNvPicPr preferRelativeResize="0"/>
          <p:nvPr/>
        </p:nvPicPr>
        <p:blipFill>
          <a:blip r:embed="rId3">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24478080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distance changes with respect to time</a:t>
            </a:r>
          </a:p>
        </p:txBody>
      </p:sp>
      <p:pic>
        <p:nvPicPr>
          <p:cNvPr id="96" name="Shape 96"/>
          <p:cNvPicPr preferRelativeResize="0"/>
          <p:nvPr/>
        </p:nvPicPr>
        <p:blipFill>
          <a:blip r:embed="rId3">
            <a:alphaModFix/>
          </a:blip>
          <a:stretch>
            <a:fillRect/>
          </a:stretch>
        </p:blipFill>
        <p:spPr>
          <a:xfrm>
            <a:off x="4787325" y="1874976"/>
            <a:ext cx="2798602" cy="4125775"/>
          </a:xfrm>
          <a:prstGeom prst="rect">
            <a:avLst/>
          </a:prstGeom>
          <a:noFill/>
          <a:ln>
            <a:noFill/>
          </a:ln>
        </p:spPr>
      </p:pic>
      <p:pic>
        <p:nvPicPr>
          <p:cNvPr id="97" name="Shape 97"/>
          <p:cNvPicPr preferRelativeResize="0"/>
          <p:nvPr/>
        </p:nvPicPr>
        <p:blipFill>
          <a:blip r:embed="rId4">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1185153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791575" y="2719425"/>
            <a:ext cx="2434225" cy="826275"/>
          </a:xfrm>
          <a:prstGeom prst="rect">
            <a:avLst/>
          </a:prstGeom>
          <a:noFill/>
          <a:ln>
            <a:noFill/>
          </a:ln>
        </p:spPr>
      </p:pic>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 as a function of time</a:t>
            </a:r>
          </a:p>
        </p:txBody>
      </p:sp>
      <p:pic>
        <p:nvPicPr>
          <p:cNvPr id="104" name="Shape 104"/>
          <p:cNvPicPr preferRelativeResize="0"/>
          <p:nvPr/>
        </p:nvPicPr>
        <p:blipFill>
          <a:blip r:embed="rId4">
            <a:alphaModFix/>
          </a:blip>
          <a:stretch>
            <a:fillRect/>
          </a:stretch>
        </p:blipFill>
        <p:spPr>
          <a:xfrm>
            <a:off x="5522601" y="2753621"/>
            <a:ext cx="2662825" cy="757880"/>
          </a:xfrm>
          <a:prstGeom prst="rect">
            <a:avLst/>
          </a:prstGeom>
          <a:noFill/>
          <a:ln>
            <a:noFill/>
          </a:ln>
        </p:spPr>
      </p:pic>
      <p:sp>
        <p:nvSpPr>
          <p:cNvPr id="105" name="Shape 105"/>
          <p:cNvSpPr txBox="1"/>
          <p:nvPr/>
        </p:nvSpPr>
        <p:spPr>
          <a:xfrm>
            <a:off x="244875" y="4321801"/>
            <a:ext cx="1956900" cy="838199"/>
          </a:xfrm>
          <a:prstGeom prst="rect">
            <a:avLst/>
          </a:prstGeom>
          <a:noFill/>
          <a:ln>
            <a:noFill/>
          </a:ln>
        </p:spPr>
        <p:txBody>
          <a:bodyPr lIns="91425" tIns="91425" rIns="91425" bIns="91425" anchor="t" anchorCtr="0">
            <a:noAutofit/>
          </a:bodyPr>
          <a:lstStyle/>
          <a:p>
            <a:r>
              <a:rPr lang="en" sz="3000"/>
              <a:t>Equations</a:t>
            </a:r>
          </a:p>
        </p:txBody>
      </p:sp>
      <p:sp>
        <p:nvSpPr>
          <p:cNvPr id="106" name="Shape 106"/>
          <p:cNvSpPr txBox="1"/>
          <p:nvPr/>
        </p:nvSpPr>
        <p:spPr>
          <a:xfrm>
            <a:off x="2971576" y="4283826"/>
            <a:ext cx="3007799" cy="1005299"/>
          </a:xfrm>
          <a:prstGeom prst="rect">
            <a:avLst/>
          </a:prstGeom>
          <a:noFill/>
          <a:ln>
            <a:noFill/>
          </a:ln>
        </p:spPr>
        <p:txBody>
          <a:bodyPr lIns="91425" tIns="91425" rIns="91425" bIns="91425" anchor="t" anchorCtr="0">
            <a:noAutofit/>
          </a:bodyPr>
          <a:lstStyle/>
          <a:p>
            <a:r>
              <a:rPr lang="en" sz="3000"/>
              <a:t>are more clearly expressed as</a:t>
            </a:r>
          </a:p>
        </p:txBody>
      </p:sp>
      <p:sp>
        <p:nvSpPr>
          <p:cNvPr id="107" name="Shape 107"/>
          <p:cNvSpPr txBox="1"/>
          <p:nvPr/>
        </p:nvSpPr>
        <p:spPr>
          <a:xfrm>
            <a:off x="6942228" y="4321801"/>
            <a:ext cx="1956900" cy="838199"/>
          </a:xfrm>
          <a:prstGeom prst="rect">
            <a:avLst/>
          </a:prstGeom>
          <a:noFill/>
          <a:ln>
            <a:noFill/>
          </a:ln>
        </p:spPr>
        <p:txBody>
          <a:bodyPr lIns="91425" tIns="91425" rIns="91425" bIns="91425" anchor="t" anchorCtr="0">
            <a:noAutofit/>
          </a:bodyPr>
          <a:lstStyle/>
          <a:p>
            <a:r>
              <a:rPr lang="en" sz="3000"/>
              <a:t>functions</a:t>
            </a:r>
          </a:p>
        </p:txBody>
      </p:sp>
      <p:cxnSp>
        <p:nvCxnSpPr>
          <p:cNvPr id="108" name="Shape 108"/>
          <p:cNvCxnSpPr>
            <a:stCxn id="105" idx="0"/>
            <a:endCxn id="109" idx="2"/>
          </p:cNvCxnSpPr>
          <p:nvPr/>
        </p:nvCxnSpPr>
        <p:spPr>
          <a:xfrm rot="10800000" flipH="1">
            <a:off x="1223325" y="3545700"/>
            <a:ext cx="785400" cy="776100"/>
          </a:xfrm>
          <a:prstGeom prst="straightConnector1">
            <a:avLst/>
          </a:prstGeom>
          <a:noFill/>
          <a:ln w="38100" cap="flat" cmpd="sng">
            <a:solidFill>
              <a:schemeClr val="dk2"/>
            </a:solidFill>
            <a:prstDash val="solid"/>
            <a:round/>
            <a:headEnd type="none" w="lg" len="lg"/>
            <a:tailEnd type="triangle" w="lg" len="lg"/>
          </a:ln>
        </p:spPr>
      </p:cxnSp>
      <p:cxnSp>
        <p:nvCxnSpPr>
          <p:cNvPr id="110" name="Shape 110"/>
          <p:cNvCxnSpPr>
            <a:stCxn id="107" idx="0"/>
            <a:endCxn id="104" idx="2"/>
          </p:cNvCxnSpPr>
          <p:nvPr/>
        </p:nvCxnSpPr>
        <p:spPr>
          <a:xfrm rot="10800000">
            <a:off x="6853878" y="3511500"/>
            <a:ext cx="1066800" cy="8103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0933538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16" name="Shape 11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17" name="Shape 117"/>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18" name="Shape 118"/>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19" name="Shape 119"/>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466430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25" name="Shape 125"/>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26" name="Shape 126"/>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27" name="Shape 127"/>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28" name="Shape 128"/>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
        <p:nvSpPr>
          <p:cNvPr id="129" name="Shape 129"/>
          <p:cNvSpPr txBox="1"/>
          <p:nvPr/>
        </p:nvSpPr>
        <p:spPr>
          <a:xfrm>
            <a:off x="4023701" y="3087376"/>
            <a:ext cx="1043999" cy="303599"/>
          </a:xfrm>
          <a:prstGeom prst="rect">
            <a:avLst/>
          </a:prstGeom>
          <a:noFill/>
          <a:ln>
            <a:noFill/>
          </a:ln>
        </p:spPr>
        <p:txBody>
          <a:bodyPr lIns="91425" tIns="91425" rIns="91425" bIns="91425" anchor="t" anchorCtr="0">
            <a:noAutofit/>
          </a:bodyPr>
          <a:lstStyle/>
          <a:p>
            <a:r>
              <a:rPr lang="en">
                <a:solidFill>
                  <a:srgbClr val="FF0000"/>
                </a:solidFill>
              </a:rPr>
              <a:t>parameter</a:t>
            </a:r>
          </a:p>
        </p:txBody>
      </p:sp>
      <p:sp>
        <p:nvSpPr>
          <p:cNvPr id="130" name="Shape 130"/>
          <p:cNvSpPr txBox="1"/>
          <p:nvPr/>
        </p:nvSpPr>
        <p:spPr>
          <a:xfrm>
            <a:off x="2543276" y="3033451"/>
            <a:ext cx="958499" cy="572699"/>
          </a:xfrm>
          <a:prstGeom prst="rect">
            <a:avLst/>
          </a:prstGeom>
          <a:noFill/>
          <a:ln>
            <a:noFill/>
          </a:ln>
        </p:spPr>
        <p:txBody>
          <a:bodyPr lIns="91425" tIns="91425" rIns="91425" bIns="91425" anchor="t" anchorCtr="0">
            <a:noAutofit/>
          </a:bodyPr>
          <a:lstStyle/>
          <a:p>
            <a:r>
              <a:rPr lang="en">
                <a:solidFill>
                  <a:srgbClr val="FF0000"/>
                </a:solidFill>
              </a:rPr>
              <a:t>function name</a:t>
            </a:r>
          </a:p>
        </p:txBody>
      </p:sp>
    </p:spTree>
    <p:extLst>
      <p:ext uri="{BB962C8B-B14F-4D97-AF65-F5344CB8AC3E}">
        <p14:creationId xmlns:p14="http://schemas.microsoft.com/office/powerpoint/2010/main" val="119115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function signatures help us to solve problems?</a:t>
            </a:r>
          </a:p>
          <a:p>
            <a:pPr>
              <a:buNone/>
            </a:pPr>
            <a:endParaRPr/>
          </a:p>
          <a:p>
            <a:pPr>
              <a:buNone/>
            </a:pPr>
            <a:endParaRP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in Racket by identifying signature information and evaluation order.</a:t>
            </a:r>
          </a:p>
        </p:txBody>
      </p:sp>
    </p:spTree>
    <p:extLst>
      <p:ext uri="{BB962C8B-B14F-4D97-AF65-F5344CB8AC3E}">
        <p14:creationId xmlns:p14="http://schemas.microsoft.com/office/powerpoint/2010/main" val="268553237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36" name="Shape 13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37" name="Shape 137"/>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38" name="Shape 138"/>
          <p:cNvSpPr/>
          <p:nvPr/>
        </p:nvSpPr>
        <p:spPr>
          <a:xfrm>
            <a:off x="4279925" y="2214300"/>
            <a:ext cx="1850400" cy="844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a:off x="4764650" y="3485238"/>
            <a:ext cx="1262100" cy="317999"/>
          </a:xfrm>
          <a:prstGeom prst="rect">
            <a:avLst/>
          </a:prstGeom>
          <a:noFill/>
          <a:ln>
            <a:noFill/>
          </a:ln>
        </p:spPr>
        <p:txBody>
          <a:bodyPr lIns="91425" tIns="91425" rIns="91425" bIns="91425" anchor="t" anchorCtr="0">
            <a:noAutofit/>
          </a:bodyPr>
          <a:lstStyle/>
          <a:p>
            <a:r>
              <a:rPr lang="en">
                <a:solidFill>
                  <a:srgbClr val="FF0000"/>
                </a:solidFill>
              </a:rPr>
              <a:t>function body</a:t>
            </a:r>
          </a:p>
        </p:txBody>
      </p:sp>
      <p:sp>
        <p:nvSpPr>
          <p:cNvPr id="140" name="Shape 140"/>
          <p:cNvSpPr/>
          <p:nvPr/>
        </p:nvSpPr>
        <p:spPr>
          <a:xfrm>
            <a:off x="1262176" y="4229676"/>
            <a:ext cx="6120899" cy="11825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41" name="Shape 141"/>
          <p:cNvCxnSpPr>
            <a:stCxn id="139" idx="0"/>
            <a:endCxn id="138" idx="2"/>
          </p:cNvCxnSpPr>
          <p:nvPr/>
        </p:nvCxnSpPr>
        <p:spPr>
          <a:xfrm rot="10800000">
            <a:off x="5205200" y="3058937"/>
            <a:ext cx="190500" cy="426300"/>
          </a:xfrm>
          <a:prstGeom prst="straightConnector1">
            <a:avLst/>
          </a:prstGeom>
          <a:noFill/>
          <a:ln w="28575" cap="flat" cmpd="sng">
            <a:solidFill>
              <a:srgbClr val="FF0000"/>
            </a:solidFill>
            <a:prstDash val="solid"/>
            <a:round/>
            <a:headEnd type="none" w="lg" len="lg"/>
            <a:tailEnd type="stealth" w="lg" len="lg"/>
          </a:ln>
        </p:spPr>
      </p:cxnSp>
      <p:cxnSp>
        <p:nvCxnSpPr>
          <p:cNvPr id="142" name="Shape 142"/>
          <p:cNvCxnSpPr>
            <a:stCxn id="139" idx="2"/>
            <a:endCxn id="140" idx="0"/>
          </p:cNvCxnSpPr>
          <p:nvPr/>
        </p:nvCxnSpPr>
        <p:spPr>
          <a:xfrm flipH="1">
            <a:off x="4322600" y="3803238"/>
            <a:ext cx="1073100" cy="4262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60837007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48" name="Shape 148"/>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49" name="Shape 149"/>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50" name="Shape 150"/>
          <p:cNvSpPr/>
          <p:nvPr/>
        </p:nvSpPr>
        <p:spPr>
          <a:xfrm>
            <a:off x="4277863" y="2423312"/>
            <a:ext cx="588299" cy="5136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52" name="Shape 152"/>
          <p:cNvSpPr/>
          <p:nvPr/>
        </p:nvSpPr>
        <p:spPr>
          <a:xfrm>
            <a:off x="1727151" y="4266751"/>
            <a:ext cx="45551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53" name="Shape 153"/>
          <p:cNvCxnSpPr>
            <a:stCxn id="151" idx="0"/>
            <a:endCxn id="150" idx="2"/>
          </p:cNvCxnSpPr>
          <p:nvPr/>
        </p:nvCxnSpPr>
        <p:spPr>
          <a:xfrm rot="10800000">
            <a:off x="4571900" y="2936850"/>
            <a:ext cx="1022700" cy="548400"/>
          </a:xfrm>
          <a:prstGeom prst="straightConnector1">
            <a:avLst/>
          </a:prstGeom>
          <a:noFill/>
          <a:ln w="28575" cap="flat" cmpd="sng">
            <a:solidFill>
              <a:srgbClr val="FF0000"/>
            </a:solidFill>
            <a:prstDash val="solid"/>
            <a:round/>
            <a:headEnd type="none" w="lg" len="lg"/>
            <a:tailEnd type="stealth" w="lg" len="lg"/>
          </a:ln>
        </p:spPr>
      </p:cxnSp>
      <p:cxnSp>
        <p:nvCxnSpPr>
          <p:cNvPr id="154" name="Shape 154"/>
          <p:cNvCxnSpPr>
            <a:stCxn id="151" idx="2"/>
            <a:endCxn id="152" idx="0"/>
          </p:cNvCxnSpPr>
          <p:nvPr/>
        </p:nvCxnSpPr>
        <p:spPr>
          <a:xfrm flipH="1">
            <a:off x="4004600" y="3803250"/>
            <a:ext cx="1590000" cy="4634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051322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60" name="Shape 160"/>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61" name="Shape 161"/>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62" name="Shape 162"/>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3" name="Shape 163"/>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64" name="Shape 164"/>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65" name="Shape 165"/>
          <p:cNvCxnSpPr>
            <a:stCxn id="163" idx="0"/>
            <a:endCxn id="162"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66" name="Shape 166"/>
          <p:cNvCxnSpPr>
            <a:stCxn id="163" idx="2"/>
            <a:endCxn id="164"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0521590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72" name="Shape 172"/>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73" name="Shape 173"/>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74" name="Shape 174"/>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75" name="Shape 175"/>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76" name="Shape 176"/>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77" name="Shape 177"/>
          <p:cNvCxnSpPr>
            <a:stCxn id="175" idx="0"/>
            <a:endCxn id="174"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78" name="Shape 178"/>
          <p:cNvCxnSpPr>
            <a:stCxn id="175" idx="2"/>
            <a:endCxn id="176"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1087852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101" y="845076"/>
            <a:ext cx="8520599" cy="572699"/>
          </a:xfrm>
          <a:prstGeom prst="rect">
            <a:avLst/>
          </a:prstGeom>
        </p:spPr>
        <p:txBody>
          <a:bodyPr vert="horz" lIns="91425" tIns="91425" rIns="91425" bIns="91425" rtlCol="0" anchor="t" anchorCtr="0">
            <a:noAutofit/>
          </a:bodyPr>
          <a:lstStyle/>
          <a:p>
            <a:r>
              <a:rPr lang="en"/>
              <a:t>Agenda</a:t>
            </a:r>
          </a:p>
        </p:txBody>
      </p:sp>
      <p:sp>
        <p:nvSpPr>
          <p:cNvPr id="184" name="Shape 184"/>
          <p:cNvSpPr txBox="1">
            <a:spLocks noGrp="1"/>
          </p:cNvSpPr>
          <p:nvPr>
            <p:ph type="body" idx="1"/>
          </p:nvPr>
        </p:nvSpPr>
        <p:spPr>
          <a:xfrm>
            <a:off x="303801" y="1300601"/>
            <a:ext cx="8452199" cy="3211199"/>
          </a:xfrm>
          <a:prstGeom prst="rect">
            <a:avLst/>
          </a:prstGeom>
        </p:spPr>
        <p:txBody>
          <a:bodyPr vert="horz" lIns="91425" tIns="91425" rIns="91425" bIns="91425" rtlCol="0" anchor="t" anchorCtr="0">
            <a:noAutofit/>
          </a:bodyPr>
          <a:lstStyle/>
          <a:p>
            <a:pPr>
              <a:buNone/>
            </a:pPr>
            <a:r>
              <a:rPr lang="en"/>
              <a:t>Design a program to land a UFO on the ground.</a:t>
            </a:r>
          </a:p>
          <a:p>
            <a:pPr marL="457200" indent="-228600">
              <a:lnSpc>
                <a:spcPct val="100000"/>
              </a:lnSpc>
            </a:pPr>
            <a:r>
              <a:rPr lang="en" b="1">
                <a:solidFill>
                  <a:srgbClr val="222222"/>
                </a:solidFill>
                <a:highlight>
                  <a:srgbClr val="FFFFFF"/>
                </a:highlight>
              </a:rPr>
              <a:t>Novice</a:t>
            </a:r>
            <a:r>
              <a:rPr lang="en">
                <a:solidFill>
                  <a:srgbClr val="222222"/>
                </a:solidFill>
                <a:highlight>
                  <a:srgbClr val="FFFFFF"/>
                </a:highlight>
              </a:rPr>
              <a:t> - A UFO should descend from the top of the scene to the bottom. It should land on its feet, dropping from the top of the scene to the bottom, and cannot go past the bottom of the scene. The size of the scene should be controlled by one value.</a:t>
            </a:r>
          </a:p>
          <a:p>
            <a:pPr marL="457200" indent="-228600">
              <a:lnSpc>
                <a:spcPct val="100000"/>
              </a:lnSpc>
            </a:pPr>
            <a:r>
              <a:rPr lang="en" b="1">
                <a:solidFill>
                  <a:srgbClr val="222222"/>
                </a:solidFill>
                <a:highlight>
                  <a:srgbClr val="FFFFFF"/>
                </a:highlight>
              </a:rPr>
              <a:t>Apprentice</a:t>
            </a:r>
            <a:r>
              <a:rPr lang="en">
                <a:solidFill>
                  <a:srgbClr val="222222"/>
                </a:solidFill>
                <a:highlight>
                  <a:srgbClr val="FFFFFF"/>
                </a:highlight>
              </a:rPr>
              <a:t> - Refactor the definition of the function to use only one place-image expression in the body of the function.</a:t>
            </a:r>
          </a:p>
          <a:p>
            <a:pPr marL="457200" indent="-228600">
              <a:lnSpc>
                <a:spcPct val="100000"/>
              </a:lnSpc>
            </a:pPr>
            <a:r>
              <a:rPr lang="en" b="1">
                <a:solidFill>
                  <a:srgbClr val="222222"/>
                </a:solidFill>
                <a:highlight>
                  <a:srgbClr val="FFFFFF"/>
                </a:highlight>
              </a:rPr>
              <a:t>Practitioner</a:t>
            </a:r>
            <a:r>
              <a:rPr lang="en">
                <a:solidFill>
                  <a:srgbClr val="222222"/>
                </a:solidFill>
                <a:highlight>
                  <a:srgbClr val="FFFFFF"/>
                </a:highlight>
              </a:rPr>
              <a:t> - Add a distance function to the program using the equations you have learned in physics class. The function should be defined as </a:t>
            </a:r>
          </a:p>
          <a:p>
            <a:pPr marL="457200" indent="-228600">
              <a:lnSpc>
                <a:spcPct val="100000"/>
              </a:lnSpc>
            </a:pPr>
            <a:r>
              <a:rPr lang="en">
                <a:solidFill>
                  <a:srgbClr val="222222"/>
                </a:solidFill>
                <a:highlight>
                  <a:srgbClr val="FFFFFF"/>
                </a:highlight>
              </a:rPr>
              <a:t>d(t) = v_i*t + 1/2 * a * t^2. Call the function in the body of create-rocket-scene to control the descent of the rocket.</a:t>
            </a:r>
          </a:p>
          <a:p>
            <a:pPr marL="457200" indent="-228600">
              <a:lnSpc>
                <a:spcPct val="100000"/>
              </a:lnSpc>
            </a:pPr>
            <a:r>
              <a:rPr lang="en" b="1">
                <a:solidFill>
                  <a:srgbClr val="222222"/>
                </a:solidFill>
                <a:highlight>
                  <a:srgbClr val="FFFFFF"/>
                </a:highlight>
              </a:rPr>
              <a:t>Professional</a:t>
            </a:r>
            <a:r>
              <a:rPr lang="en">
                <a:solidFill>
                  <a:srgbClr val="222222"/>
                </a:solidFill>
                <a:highlight>
                  <a:srgbClr val="FFFFFF"/>
                </a:highlight>
              </a:rPr>
              <a:t> - Add a status line that says "descending" when the UFO’s height is above one third of the height of the canvas. It switches to "closing in" below that. And finally, when the UFO has reached the bottom of the canvas, the status notifies the player that the UFO has "landed."</a:t>
            </a:r>
          </a:p>
          <a:p>
            <a:pPr>
              <a:lnSpc>
                <a:spcPct val="100000"/>
              </a:lnSpc>
              <a:buNone/>
            </a:pPr>
            <a:endParaRPr/>
          </a:p>
        </p:txBody>
      </p:sp>
    </p:spTree>
    <p:extLst>
      <p:ext uri="{BB962C8B-B14F-4D97-AF65-F5344CB8AC3E}">
        <p14:creationId xmlns:p14="http://schemas.microsoft.com/office/powerpoint/2010/main" val="401962490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75"/>
            <a:ext cx="2713500" cy="763500"/>
          </a:xfrm>
          <a:prstGeom prst="rect">
            <a:avLst/>
          </a:prstGeom>
        </p:spPr>
        <p:txBody>
          <a:bodyPr lIns="91425" tIns="91425" rIns="91425" bIns="91425" anchor="t" anchorCtr="0">
            <a:noAutofit/>
          </a:bodyPr>
          <a:lstStyle/>
          <a:p>
            <a:pPr lvl="0">
              <a:spcBef>
                <a:spcPts val="0"/>
              </a:spcBef>
              <a:buNone/>
            </a:pPr>
            <a:r>
              <a:rPr lang="en"/>
              <a:t>bounce</a:t>
            </a:r>
          </a:p>
        </p:txBody>
      </p:sp>
      <p:sp>
        <p:nvSpPr>
          <p:cNvPr id="67" name="Shape 67"/>
          <p:cNvSpPr txBox="1">
            <a:spLocks noGrp="1"/>
          </p:cNvSpPr>
          <p:nvPr>
            <p:ph type="body" idx="1"/>
          </p:nvPr>
        </p:nvSpPr>
        <p:spPr>
          <a:xfrm>
            <a:off x="311700" y="1536625"/>
            <a:ext cx="2927100" cy="4555199"/>
          </a:xfrm>
          <a:prstGeom prst="rect">
            <a:avLst/>
          </a:prstGeom>
        </p:spPr>
        <p:txBody>
          <a:bodyPr lIns="91425" tIns="91425" rIns="91425" bIns="91425" anchor="t" anchorCtr="0">
            <a:noAutofit/>
          </a:bodyPr>
          <a:lstStyle/>
          <a:p>
            <a:pPr lvl="0">
              <a:spcBef>
                <a:spcPts val="0"/>
              </a:spcBef>
              <a:buNone/>
            </a:pPr>
            <a:r>
              <a:rPr lang="en"/>
              <a:t>What will the program do?</a:t>
            </a:r>
          </a:p>
        </p:txBody>
      </p:sp>
      <p:pic>
        <p:nvPicPr>
          <p:cNvPr id="68" name="Shape 68"/>
          <p:cNvPicPr preferRelativeResize="0"/>
          <p:nvPr/>
        </p:nvPicPr>
        <p:blipFill>
          <a:blip r:embed="rId3">
            <a:alphaModFix/>
          </a:blip>
          <a:stretch>
            <a:fillRect/>
          </a:stretch>
        </p:blipFill>
        <p:spPr>
          <a:xfrm>
            <a:off x="3132198" y="0"/>
            <a:ext cx="6011801" cy="6858000"/>
          </a:xfrm>
          <a:prstGeom prst="rect">
            <a:avLst/>
          </a:prstGeom>
          <a:noFill/>
          <a:ln>
            <a:noFill/>
          </a:ln>
        </p:spPr>
      </p:pic>
    </p:spTree>
    <p:extLst>
      <p:ext uri="{BB962C8B-B14F-4D97-AF65-F5344CB8AC3E}">
        <p14:creationId xmlns:p14="http://schemas.microsoft.com/office/powerpoint/2010/main" val="201263825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keypress</a:t>
            </a:r>
          </a:p>
        </p:txBody>
      </p:sp>
      <p:sp>
        <p:nvSpPr>
          <p:cNvPr id="74" name="Shape 7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Design a function that takes in a number and a string and returns a new world based on the key that is pressed. “r” should return 0, “m” should return the middle of the screen. Any other key should be ignored, i.e. just return the current state.</a:t>
            </a:r>
          </a:p>
        </p:txBody>
      </p:sp>
    </p:spTree>
    <p:extLst>
      <p:ext uri="{BB962C8B-B14F-4D97-AF65-F5344CB8AC3E}">
        <p14:creationId xmlns:p14="http://schemas.microsoft.com/office/powerpoint/2010/main" val="15774680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2"/>
            <a:ext cx="2713500" cy="901199"/>
          </a:xfrm>
          <a:prstGeom prst="rect">
            <a:avLst/>
          </a:prstGeom>
        </p:spPr>
        <p:txBody>
          <a:bodyPr vert="horz" lIns="91425" tIns="91425" rIns="91425" bIns="91425" rtlCol="0" anchor="t" anchorCtr="0">
            <a:noAutofit/>
          </a:bodyPr>
          <a:lstStyle/>
          <a:p>
            <a:r>
              <a:rPr lang="en"/>
              <a:t>Warm Up - bounce</a:t>
            </a:r>
          </a:p>
        </p:txBody>
      </p:sp>
      <p:sp>
        <p:nvSpPr>
          <p:cNvPr id="61" name="Shape 61"/>
          <p:cNvSpPr txBox="1">
            <a:spLocks noGrp="1"/>
          </p:cNvSpPr>
          <p:nvPr>
            <p:ph type="body" idx="1"/>
          </p:nvPr>
        </p:nvSpPr>
        <p:spPr>
          <a:xfrm>
            <a:off x="311700" y="2336774"/>
            <a:ext cx="2927100" cy="3089400"/>
          </a:xfrm>
          <a:prstGeom prst="rect">
            <a:avLst/>
          </a:prstGeom>
        </p:spPr>
        <p:txBody>
          <a:bodyPr vert="horz" lIns="91425" tIns="91425" rIns="91425" bIns="91425" rtlCol="0" anchor="t" anchorCtr="0">
            <a:noAutofit/>
          </a:bodyPr>
          <a:lstStyle/>
          <a:p>
            <a:pPr>
              <a:buNone/>
            </a:pPr>
            <a:r>
              <a:rPr lang="en"/>
              <a:t>In your notebooks, describe what the program will do?</a:t>
            </a:r>
          </a:p>
        </p:txBody>
      </p:sp>
      <p:pic>
        <p:nvPicPr>
          <p:cNvPr id="62" name="Shape 62"/>
          <p:cNvPicPr preferRelativeResize="0"/>
          <p:nvPr/>
        </p:nvPicPr>
        <p:blipFill>
          <a:blip r:embed="rId3">
            <a:alphaModFix/>
          </a:blip>
          <a:stretch>
            <a:fillRect/>
          </a:stretch>
        </p:blipFill>
        <p:spPr>
          <a:xfrm>
            <a:off x="3132199" y="857250"/>
            <a:ext cx="4508851" cy="5143500"/>
          </a:xfrm>
          <a:prstGeom prst="rect">
            <a:avLst/>
          </a:prstGeom>
          <a:noFill/>
          <a:ln>
            <a:noFill/>
          </a:ln>
        </p:spPr>
      </p:pic>
    </p:spTree>
    <p:extLst>
      <p:ext uri="{BB962C8B-B14F-4D97-AF65-F5344CB8AC3E}">
        <p14:creationId xmlns:p14="http://schemas.microsoft.com/office/powerpoint/2010/main" val="11571577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look at the big-bang expression</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 sz="2400">
                <a:latin typeface="Consolas"/>
                <a:ea typeface="Consolas"/>
                <a:cs typeface="Consolas"/>
                <a:sym typeface="Consolas"/>
              </a:rPr>
              <a:t>(define (main ws)</a:t>
            </a:r>
          </a:p>
          <a:p>
            <a:pPr lvl="0" rtl="0">
              <a:spcBef>
                <a:spcPts val="0"/>
              </a:spcBef>
              <a:buClr>
                <a:schemeClr val="dk1"/>
              </a:buClr>
              <a:buSzPct val="45833"/>
              <a:buFont typeface="Arial"/>
              <a:buNone/>
            </a:pPr>
            <a:r>
              <a:rPr lang="en" sz="2400">
                <a:latin typeface="Consolas"/>
                <a:ea typeface="Consolas"/>
                <a:cs typeface="Consolas"/>
                <a:sym typeface="Consolas"/>
              </a:rPr>
              <a:t>  (big-bang ws</a:t>
            </a:r>
          </a:p>
          <a:p>
            <a:pPr lvl="0" rtl="0">
              <a:spcBef>
                <a:spcPts val="0"/>
              </a:spcBef>
              <a:buClr>
                <a:schemeClr val="dk1"/>
              </a:buClr>
              <a:buSzPct val="45833"/>
              <a:buFont typeface="Arial"/>
              <a:buNone/>
            </a:pPr>
            <a:r>
              <a:rPr lang="en" sz="2400">
                <a:latin typeface="Consolas"/>
                <a:ea typeface="Consolas"/>
                <a:cs typeface="Consolas"/>
                <a:sym typeface="Consolas"/>
              </a:rPr>
              <a:t>            [on-tick   tock]</a:t>
            </a:r>
          </a:p>
          <a:p>
            <a:pPr lvl="0" rtl="0">
              <a:spcBef>
                <a:spcPts val="0"/>
              </a:spcBef>
              <a:buClr>
                <a:schemeClr val="dk1"/>
              </a:buClr>
              <a:buSzPct val="45833"/>
              <a:buFont typeface="Arial"/>
              <a:buNone/>
            </a:pPr>
            <a:r>
              <a:rPr lang="en" sz="2400">
                <a:latin typeface="Consolas"/>
                <a:ea typeface="Consolas"/>
                <a:cs typeface="Consolas"/>
                <a:sym typeface="Consolas"/>
              </a:rPr>
              <a:t>            [to-draw   render]</a:t>
            </a:r>
          </a:p>
          <a:p>
            <a:pPr lvl="0" rtl="0">
              <a:spcBef>
                <a:spcPts val="0"/>
              </a:spcBef>
              <a:buClr>
                <a:schemeClr val="dk1"/>
              </a:buClr>
              <a:buSzPct val="45833"/>
              <a:buFont typeface="Arial"/>
              <a:buNone/>
            </a:pPr>
            <a:r>
              <a:rPr lang="en" sz="2400">
                <a:latin typeface="Consolas"/>
                <a:ea typeface="Consolas"/>
                <a:cs typeface="Consolas"/>
                <a:sym typeface="Consolas"/>
              </a:rPr>
              <a:t>            [on-key    keypress]</a:t>
            </a:r>
          </a:p>
          <a:p>
            <a:pPr lvl="0" rtl="0">
              <a:spcBef>
                <a:spcPts val="0"/>
              </a:spcBef>
              <a:buClr>
                <a:schemeClr val="dk1"/>
              </a:buClr>
              <a:buSzPct val="45833"/>
              <a:buFont typeface="Arial"/>
              <a:buNone/>
            </a:pPr>
            <a:r>
              <a:rPr lang="en" sz="2400">
                <a:latin typeface="Consolas"/>
                <a:ea typeface="Consolas"/>
                <a:cs typeface="Consolas"/>
                <a:sym typeface="Consolas"/>
              </a:rPr>
              <a:t>            [stop-when end?]))</a:t>
            </a:r>
          </a:p>
          <a:p>
            <a:pPr lvl="0">
              <a:spcBef>
                <a:spcPts val="0"/>
              </a:spcBef>
              <a:buNone/>
            </a:pPr>
            <a:endParaRPr sz="2400">
              <a:latin typeface="Consolas"/>
              <a:ea typeface="Consolas"/>
              <a:cs typeface="Consolas"/>
              <a:sym typeface="Consolas"/>
            </a:endParaRPr>
          </a:p>
        </p:txBody>
      </p:sp>
    </p:spTree>
    <p:extLst>
      <p:ext uri="{BB962C8B-B14F-4D97-AF65-F5344CB8AC3E}">
        <p14:creationId xmlns:p14="http://schemas.microsoft.com/office/powerpoint/2010/main" val="73045956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enhancing keypress</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nsolas"/>
                <a:ea typeface="Consolas"/>
                <a:cs typeface="Consolas"/>
                <a:sym typeface="Consolas"/>
              </a:rPr>
              <a:t>;; keypress ;;</a:t>
            </a:r>
          </a:p>
          <a:p>
            <a:pPr lvl="0" rtl="0">
              <a:spcBef>
                <a:spcPts val="0"/>
              </a:spcBef>
              <a:buNone/>
            </a:pPr>
            <a:r>
              <a:rPr lang="en" sz="2400">
                <a:solidFill>
                  <a:srgbClr val="000000"/>
                </a:solidFill>
                <a:latin typeface="Consolas"/>
                <a:ea typeface="Consolas"/>
                <a:cs typeface="Consolas"/>
                <a:sym typeface="Consolas"/>
              </a:rPr>
              <a:t>; Number String -&gt; Number</a:t>
            </a:r>
          </a:p>
          <a:p>
            <a:pPr lvl="0" rtl="0">
              <a:spcBef>
                <a:spcPts val="0"/>
              </a:spcBef>
              <a:spcAft>
                <a:spcPts val="0"/>
              </a:spcAft>
              <a:buNone/>
            </a:pPr>
            <a:r>
              <a:rPr lang="en" sz="2400">
                <a:solidFill>
                  <a:srgbClr val="000000"/>
                </a:solidFill>
                <a:latin typeface="Consolas"/>
                <a:ea typeface="Consolas"/>
                <a:cs typeface="Consolas"/>
                <a:sym typeface="Consolas"/>
              </a:rPr>
              <a:t>; consumes the current world state and a key and </a:t>
            </a:r>
          </a:p>
          <a:p>
            <a:pPr lvl="0" rtl="0">
              <a:spcBef>
                <a:spcPts val="0"/>
              </a:spcBef>
              <a:spcAft>
                <a:spcPts val="0"/>
              </a:spcAft>
              <a:buNone/>
            </a:pPr>
            <a:r>
              <a:rPr lang="en" sz="2400">
                <a:solidFill>
                  <a:srgbClr val="000000"/>
                </a:solidFill>
                <a:latin typeface="Consolas"/>
                <a:ea typeface="Consolas"/>
                <a:cs typeface="Consolas"/>
                <a:sym typeface="Consolas"/>
              </a:rPr>
              <a:t>; produces the next world state. If “r” is </a:t>
            </a:r>
          </a:p>
          <a:p>
            <a:pPr lvl="0">
              <a:spcBef>
                <a:spcPts val="0"/>
              </a:spcBef>
              <a:buNone/>
            </a:pPr>
            <a:r>
              <a:rPr lang="en" sz="2400">
                <a:solidFill>
                  <a:srgbClr val="000000"/>
                </a:solidFill>
                <a:latin typeface="Consolas"/>
                <a:ea typeface="Consolas"/>
                <a:cs typeface="Consolas"/>
                <a:sym typeface="Consolas"/>
              </a:rPr>
              <a:t>; pressed reset to the 0, otherwise do nothing.</a:t>
            </a:r>
          </a:p>
        </p:txBody>
      </p:sp>
    </p:spTree>
    <p:extLst>
      <p:ext uri="{BB962C8B-B14F-4D97-AF65-F5344CB8AC3E}">
        <p14:creationId xmlns:p14="http://schemas.microsoft.com/office/powerpoint/2010/main" val="2091008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 by Design API</a:t>
            </a:r>
          </a:p>
        </p:txBody>
      </p:sp>
      <p:graphicFrame>
        <p:nvGraphicFramePr>
          <p:cNvPr id="104" name="Shape 104"/>
          <p:cNvGraphicFramePr/>
          <p:nvPr/>
        </p:nvGraphicFramePr>
        <p:xfrm>
          <a:off x="0" y="2345375"/>
          <a:ext cx="3000000" cy="3000000"/>
        </p:xfrm>
        <a:graphic>
          <a:graphicData uri="http://schemas.openxmlformats.org/drawingml/2006/table">
            <a:tbl>
              <a:tblPr>
                <a:noFill/>
              </a:tblPr>
              <a:tblGrid>
                <a:gridCol w="1162050">
                  <a:extLst>
                    <a:ext uri="{9D8B030D-6E8A-4147-A177-3AD203B41FA5}">
                      <a16:colId xmlns:a16="http://schemas.microsoft.com/office/drawing/2014/main" val="20000"/>
                    </a:ext>
                  </a:extLst>
                </a:gridCol>
                <a:gridCol w="32480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gridCol w="2333625">
                  <a:extLst>
                    <a:ext uri="{9D8B030D-6E8A-4147-A177-3AD203B41FA5}">
                      <a16:colId xmlns:a16="http://schemas.microsoft.com/office/drawing/2014/main" val="20003"/>
                    </a:ext>
                  </a:extLst>
                </a:gridCol>
                <a:gridCol w="1323975">
                  <a:extLst>
                    <a:ext uri="{9D8B030D-6E8A-4147-A177-3AD203B41FA5}">
                      <a16:colId xmlns:a16="http://schemas.microsoft.com/office/drawing/2014/main" val="20004"/>
                    </a:ext>
                  </a:extLst>
                </a:gridCol>
              </a:tblGrid>
              <a:tr h="0">
                <a:tc>
                  <a:txBody>
                    <a:bodyPr/>
                    <a:lstStyle/>
                    <a:p>
                      <a:pPr lvl="0" algn="ctr" rtl="0">
                        <a:spcBef>
                          <a:spcPts val="0"/>
                        </a:spcBef>
                        <a:buNone/>
                      </a:pPr>
                      <a:r>
                        <a:rPr lang="en" sz="1200">
                          <a:latin typeface="Consolas"/>
                          <a:ea typeface="Consolas"/>
                          <a:cs typeface="Consolas"/>
                          <a:sym typeface="Consolas"/>
                        </a:rPr>
                        <a:t>Name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Input Types</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Output Type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 Output</a:t>
                      </a: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1"/>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2"/>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3"/>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4"/>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5"/>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425464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Make a car move challenges</a:t>
            </a:r>
          </a:p>
        </p:txBody>
      </p:sp>
      <p:sp>
        <p:nvSpPr>
          <p:cNvPr id="74" name="Shape 7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28600">
              <a:buAutoNum type="arabicPeriod"/>
            </a:pPr>
            <a:r>
              <a:rPr lang="en"/>
              <a:t>Add a tree to the scenery as in:</a:t>
            </a:r>
          </a:p>
          <a:p>
            <a:pPr>
              <a:buNone/>
            </a:pP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3"/>
              </a:rPr>
              <a:t>define</a:t>
            </a:r>
            <a:r>
              <a:rPr lang="en" sz="1100">
                <a:solidFill>
                  <a:schemeClr val="dk1"/>
                </a:solidFill>
                <a:latin typeface="Verdana"/>
                <a:ea typeface="Verdana"/>
                <a:cs typeface="Verdana"/>
                <a:sym typeface="Verdana"/>
              </a:rPr>
              <a:t> TREE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4"/>
              </a:rPr>
              <a:t>underlay/xy</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5"/>
              </a:rPr>
              <a:t>circle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"green"</a:t>
            </a:r>
            <a:r>
              <a:rPr lang="en" sz="1100">
                <a:solidFill>
                  <a:srgbClr val="843C24"/>
                </a:solidFill>
                <a:latin typeface="Verdana"/>
                <a:ea typeface="Verdana"/>
                <a:cs typeface="Verdana"/>
                <a:sym typeface="Verdana"/>
              </a:rPr>
              <a:t>)</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9 </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15</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6"/>
              </a:rPr>
              <a:t>rectangle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"brown"</a:t>
            </a:r>
            <a:r>
              <a:rPr lang="en" sz="1100">
                <a:solidFill>
                  <a:srgbClr val="843C24"/>
                </a:solidFill>
                <a:latin typeface="Verdana"/>
                <a:ea typeface="Verdana"/>
                <a:cs typeface="Verdana"/>
                <a:sym typeface="Verdana"/>
              </a:rPr>
              <a:t>)))</a:t>
            </a:r>
          </a:p>
          <a:p>
            <a:pPr marL="457200" indent="-228600">
              <a:spcAft>
                <a:spcPts val="1000"/>
              </a:spcAft>
              <a:buAutoNum type="arabicPeriod"/>
            </a:pPr>
            <a:r>
              <a:rPr lang="en"/>
              <a:t>Formulate examples for all function (except main) as check-expect tests.</a:t>
            </a:r>
          </a:p>
          <a:p>
            <a:pPr marL="457200" indent="-228600">
              <a:spcAft>
                <a:spcPts val="1000"/>
              </a:spcAft>
              <a:buAutoNum type="arabicPeriod"/>
            </a:pPr>
            <a:r>
              <a:rPr lang="en"/>
              <a:t>Good programmers ensure that an image such as CAR can be enlarged or reduced via a single change to a constant definition.</a:t>
            </a:r>
          </a:p>
          <a:p>
            <a:pPr marL="457200" indent="-228600">
              <a:buAutoNum type="arabicPeriod"/>
            </a:pPr>
            <a:r>
              <a:rPr lang="en"/>
              <a:t>When the program stops the car should be entirely off the edge of the screen.</a:t>
            </a:r>
          </a:p>
        </p:txBody>
      </p:sp>
    </p:spTree>
    <p:extLst>
      <p:ext uri="{BB962C8B-B14F-4D97-AF65-F5344CB8AC3E}">
        <p14:creationId xmlns:p14="http://schemas.microsoft.com/office/powerpoint/2010/main" val="121880452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 (htdp.org 3.6 Designing World Programs)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are the parts of a big-bang expression?	</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Write a simple big-bang expression to create an animation.</a:t>
            </a:r>
          </a:p>
        </p:txBody>
      </p:sp>
    </p:spTree>
    <p:extLst>
      <p:ext uri="{BB962C8B-B14F-4D97-AF65-F5344CB8AC3E}">
        <p14:creationId xmlns:p14="http://schemas.microsoft.com/office/powerpoint/2010/main" val="356842748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Define world constants</a:t>
            </a:r>
          </a:p>
        </p:txBody>
      </p:sp>
      <p:pic>
        <p:nvPicPr>
          <p:cNvPr id="68" name="Shape 68"/>
          <p:cNvPicPr preferRelativeResize="0"/>
          <p:nvPr/>
        </p:nvPicPr>
        <p:blipFill rotWithShape="1">
          <a:blip r:embed="rId3">
            <a:alphaModFix/>
          </a:blip>
          <a:srcRect b="69704"/>
          <a:stretch/>
        </p:blipFill>
        <p:spPr>
          <a:xfrm>
            <a:off x="0" y="2115738"/>
            <a:ext cx="7689674" cy="898875"/>
          </a:xfrm>
          <a:prstGeom prst="rect">
            <a:avLst/>
          </a:prstGeom>
          <a:noFill/>
          <a:ln>
            <a:noFill/>
          </a:ln>
        </p:spPr>
      </p:pic>
    </p:spTree>
    <p:extLst>
      <p:ext uri="{BB962C8B-B14F-4D97-AF65-F5344CB8AC3E}">
        <p14:creationId xmlns:p14="http://schemas.microsoft.com/office/powerpoint/2010/main" val="302558344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Render the world state as image</a:t>
            </a:r>
          </a:p>
        </p:txBody>
      </p:sp>
      <p:pic>
        <p:nvPicPr>
          <p:cNvPr id="74" name="Shape 74"/>
          <p:cNvPicPr preferRelativeResize="0"/>
          <p:nvPr/>
        </p:nvPicPr>
        <p:blipFill>
          <a:blip r:embed="rId3">
            <a:alphaModFix/>
          </a:blip>
          <a:stretch>
            <a:fillRect/>
          </a:stretch>
        </p:blipFill>
        <p:spPr>
          <a:xfrm>
            <a:off x="0" y="2513028"/>
            <a:ext cx="9144000" cy="1831945"/>
          </a:xfrm>
          <a:prstGeom prst="rect">
            <a:avLst/>
          </a:prstGeom>
          <a:noFill/>
          <a:ln>
            <a:noFill/>
          </a:ln>
        </p:spPr>
      </p:pic>
    </p:spTree>
    <p:extLst>
      <p:ext uri="{BB962C8B-B14F-4D97-AF65-F5344CB8AC3E}">
        <p14:creationId xmlns:p14="http://schemas.microsoft.com/office/powerpoint/2010/main" val="28523203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Update the world state to the next state</a:t>
            </a:r>
          </a:p>
        </p:txBody>
      </p:sp>
      <p:pic>
        <p:nvPicPr>
          <p:cNvPr id="80" name="Shape 80"/>
          <p:cNvPicPr preferRelativeResize="0"/>
          <p:nvPr/>
        </p:nvPicPr>
        <p:blipFill>
          <a:blip r:embed="rId3">
            <a:alphaModFix/>
          </a:blip>
          <a:stretch>
            <a:fillRect/>
          </a:stretch>
        </p:blipFill>
        <p:spPr>
          <a:xfrm>
            <a:off x="311700" y="2424101"/>
            <a:ext cx="6400800" cy="2009775"/>
          </a:xfrm>
          <a:prstGeom prst="rect">
            <a:avLst/>
          </a:prstGeom>
          <a:noFill/>
          <a:ln>
            <a:noFill/>
          </a:ln>
        </p:spPr>
      </p:pic>
    </p:spTree>
    <p:extLst>
      <p:ext uri="{BB962C8B-B14F-4D97-AF65-F5344CB8AC3E}">
        <p14:creationId xmlns:p14="http://schemas.microsoft.com/office/powerpoint/2010/main" val="3733886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The main function launches the program</a:t>
            </a:r>
          </a:p>
        </p:txBody>
      </p:sp>
      <p:pic>
        <p:nvPicPr>
          <p:cNvPr id="86" name="Shape 86"/>
          <p:cNvPicPr preferRelativeResize="0"/>
          <p:nvPr/>
        </p:nvPicPr>
        <p:blipFill>
          <a:blip r:embed="rId3">
            <a:alphaModFix/>
          </a:blip>
          <a:stretch>
            <a:fillRect/>
          </a:stretch>
        </p:blipFill>
        <p:spPr>
          <a:xfrm>
            <a:off x="0" y="1914525"/>
            <a:ext cx="9144000" cy="3028950"/>
          </a:xfrm>
          <a:prstGeom prst="rect">
            <a:avLst/>
          </a:prstGeom>
          <a:noFill/>
          <a:ln>
            <a:noFill/>
          </a:ln>
        </p:spPr>
      </p:pic>
    </p:spTree>
    <p:extLst>
      <p:ext uri="{BB962C8B-B14F-4D97-AF65-F5344CB8AC3E}">
        <p14:creationId xmlns:p14="http://schemas.microsoft.com/office/powerpoint/2010/main" val="14881305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a:t>
            </a:r>
          </a:p>
        </p:txBody>
      </p:sp>
      <p:sp>
        <p:nvSpPr>
          <p:cNvPr id="92" name="Shape 9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car image that will be used in our animation.</a:t>
            </a:r>
          </a:p>
        </p:txBody>
      </p:sp>
      <p:pic>
        <p:nvPicPr>
          <p:cNvPr id="93" name="Shape 93"/>
          <p:cNvPicPr preferRelativeResize="0"/>
          <p:nvPr/>
        </p:nvPicPr>
        <p:blipFill rotWithShape="1">
          <a:blip r:embed="rId3">
            <a:alphaModFix/>
          </a:blip>
          <a:srcRect l="26654" t="8399" r="58748" b="73487"/>
          <a:stretch/>
        </p:blipFill>
        <p:spPr>
          <a:xfrm>
            <a:off x="3906300" y="3315003"/>
            <a:ext cx="1331400" cy="637449"/>
          </a:xfrm>
          <a:prstGeom prst="rect">
            <a:avLst/>
          </a:prstGeom>
          <a:noFill/>
          <a:ln>
            <a:noFill/>
          </a:ln>
        </p:spPr>
      </p:pic>
    </p:spTree>
    <p:extLst>
      <p:ext uri="{BB962C8B-B14F-4D97-AF65-F5344CB8AC3E}">
        <p14:creationId xmlns:p14="http://schemas.microsoft.com/office/powerpoint/2010/main" val="39554351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Today’s Challenge</a:t>
            </a:r>
          </a:p>
        </p:txBody>
      </p:sp>
      <p:sp>
        <p:nvSpPr>
          <p:cNvPr id="99" name="Shape 9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program that moves a car across the world canvas, from left to right, at the rate of three pixels per clock tick.</a:t>
            </a:r>
          </a:p>
        </p:txBody>
      </p:sp>
      <p:pic>
        <p:nvPicPr>
          <p:cNvPr id="100" name="Shape 100"/>
          <p:cNvPicPr preferRelativeResize="0"/>
          <p:nvPr/>
        </p:nvPicPr>
        <p:blipFill>
          <a:blip r:embed="rId3">
            <a:alphaModFix/>
          </a:blip>
          <a:stretch>
            <a:fillRect/>
          </a:stretch>
        </p:blipFill>
        <p:spPr>
          <a:xfrm>
            <a:off x="3090863" y="3162300"/>
            <a:ext cx="2962275" cy="1143000"/>
          </a:xfrm>
          <a:prstGeom prst="rect">
            <a:avLst/>
          </a:prstGeom>
          <a:noFill/>
          <a:ln>
            <a:noFill/>
          </a:ln>
        </p:spPr>
      </p:pic>
    </p:spTree>
    <p:extLst>
      <p:ext uri="{BB962C8B-B14F-4D97-AF65-F5344CB8AC3E}">
        <p14:creationId xmlns:p14="http://schemas.microsoft.com/office/powerpoint/2010/main" val="20940724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Problems</a:t>
            </a:r>
          </a:p>
        </p:txBody>
      </p:sp>
      <p:sp>
        <p:nvSpPr>
          <p:cNvPr id="68" name="Shape 6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number-&gt;square</a:t>
            </a:r>
            <a:r>
              <a:rPr lang="en" sz="2400">
                <a:solidFill>
                  <a:schemeClr val="dk1"/>
                </a:solidFill>
                <a:latin typeface="Ubuntu Mono"/>
                <a:ea typeface="Ubuntu Mono"/>
                <a:cs typeface="Ubuntu Mono"/>
                <a:sym typeface="Ubuntu Mono"/>
              </a:rPr>
              <a:t> that takes in a number and produces a red square with the number as the side length.</a:t>
            </a:r>
          </a:p>
          <a:p>
            <a:pPr marL="457200" indent="-228600">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place-dot-at</a:t>
            </a:r>
            <a:r>
              <a:rPr lang="en" sz="2400">
                <a:solidFill>
                  <a:schemeClr val="dk1"/>
                </a:solidFill>
                <a:latin typeface="Ubuntu Mono"/>
                <a:ea typeface="Ubuntu Mono"/>
                <a:cs typeface="Ubuntu Mono"/>
                <a:sym typeface="Ubuntu Mono"/>
              </a:rPr>
              <a:t> which takes in a y-coordinate and places a red dot in the middle of a 100x100 empty-scene at the given y-coordinate.</a:t>
            </a:r>
          </a:p>
        </p:txBody>
      </p:sp>
    </p:spTree>
    <p:extLst>
      <p:ext uri="{BB962C8B-B14F-4D97-AF65-F5344CB8AC3E}">
        <p14:creationId xmlns:p14="http://schemas.microsoft.com/office/powerpoint/2010/main" val="141658048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World</a:t>
            </a:r>
          </a:p>
        </p:txBody>
      </p:sp>
      <p:sp>
        <p:nvSpPr>
          <p:cNvPr id="67" name="Shape 67"/>
          <p:cNvSpPr txBox="1">
            <a:spLocks noGrp="1"/>
          </p:cNvSpPr>
          <p:nvPr>
            <p:ph idx="1"/>
          </p:nvPr>
        </p:nvSpPr>
        <p:spPr/>
        <p:txBody>
          <a:bodyPr/>
          <a:lstStyle/>
          <a:p>
            <a:r>
              <a:rPr lang="en"/>
              <a:t>What does the problem say about the world?  What will change in our program?</a:t>
            </a:r>
          </a:p>
        </p:txBody>
      </p:sp>
    </p:spTree>
    <p:extLst>
      <p:ext uri="{BB962C8B-B14F-4D97-AF65-F5344CB8AC3E}">
        <p14:creationId xmlns:p14="http://schemas.microsoft.com/office/powerpoint/2010/main" val="236182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 dirty="0"/>
              <a:t>Write the contract for </a:t>
            </a:r>
          </a:p>
        </p:txBody>
      </p:sp>
      <p:sp>
        <p:nvSpPr>
          <p:cNvPr id="91" name="Shape 91"/>
          <p:cNvSpPr txBox="1">
            <a:spLocks noGrp="1"/>
          </p:cNvSpPr>
          <p:nvPr>
            <p:ph idx="1"/>
          </p:nvPr>
        </p:nvSpPr>
        <p:spPr/>
        <p:txBody>
          <a:bodyPr/>
          <a:lstStyle/>
          <a:p>
            <a:pPr lvl="0"/>
            <a:r>
              <a:rPr lang="en"/>
              <a:t>(circle 50 "solid" "red")</a:t>
            </a:r>
          </a:p>
        </p:txBody>
      </p:sp>
    </p:spTree>
    <p:extLst>
      <p:ext uri="{BB962C8B-B14F-4D97-AF65-F5344CB8AC3E}">
        <p14:creationId xmlns:p14="http://schemas.microsoft.com/office/powerpoint/2010/main" val="188707420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r>
              <a:rPr lang="en"/>
              <a:t>Data Representation of World</a:t>
            </a:r>
          </a:p>
        </p:txBody>
      </p:sp>
      <p:sp>
        <p:nvSpPr>
          <p:cNvPr id="73" name="Shape 73"/>
          <p:cNvSpPr txBox="1">
            <a:spLocks noGrp="1"/>
          </p:cNvSpPr>
          <p:nvPr>
            <p:ph idx="1"/>
          </p:nvPr>
        </p:nvSpPr>
        <p:spPr/>
        <p:txBody>
          <a:bodyPr/>
          <a:lstStyle/>
          <a:p>
            <a:r>
              <a:rPr lang="en"/>
              <a:t>Do we know how many shots the player will “fire”?  </a:t>
            </a:r>
          </a:p>
          <a:p>
            <a:r>
              <a:rPr lang="en"/>
              <a:t>What does this tell us about the data representation of world?</a:t>
            </a:r>
          </a:p>
        </p:txBody>
      </p:sp>
    </p:spTree>
    <p:extLst>
      <p:ext uri="{BB962C8B-B14F-4D97-AF65-F5344CB8AC3E}">
        <p14:creationId xmlns:p14="http://schemas.microsoft.com/office/powerpoint/2010/main" val="45490678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r>
              <a:rPr lang="en"/>
              <a:t>A List-of-shots</a:t>
            </a:r>
          </a:p>
        </p:txBody>
      </p:sp>
      <p:sp>
        <p:nvSpPr>
          <p:cNvPr id="79" name="Shape 79"/>
          <p:cNvSpPr txBox="1">
            <a:spLocks noGrp="1"/>
          </p:cNvSpPr>
          <p:nvPr>
            <p:ph idx="1"/>
          </p:nvPr>
        </p:nvSpPr>
        <p:spPr/>
        <p:txBody>
          <a:bodyPr/>
          <a:lstStyle/>
          <a:p>
            <a:r>
              <a:rPr lang="en-US"/>
              <a:t>Since we don’t know how many shots the player will fire we use a list to represent them:</a:t>
            </a:r>
          </a:p>
          <a:p>
            <a:endParaRPr lang="en-US"/>
          </a:p>
        </p:txBody>
      </p:sp>
      <p:sp>
        <p:nvSpPr>
          <p:cNvPr id="80" name="Shape 80"/>
          <p:cNvSpPr txBox="1">
            <a:spLocks noGrp="1"/>
          </p:cNvSpPr>
          <p:nvPr>
            <p:ph type="body" idx="4294967295"/>
          </p:nvPr>
        </p:nvSpPr>
        <p:spPr>
          <a:xfrm>
            <a:off x="0" y="3219450"/>
            <a:ext cx="5959475" cy="2684463"/>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4269109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Individual Shots</a:t>
            </a:r>
          </a:p>
        </p:txBody>
      </p:sp>
      <p:sp>
        <p:nvSpPr>
          <p:cNvPr id="86" name="Shape 86"/>
          <p:cNvSpPr txBox="1">
            <a:spLocks noGrp="1"/>
          </p:cNvSpPr>
          <p:nvPr>
            <p:ph idx="1"/>
          </p:nvPr>
        </p:nvSpPr>
        <p:spPr/>
        <p:txBody>
          <a:bodyPr/>
          <a:lstStyle/>
          <a:p>
            <a:r>
              <a:rPr lang="en"/>
              <a:t>How do we represent individual shots?</a:t>
            </a:r>
          </a:p>
        </p:txBody>
      </p:sp>
    </p:spTree>
    <p:extLst>
      <p:ext uri="{BB962C8B-B14F-4D97-AF65-F5344CB8AC3E}">
        <p14:creationId xmlns:p14="http://schemas.microsoft.com/office/powerpoint/2010/main" val="9628724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r>
              <a:rPr lang="en"/>
              <a:t>Individual Shots</a:t>
            </a:r>
          </a:p>
        </p:txBody>
      </p:sp>
      <p:sp>
        <p:nvSpPr>
          <p:cNvPr id="92" name="Shape 92"/>
          <p:cNvSpPr txBox="1">
            <a:spLocks noGrp="1"/>
          </p:cNvSpPr>
          <p:nvPr>
            <p:ph idx="1"/>
          </p:nvPr>
        </p:nvSpPr>
        <p:spPr/>
        <p:txBody>
          <a:bodyPr/>
          <a:lstStyle/>
          <a:p>
            <a:r>
              <a:rPr lang="en"/>
              <a:t>How do we represent individual shots?</a:t>
            </a:r>
          </a:p>
        </p:txBody>
      </p:sp>
      <p:sp>
        <p:nvSpPr>
          <p:cNvPr id="93" name="Shape 93"/>
          <p:cNvSpPr txBox="1">
            <a:spLocks noGrp="1"/>
          </p:cNvSpPr>
          <p:nvPr>
            <p:ph type="body" idx="4294967295"/>
          </p:nvPr>
        </p:nvSpPr>
        <p:spPr>
          <a:xfrm>
            <a:off x="1119188" y="3201988"/>
            <a:ext cx="8024812" cy="2522537"/>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1261489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Putting this together</a:t>
            </a:r>
          </a:p>
        </p:txBody>
      </p:sp>
      <p:sp>
        <p:nvSpPr>
          <p:cNvPr id="99" name="Shape 99"/>
          <p:cNvSpPr txBox="1">
            <a:spLocks noGrp="1"/>
          </p:cNvSpPr>
          <p:nvPr>
            <p:ph idx="1"/>
          </p:nvPr>
        </p:nvSpPr>
        <p:spPr/>
        <p:txBody>
          <a:bodyPr/>
          <a:lstStyle/>
          <a:p>
            <a:r>
              <a:rPr lang="en"/>
              <a:t># A Shot-World is a List-of-Numbers.</a:t>
            </a:r>
          </a:p>
          <a:p>
            <a:r>
              <a:rPr lang="en"/>
              <a:t># interpretation: each number represents the y coordinate of the shot</a:t>
            </a:r>
          </a:p>
        </p:txBody>
      </p:sp>
    </p:spTree>
    <p:extLst>
      <p:ext uri="{BB962C8B-B14F-4D97-AF65-F5344CB8AC3E}">
        <p14:creationId xmlns:p14="http://schemas.microsoft.com/office/powerpoint/2010/main" val="57304584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Event Handlers</a:t>
            </a:r>
          </a:p>
        </p:txBody>
      </p:sp>
      <p:sp>
        <p:nvSpPr>
          <p:cNvPr id="105" name="Shape 105"/>
          <p:cNvSpPr txBox="1">
            <a:spLocks noGrp="1"/>
          </p:cNvSpPr>
          <p:nvPr>
            <p:ph idx="1"/>
          </p:nvPr>
        </p:nvSpPr>
        <p:spPr/>
        <p:txBody>
          <a:bodyPr/>
          <a:lstStyle/>
          <a:p>
            <a:r>
              <a:rPr lang="en-US"/>
              <a:t>Which events will we need to employ to solve the given </a:t>
            </a:r>
            <a:r>
              <a:rPr lang="en-US">
                <a:hlinkClick r:id="rId3"/>
              </a:rPr>
              <a:t>problem</a:t>
            </a:r>
            <a:r>
              <a:rPr lang="en-US"/>
              <a:t>?</a:t>
            </a:r>
          </a:p>
          <a:p>
            <a:endParaRPr lang="en-US"/>
          </a:p>
          <a:p>
            <a:endParaRPr lang="en-US"/>
          </a:p>
        </p:txBody>
      </p:sp>
    </p:spTree>
    <p:extLst>
      <p:ext uri="{BB962C8B-B14F-4D97-AF65-F5344CB8AC3E}">
        <p14:creationId xmlns:p14="http://schemas.microsoft.com/office/powerpoint/2010/main" val="12578718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r>
              <a:rPr lang="en"/>
              <a:t>#    :: Shot-World -&gt; Image</a:t>
            </a:r>
          </a:p>
        </p:txBody>
      </p:sp>
      <p:sp>
        <p:nvSpPr>
          <p:cNvPr id="111" name="Shape 111"/>
          <p:cNvSpPr txBox="1">
            <a:spLocks noGrp="1"/>
          </p:cNvSpPr>
          <p:nvPr>
            <p:ph idx="1"/>
          </p:nvPr>
        </p:nvSpPr>
        <p:spPr/>
        <p:txBody>
          <a:bodyPr/>
          <a:lstStyle/>
          <a:p>
            <a:r>
              <a:rPr lang="en"/>
              <a:t># adds each y on w at (XSHOT, y) to the background image</a:t>
            </a:r>
          </a:p>
          <a:p>
            <a:r>
              <a:rPr lang="en">
                <a:sym typeface="Consolas"/>
              </a:rPr>
              <a:t>fun to-image(w :: List&lt;Number&gt;) -&gt; I.Image:</a:t>
            </a:r>
          </a:p>
          <a:p>
            <a:r>
              <a:rPr lang="en">
                <a:sym typeface="Consolas"/>
              </a:rPr>
              <a:t>	BACKGROUND</a:t>
            </a:r>
          </a:p>
          <a:p>
            <a:r>
              <a:rPr lang="en">
                <a:sym typeface="Consolas"/>
              </a:rPr>
              <a:t>end</a:t>
            </a:r>
          </a:p>
        </p:txBody>
      </p:sp>
    </p:spTree>
    <p:extLst>
      <p:ext uri="{BB962C8B-B14F-4D97-AF65-F5344CB8AC3E}">
        <p14:creationId xmlns:p14="http://schemas.microsoft.com/office/powerpoint/2010/main" val="32947953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r>
              <a:rPr lang="en"/>
              <a:t>#   :: Shot-World -&gt; Shot-World</a:t>
            </a:r>
          </a:p>
        </p:txBody>
      </p:sp>
      <p:sp>
        <p:nvSpPr>
          <p:cNvPr id="117" name="Shape 117"/>
          <p:cNvSpPr txBox="1">
            <a:spLocks noGrp="1"/>
          </p:cNvSpPr>
          <p:nvPr>
            <p:ph idx="1"/>
          </p:nvPr>
        </p:nvSpPr>
        <p:spPr/>
        <p:txBody>
          <a:bodyPr/>
          <a:lstStyle/>
          <a:p>
            <a:r>
              <a:rPr lang="en"/>
              <a:t># moves each shot up by one pixel</a:t>
            </a:r>
          </a:p>
          <a:p>
            <a:r>
              <a:rPr lang="en">
                <a:sym typeface="Consolas"/>
              </a:rPr>
              <a:t>fun tock(w :: List&lt;Number&gt;) -&gt; List&lt;Number&gt;:</a:t>
            </a:r>
          </a:p>
          <a:p>
            <a:r>
              <a:rPr lang="en">
                <a:sym typeface="Consolas"/>
              </a:rPr>
              <a:t>	w</a:t>
            </a:r>
          </a:p>
          <a:p>
            <a:r>
              <a:rPr lang="en">
                <a:sym typeface="Consolas"/>
              </a:rPr>
              <a:t>end</a:t>
            </a:r>
          </a:p>
        </p:txBody>
      </p:sp>
    </p:spTree>
    <p:extLst>
      <p:ext uri="{BB962C8B-B14F-4D97-AF65-F5344CB8AC3E}">
        <p14:creationId xmlns:p14="http://schemas.microsoft.com/office/powerpoint/2010/main" val="165337714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r>
              <a:rPr lang="en"/>
              <a:t>#  :: Shot-World Key-Event -&gt; Shot-World </a:t>
            </a:r>
          </a:p>
        </p:txBody>
      </p:sp>
      <p:sp>
        <p:nvSpPr>
          <p:cNvPr id="123" name="Shape 123"/>
          <p:cNvSpPr txBox="1">
            <a:spLocks noGrp="1"/>
          </p:cNvSpPr>
          <p:nvPr>
            <p:ph idx="1"/>
          </p:nvPr>
        </p:nvSpPr>
        <p:spPr/>
        <p:txBody>
          <a:bodyPr/>
          <a:lstStyle/>
          <a:p>
            <a:r>
              <a:rPr lang="en"/>
              <a:t># adds a shot to the world if the space bar was hit</a:t>
            </a:r>
          </a:p>
          <a:p>
            <a:r>
              <a:rPr lang="en">
                <a:sym typeface="Consolas"/>
              </a:rPr>
              <a:t>fun key-press(w :: List&lt;Number&gt;, key :: String) -&gt; List&lt;Number&gt;:</a:t>
            </a:r>
          </a:p>
          <a:p>
            <a:r>
              <a:rPr lang="en">
                <a:sym typeface="Consolas"/>
              </a:rPr>
              <a:t>w</a:t>
            </a:r>
          </a:p>
          <a:p>
            <a:r>
              <a:rPr lang="en">
                <a:sym typeface="Consolas"/>
              </a:rPr>
              <a:t>end</a:t>
            </a:r>
          </a:p>
        </p:txBody>
      </p:sp>
    </p:spTree>
    <p:extLst>
      <p:ext uri="{BB962C8B-B14F-4D97-AF65-F5344CB8AC3E}">
        <p14:creationId xmlns:p14="http://schemas.microsoft.com/office/powerpoint/2010/main" val="81381801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r>
              <a:rPr lang="en"/>
              <a:t>The main function</a:t>
            </a:r>
          </a:p>
        </p:txBody>
      </p:sp>
      <p:sp>
        <p:nvSpPr>
          <p:cNvPr id="129" name="Shape 129"/>
          <p:cNvSpPr txBox="1">
            <a:spLocks noGrp="1"/>
          </p:cNvSpPr>
          <p:nvPr>
            <p:ph idx="1"/>
          </p:nvPr>
        </p:nvSpPr>
        <p:spPr/>
        <p:txBody>
          <a:bodyPr/>
          <a:lstStyle/>
          <a:p>
            <a:r>
              <a:rPr lang="en">
                <a:sym typeface="Consolas"/>
              </a:rPr>
              <a:t># ShotWorld -&gt; ShotWorld </a:t>
            </a:r>
          </a:p>
          <a:p>
            <a:r>
              <a:rPr lang="en">
                <a:sym typeface="Consolas"/>
              </a:rPr>
              <a:t>fun main(w0):</a:t>
            </a:r>
          </a:p>
          <a:p>
            <a:r>
              <a:rPr lang="en">
                <a:sym typeface="Consolas"/>
              </a:rPr>
              <a:t>  W.big-bang(w0, [list:</a:t>
            </a:r>
          </a:p>
          <a:p>
            <a:r>
              <a:rPr lang="en">
                <a:sym typeface="Consolas"/>
              </a:rPr>
              <a:t>      W.on-tick(tock),</a:t>
            </a:r>
          </a:p>
          <a:p>
            <a:r>
              <a:rPr lang="en">
                <a:sym typeface="Consolas"/>
              </a:rPr>
              <a:t>      W.on-key(keypress),</a:t>
            </a:r>
          </a:p>
          <a:p>
            <a:r>
              <a:rPr lang="en">
                <a:sym typeface="Consolas"/>
              </a:rPr>
              <a:t>      W.to-draw(to-image)])</a:t>
            </a:r>
          </a:p>
          <a:p>
            <a:r>
              <a:rPr lang="en">
                <a:sym typeface="Consolas"/>
              </a:rPr>
              <a:t>end</a:t>
            </a:r>
          </a:p>
        </p:txBody>
      </p:sp>
    </p:spTree>
    <p:extLst>
      <p:ext uri="{BB962C8B-B14F-4D97-AF65-F5344CB8AC3E}">
        <p14:creationId xmlns:p14="http://schemas.microsoft.com/office/powerpoint/2010/main" val="2293298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pPr lvl="0"/>
            <a:r>
              <a:rPr lang="en"/>
              <a:t>Draw the circle of evaluation</a:t>
            </a:r>
          </a:p>
        </p:txBody>
      </p:sp>
      <p:sp>
        <p:nvSpPr>
          <p:cNvPr id="55" name="Shape 55"/>
          <p:cNvSpPr txBox="1">
            <a:spLocks noGrp="1"/>
          </p:cNvSpPr>
          <p:nvPr>
            <p:ph idx="1"/>
          </p:nvPr>
        </p:nvSpPr>
        <p:spPr/>
        <p:txBody>
          <a:bodyPr/>
          <a:lstStyle/>
          <a:p>
            <a:pPr lvl="0"/>
            <a:r>
              <a:rPr lang="en"/>
              <a:t>(put-image</a:t>
            </a:r>
          </a:p>
          <a:p>
            <a:pPr lvl="0"/>
            <a:r>
              <a:rPr lang="en"/>
              <a:t>  (circle 50 “solid” “red”)</a:t>
            </a:r>
          </a:p>
          <a:p>
            <a:pPr lvl="0"/>
            <a:r>
              <a:rPr lang="en"/>
              <a:t>  100  0</a:t>
            </a:r>
          </a:p>
          <a:p>
            <a:pPr lvl="0"/>
            <a:r>
              <a:rPr lang="en"/>
              <a:t>  (square 100 “solid” “blue”))</a:t>
            </a:r>
          </a:p>
        </p:txBody>
      </p:sp>
    </p:spTree>
    <p:extLst>
      <p:ext uri="{BB962C8B-B14F-4D97-AF65-F5344CB8AC3E}">
        <p14:creationId xmlns:p14="http://schemas.microsoft.com/office/powerpoint/2010/main" val="404678928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Templates</a:t>
            </a:r>
          </a:p>
        </p:txBody>
      </p:sp>
      <p:sp>
        <p:nvSpPr>
          <p:cNvPr id="135" name="Shape 135"/>
          <p:cNvSpPr txBox="1">
            <a:spLocks noGrp="1"/>
          </p:cNvSpPr>
          <p:nvPr>
            <p:ph idx="1"/>
          </p:nvPr>
        </p:nvSpPr>
        <p:spPr/>
        <p:txBody>
          <a:bodyPr/>
          <a:lstStyle/>
          <a:p>
            <a:r>
              <a:rPr lang="en"/>
              <a:t>#  :: Shot-World -&gt; Image</a:t>
            </a:r>
          </a:p>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96740928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p:txBody>
          <a:bodyPr/>
          <a:lstStyle/>
          <a:p>
            <a:r>
              <a:rPr lang="en"/>
              <a:t>to-image</a:t>
            </a:r>
          </a:p>
        </p:txBody>
      </p:sp>
      <p:sp>
        <p:nvSpPr>
          <p:cNvPr id="141" name="Shape 141"/>
          <p:cNvSpPr txBox="1">
            <a:spLocks noGrp="1"/>
          </p:cNvSpPr>
          <p:nvPr>
            <p:ph idx="1"/>
          </p:nvPr>
        </p:nvSpPr>
        <p:spPr/>
        <p:txBody>
          <a:bodyPr/>
          <a:lstStyle/>
          <a:p>
            <a:r>
              <a:rPr lang="en-US">
                <a:sym typeface="Consolas"/>
              </a:rPr>
              <a:t>first</a:t>
            </a:r>
            <a:r>
              <a:rPr lang="en-US"/>
              <a:t> -&gt; extracts the first y coordinate from the list</a:t>
            </a:r>
          </a:p>
          <a:p>
            <a:r>
              <a:rPr lang="en-US">
                <a:sym typeface="Consolas"/>
              </a:rPr>
              <a:t>rest </a:t>
            </a:r>
            <a:r>
              <a:rPr lang="en-US"/>
              <a:t>-&gt; is the rest of the y coordinates</a:t>
            </a:r>
          </a:p>
          <a:p>
            <a:endParaRPr lang="en-US"/>
          </a:p>
          <a:p>
            <a:r>
              <a:rPr lang="en-US">
                <a:sym typeface="Consolas"/>
              </a:rPr>
              <a:t>to-image(rest)</a:t>
            </a:r>
            <a:r>
              <a:rPr lang="en-US"/>
              <a:t> -&gt; adds each shot on w.rest to the background image</a:t>
            </a:r>
          </a:p>
        </p:txBody>
      </p:sp>
    </p:spTree>
    <p:extLst>
      <p:ext uri="{BB962C8B-B14F-4D97-AF65-F5344CB8AC3E}">
        <p14:creationId xmlns:p14="http://schemas.microsoft.com/office/powerpoint/2010/main" val="33447454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
              <a:t>to-image template</a:t>
            </a:r>
          </a:p>
        </p:txBody>
      </p:sp>
      <p:sp>
        <p:nvSpPr>
          <p:cNvPr id="147" name="Shape 147"/>
          <p:cNvSpPr txBox="1">
            <a:spLocks noGrp="1"/>
          </p:cNvSpPr>
          <p:nvPr>
            <p:ph idx="1"/>
          </p:nvPr>
        </p:nvSpPr>
        <p:spPr/>
        <p:txBody>
          <a:bodyPr/>
          <a:lstStyle/>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384622213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to-image(w.rest)</a:t>
            </a:r>
          </a:p>
        </p:txBody>
      </p:sp>
      <p:sp>
        <p:nvSpPr>
          <p:cNvPr id="153" name="Shape 153"/>
          <p:cNvSpPr txBox="1">
            <a:spLocks noGrp="1"/>
          </p:cNvSpPr>
          <p:nvPr>
            <p:ph idx="1"/>
          </p:nvPr>
        </p:nvSpPr>
        <p:spPr/>
        <p:txBody>
          <a:bodyPr/>
          <a:lstStyle/>
          <a:p>
            <a:r>
              <a:rPr lang="en-US"/>
              <a:t>#renders the rest of the list as an image </a:t>
            </a:r>
          </a:p>
          <a:p>
            <a:endParaRPr lang="en-US"/>
          </a:p>
          <a:p>
            <a:r>
              <a:rPr lang="en-US">
                <a:sym typeface="Consolas"/>
              </a:rPr>
              <a:t>place-image(SHOT, </a:t>
            </a:r>
          </a:p>
          <a:p>
            <a:r>
              <a:rPr lang="en-US">
                <a:sym typeface="Consolas"/>
              </a:rPr>
              <a:t>              XSHOT, w.first,</a:t>
            </a:r>
          </a:p>
          <a:p>
            <a:r>
              <a:rPr lang="en-US">
                <a:sym typeface="Consolas"/>
              </a:rPr>
              <a:t>					   to-image(w.rest))</a:t>
            </a:r>
          </a:p>
        </p:txBody>
      </p:sp>
    </p:spTree>
    <p:extLst>
      <p:ext uri="{BB962C8B-B14F-4D97-AF65-F5344CB8AC3E}">
        <p14:creationId xmlns:p14="http://schemas.microsoft.com/office/powerpoint/2010/main" val="20861359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to-image(w.rest)</a:t>
            </a:r>
          </a:p>
        </p:txBody>
      </p:sp>
      <p:sp>
        <p:nvSpPr>
          <p:cNvPr id="159" name="Shape 159"/>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86646208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
              <a:t>to-image(w.rest)</a:t>
            </a:r>
          </a:p>
        </p:txBody>
      </p:sp>
      <p:sp>
        <p:nvSpPr>
          <p:cNvPr id="167" name="Shape 167"/>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898852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p:txBody>
          <a:bodyPr/>
          <a:lstStyle/>
          <a:p>
            <a:r>
              <a:rPr lang="en"/>
              <a:t>to-image(w.rest)</a:t>
            </a:r>
          </a:p>
        </p:txBody>
      </p:sp>
      <p:sp>
        <p:nvSpPr>
          <p:cNvPr id="175" name="Shape 175"/>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1567269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to-image(w.rest)</a:t>
            </a:r>
          </a:p>
        </p:txBody>
      </p:sp>
      <p:sp>
        <p:nvSpPr>
          <p:cNvPr id="183" name="Shape 183"/>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6327835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r>
              <a:rPr lang="en"/>
              <a:t>What about is-empty?</a:t>
            </a:r>
          </a:p>
        </p:txBody>
      </p:sp>
      <p:sp>
        <p:nvSpPr>
          <p:cNvPr id="191" name="Shape 191"/>
          <p:cNvSpPr txBox="1">
            <a:spLocks noGrp="1"/>
          </p:cNvSpPr>
          <p:nvPr>
            <p:ph idx="1"/>
          </p:nvPr>
        </p:nvSpPr>
        <p:spPr/>
        <p:txBody>
          <a:bodyPr/>
          <a:lstStyle/>
          <a:p>
            <a:r>
              <a:rPr lang="en">
                <a:sym typeface="Consolas"/>
              </a:rPr>
              <a:t>fun to-image(w :: List&lt;Numbers&gt;) -&gt; I.Image:</a:t>
            </a:r>
          </a:p>
          <a:p>
            <a:r>
              <a:rPr lang="en">
                <a:sym typeface="Consolas"/>
              </a:rPr>
              <a:t>	ask:</a:t>
            </a:r>
          </a:p>
          <a:p>
            <a:r>
              <a:rPr lang="en">
                <a:sym typeface="Consolas"/>
              </a:rPr>
              <a:t>		| is-empty(w) then: …</a:t>
            </a:r>
          </a:p>
          <a:p>
            <a:r>
              <a:rPr lang="en">
                <a:sym typeface="Consolas"/>
              </a:rPr>
              <a:t>		| otherwise: … w.first … to-image(w.rest)</a:t>
            </a:r>
          </a:p>
          <a:p>
            <a:r>
              <a:rPr lang="en">
                <a:sym typeface="Consolas"/>
              </a:rPr>
              <a:t>	end</a:t>
            </a:r>
          </a:p>
          <a:p>
            <a:r>
              <a:rPr lang="en">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3269161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r>
              <a:rPr lang="en"/>
              <a:t>What about keypress?</a:t>
            </a:r>
          </a:p>
        </p:txBody>
      </p:sp>
      <p:sp>
        <p:nvSpPr>
          <p:cNvPr id="198" name="Shape 198"/>
          <p:cNvSpPr txBox="1">
            <a:spLocks noGrp="1"/>
          </p:cNvSpPr>
          <p:nvPr>
            <p:ph idx="1"/>
          </p:nvPr>
        </p:nvSpPr>
        <p:spPr/>
        <p:txBody>
          <a:bodyPr/>
          <a:lstStyle/>
          <a:p>
            <a:r>
              <a:rPr lang="en"/>
              <a:t>How should we structure the function keypress?</a:t>
            </a:r>
          </a:p>
        </p:txBody>
      </p:sp>
    </p:spTree>
    <p:extLst>
      <p:ext uri="{BB962C8B-B14F-4D97-AF65-F5344CB8AC3E}">
        <p14:creationId xmlns:p14="http://schemas.microsoft.com/office/powerpoint/2010/main" val="757556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pPr lvl="0"/>
            <a:r>
              <a:rPr lang="en"/>
              <a:t>Image Primitive Contracts</a:t>
            </a:r>
          </a:p>
        </p:txBody>
      </p:sp>
      <p:sp>
        <p:nvSpPr>
          <p:cNvPr id="67" name="Shape 67"/>
          <p:cNvSpPr txBox="1">
            <a:spLocks noGrp="1"/>
          </p:cNvSpPr>
          <p:nvPr>
            <p:ph idx="1"/>
          </p:nvPr>
        </p:nvSpPr>
        <p:spPr/>
        <p:txBody>
          <a:bodyPr/>
          <a:lstStyle/>
          <a:p>
            <a:pPr lvl="0"/>
            <a:r>
              <a:rPr lang="en-US"/>
              <a:t>; circle : Numer String String -&gt; Image</a:t>
            </a:r>
          </a:p>
          <a:p>
            <a:pPr lvl="0"/>
            <a:r>
              <a:rPr lang="en-US"/>
              <a:t>; star : Number String String -&gt; Image</a:t>
            </a:r>
          </a:p>
          <a:p>
            <a:pPr lvl="0"/>
            <a:r>
              <a:rPr lang="en-US"/>
              <a:t>; rectangle : Number Number String String -&gt; Image</a:t>
            </a:r>
          </a:p>
          <a:p>
            <a:pPr lvl="0"/>
            <a:endParaRPr lang="en-US"/>
          </a:p>
        </p:txBody>
      </p:sp>
    </p:spTree>
    <p:extLst>
      <p:ext uri="{BB962C8B-B14F-4D97-AF65-F5344CB8AC3E}">
        <p14:creationId xmlns:p14="http://schemas.microsoft.com/office/powerpoint/2010/main" val="93053407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
              <a:t>Your task</a:t>
            </a:r>
          </a:p>
        </p:txBody>
      </p:sp>
      <p:sp>
        <p:nvSpPr>
          <p:cNvPr id="204" name="Shape 204"/>
          <p:cNvSpPr txBox="1">
            <a:spLocks noGrp="1"/>
          </p:cNvSpPr>
          <p:nvPr>
            <p:ph idx="1"/>
          </p:nvPr>
        </p:nvSpPr>
        <p:spPr/>
        <p:txBody>
          <a:bodyPr/>
          <a:lstStyle/>
          <a:p>
            <a:r>
              <a:rPr lang="en"/>
              <a:t>Add a template for tock to your program.</a:t>
            </a:r>
          </a:p>
          <a:p>
            <a:r>
              <a:rPr lang="en"/>
              <a:t>Follow the design recipe including examples to design the function for tock.</a:t>
            </a:r>
          </a:p>
          <a:p>
            <a:r>
              <a:rPr lang="en"/>
              <a:t>Finish fixing your program.  You should have a program with shots that move when the space bar is pressed.</a:t>
            </a:r>
          </a:p>
        </p:txBody>
      </p:sp>
    </p:spTree>
    <p:extLst>
      <p:ext uri="{BB962C8B-B14F-4D97-AF65-F5344CB8AC3E}">
        <p14:creationId xmlns:p14="http://schemas.microsoft.com/office/powerpoint/2010/main" val="41423892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Challenges</a:t>
            </a:r>
          </a:p>
        </p:txBody>
      </p:sp>
      <p:sp>
        <p:nvSpPr>
          <p:cNvPr id="210" name="Shape 210"/>
          <p:cNvSpPr txBox="1">
            <a:spLocks noGrp="1"/>
          </p:cNvSpPr>
          <p:nvPr>
            <p:ph idx="1"/>
          </p:nvPr>
        </p:nvSpPr>
        <p:spPr/>
        <p:txBody>
          <a:bodyPr>
            <a:normAutofit lnSpcReduction="10000"/>
          </a:bodyPr>
          <a:lstStyle/>
          <a:p>
            <a:r>
              <a:rPr lang="en"/>
              <a:t>After you get your program working:</a:t>
            </a:r>
          </a:p>
          <a:p>
            <a:r>
              <a:rPr lang="en"/>
              <a:t> If you run main, press the space bar (fire a shot), and wait for a good amount of time, the shot disappears from the canvas. When you shut down the world canvas, however, the result is a world that still contains this invisible shot.</a:t>
            </a:r>
          </a:p>
          <a:p>
            <a:r>
              <a:rPr lang="en"/>
              <a:t>Design an alternative tock function, which not just moves shots one pixel per clock tick but also eliminates those whose coordinates places them above the canvas. Hint: You may wish to consider the design of an auxiliary function for the recursive ask clause.</a:t>
            </a:r>
          </a:p>
          <a:p>
            <a:r>
              <a:rPr lang="en"/>
              <a:t>Remember extract-positives.  How do we return a list with only some elements?</a:t>
            </a:r>
          </a:p>
        </p:txBody>
      </p:sp>
    </p:spTree>
    <p:extLst>
      <p:ext uri="{BB962C8B-B14F-4D97-AF65-F5344CB8AC3E}">
        <p14:creationId xmlns:p14="http://schemas.microsoft.com/office/powerpoint/2010/main" val="5788238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How do compilers and interpreters help develop programs?</a:t>
            </a:r>
          </a:p>
        </p:txBody>
      </p:sp>
      <p:sp>
        <p:nvSpPr>
          <p:cNvPr id="73" name="Shape 73"/>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8338732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Constants vs. State</a:t>
            </a:r>
          </a:p>
        </p:txBody>
      </p:sp>
      <p:sp>
        <p:nvSpPr>
          <p:cNvPr id="47" name="Shape 47"/>
          <p:cNvSpPr txBox="1">
            <a:spLocks noGrp="1"/>
          </p:cNvSpPr>
          <p:nvPr>
            <p:ph idx="1"/>
          </p:nvPr>
        </p:nvSpPr>
        <p:spPr/>
        <p:txBody>
          <a:bodyPr/>
          <a:lstStyle/>
          <a:p>
            <a:r>
              <a:rPr lang="en"/>
              <a:t>What changes and what stays the same?</a:t>
            </a:r>
          </a:p>
        </p:txBody>
      </p:sp>
    </p:spTree>
    <p:extLst>
      <p:ext uri="{BB962C8B-B14F-4D97-AF65-F5344CB8AC3E}">
        <p14:creationId xmlns:p14="http://schemas.microsoft.com/office/powerpoint/2010/main" val="42613414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Constants</a:t>
            </a:r>
          </a:p>
        </p:txBody>
      </p:sp>
      <p:sp>
        <p:nvSpPr>
          <p:cNvPr id="53" name="Shape 53"/>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Tree>
    <p:extLst>
      <p:ext uri="{BB962C8B-B14F-4D97-AF65-F5344CB8AC3E}">
        <p14:creationId xmlns:p14="http://schemas.microsoft.com/office/powerpoint/2010/main" val="39718930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Constants</a:t>
            </a:r>
          </a:p>
        </p:txBody>
      </p:sp>
      <p:sp>
        <p:nvSpPr>
          <p:cNvPr id="59" name="Shape 59"/>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7460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r>
              <a:rPr lang="en"/>
              <a:t>2D Distance -&gt; Pythagorean Theorem</a:t>
            </a:r>
          </a:p>
        </p:txBody>
      </p:sp>
      <p:sp>
        <p:nvSpPr>
          <p:cNvPr id="8" name="Content Placeholder 7"/>
          <p:cNvSpPr>
            <a:spLocks noGrp="1"/>
          </p:cNvSpPr>
          <p:nvPr>
            <p:ph idx="1"/>
          </p:nvPr>
        </p:nvSpPr>
        <p:spPr/>
        <p:txBody>
          <a:bodyPr/>
          <a:lstStyle/>
          <a:p>
            <a:endParaRPr lang="en-US"/>
          </a:p>
        </p:txBody>
      </p:sp>
      <p:sp>
        <p:nvSpPr>
          <p:cNvPr id="70" name="Shape 70"/>
          <p:cNvSpPr txBox="1"/>
          <p:nvPr/>
        </p:nvSpPr>
        <p:spPr>
          <a:xfrm>
            <a:off x="0" y="1910001"/>
            <a:ext cx="9063300" cy="1902599"/>
          </a:xfrm>
          <a:prstGeom prst="rect">
            <a:avLst/>
          </a:prstGeom>
          <a:noFill/>
          <a:ln>
            <a:noFill/>
          </a:ln>
        </p:spPr>
        <p:txBody>
          <a:bodyPr lIns="91425" tIns="91425" rIns="91425" bIns="91425" anchor="t" anchorCtr="0">
            <a:noAutofit/>
          </a:bodyPr>
          <a:lstStyle/>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In Pyret:</a:t>
            </a:r>
          </a:p>
          <a:p>
            <a:pPr>
              <a:lnSpc>
                <a:spcPct val="115000"/>
              </a:lnSpc>
              <a:spcBef>
                <a:spcPts val="800"/>
              </a:spcBef>
              <a:spcAft>
                <a:spcPts val="800"/>
              </a:spcAft>
            </a:pPr>
            <a:r>
              <a:rPr lang="en" sz="3000">
                <a:solidFill>
                  <a:schemeClr val="dk1"/>
                </a:solidFill>
                <a:latin typeface="Courier New"/>
                <a:ea typeface="Courier New"/>
                <a:cs typeface="Courier New"/>
                <a:sym typeface="Courier New"/>
              </a:rPr>
              <a:t>num-sqrt(num-sqr(A) + num-sqr(B))</a:t>
            </a:r>
          </a:p>
        </p:txBody>
      </p:sp>
      <p:sp>
        <p:nvSpPr>
          <p:cNvPr id="71" name="Shape 71"/>
          <p:cNvSpPr txBox="1"/>
          <p:nvPr/>
        </p:nvSpPr>
        <p:spPr>
          <a:xfrm>
            <a:off x="310651" y="3783800"/>
            <a:ext cx="8524199" cy="1349400"/>
          </a:xfrm>
          <a:prstGeom prst="rect">
            <a:avLst/>
          </a:prstGeom>
          <a:noFill/>
          <a:ln>
            <a:noFill/>
          </a:ln>
        </p:spPr>
        <p:txBody>
          <a:bodyPr lIns="91425" tIns="91425" rIns="91425" bIns="91425" anchor="ctr" anchorCtr="0">
            <a:noAutofit/>
          </a:bodyPr>
          <a:lstStyle/>
          <a:p>
            <a:pPr>
              <a:lnSpc>
                <a:spcPct val="115000"/>
              </a:lnSpc>
            </a:pPr>
            <a:r>
              <a:rPr lang="en" sz="24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2400">
                <a:solidFill>
                  <a:schemeClr val="dk1"/>
                </a:solidFill>
                <a:latin typeface="Times New Roman"/>
                <a:ea typeface="Times New Roman"/>
                <a:cs typeface="Times New Roman"/>
                <a:sym typeface="Times New Roman"/>
              </a:rPr>
              <a:t>√(A</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+B</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375478957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Line-length</a:t>
            </a:r>
          </a:p>
        </p:txBody>
      </p:sp>
      <p:sp>
        <p:nvSpPr>
          <p:cNvPr id="8" name="Content Placeholder 7"/>
          <p:cNvSpPr>
            <a:spLocks noGrp="1"/>
          </p:cNvSpPr>
          <p:nvPr>
            <p:ph idx="1"/>
          </p:nvPr>
        </p:nvSpPr>
        <p:spPr/>
        <p:txBody>
          <a:bodyPr/>
          <a:lstStyle/>
          <a:p>
            <a:endParaRPr lang="en-US"/>
          </a:p>
        </p:txBody>
      </p:sp>
      <p:sp>
        <p:nvSpPr>
          <p:cNvPr id="77" name="Shape 77"/>
          <p:cNvSpPr txBox="1"/>
          <p:nvPr/>
        </p:nvSpPr>
        <p:spPr>
          <a:xfrm>
            <a:off x="321476" y="2605251"/>
            <a:ext cx="8586299" cy="2478299"/>
          </a:xfrm>
          <a:prstGeom prst="rect">
            <a:avLst/>
          </a:prstGeom>
          <a:noFill/>
          <a:ln>
            <a:noFill/>
          </a:ln>
        </p:spPr>
        <p:txBody>
          <a:bodyPr lIns="91425" tIns="91425" rIns="91425" bIns="91425" anchor="ctr" anchorCtr="0">
            <a:noAutofit/>
          </a:bodyPr>
          <a:lstStyle/>
          <a:p>
            <a:endParaRPr sz="2400"/>
          </a:p>
          <a:p>
            <a:r>
              <a:rPr lang="en" sz="2400"/>
              <a:t>## line-length : number number -&gt; number</a:t>
            </a:r>
          </a:p>
          <a:p>
            <a:r>
              <a:rPr lang="en" sz="2400"/>
              <a:t>## Finds 1D distance </a:t>
            </a:r>
          </a:p>
          <a:p>
            <a:endParaRPr sz="2400"/>
          </a:p>
          <a:p>
            <a:r>
              <a:rPr lang="en" sz="2400"/>
              <a:t>fun line-length(num1 :: Number, num2 :: Number) -&gt; Number:</a:t>
            </a:r>
          </a:p>
          <a:p>
            <a:r>
              <a:rPr lang="en" sz="2400"/>
              <a:t>  ask:</a:t>
            </a:r>
          </a:p>
          <a:p>
            <a:r>
              <a:rPr lang="en" sz="2400"/>
              <a:t>    | num1 &gt; num2 then: num1 - num2</a:t>
            </a:r>
          </a:p>
          <a:p>
            <a:r>
              <a:rPr lang="en" sz="2400"/>
              <a:t>    | num2 &gt;= num1 then: num2 - num1</a:t>
            </a:r>
          </a:p>
          <a:p>
            <a:r>
              <a:rPr lang="en" sz="2400"/>
              <a:t>  end</a:t>
            </a:r>
          </a:p>
          <a:p>
            <a:r>
              <a:rPr lang="en" sz="2400"/>
              <a:t>end</a:t>
            </a:r>
          </a:p>
        </p:txBody>
      </p:sp>
    </p:spTree>
    <p:extLst>
      <p:ext uri="{BB962C8B-B14F-4D97-AF65-F5344CB8AC3E}">
        <p14:creationId xmlns:p14="http://schemas.microsoft.com/office/powerpoint/2010/main" val="197056860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Distance</a:t>
            </a:r>
          </a:p>
        </p:txBody>
      </p:sp>
      <p:sp>
        <p:nvSpPr>
          <p:cNvPr id="8" name="Content Placeholder 7"/>
          <p:cNvSpPr>
            <a:spLocks noGrp="1"/>
          </p:cNvSpPr>
          <p:nvPr>
            <p:ph idx="1"/>
          </p:nvPr>
        </p:nvSpPr>
        <p:spPr/>
        <p:txBody>
          <a:bodyPr/>
          <a:lstStyle/>
          <a:p>
            <a:endParaRPr lang="en-US"/>
          </a:p>
        </p:txBody>
      </p:sp>
      <p:sp>
        <p:nvSpPr>
          <p:cNvPr id="83" name="Shape 83"/>
          <p:cNvSpPr txBox="1"/>
          <p:nvPr/>
        </p:nvSpPr>
        <p:spPr>
          <a:xfrm>
            <a:off x="245726" y="2316275"/>
            <a:ext cx="9644099" cy="3000000"/>
          </a:xfrm>
          <a:prstGeom prst="rect">
            <a:avLst/>
          </a:prstGeom>
          <a:noFill/>
          <a:ln>
            <a:noFill/>
          </a:ln>
        </p:spPr>
        <p:txBody>
          <a:bodyPr lIns="91425" tIns="91425" rIns="91425" bIns="91425" anchor="ctr" anchorCtr="0">
            <a:noAutofit/>
          </a:bodyPr>
          <a:lstStyle/>
          <a:p>
            <a:r>
              <a:rPr lang="en"/>
              <a:t>## distance : number number number number -&gt; number</a:t>
            </a:r>
          </a:p>
          <a:p>
            <a:r>
              <a:rPr lang="en"/>
              <a:t>## Finds the 2D distance between two points</a:t>
            </a:r>
          </a:p>
          <a:p>
            <a:endParaRPr/>
          </a:p>
          <a:p>
            <a:r>
              <a:rPr lang="en"/>
              <a:t>fun distance(x1 :: Number, y1 :: Number, x2 :: Number, y2 :: Number) -&gt; Number:</a:t>
            </a:r>
          </a:p>
          <a:p>
            <a:r>
              <a:rPr lang="en"/>
              <a:t>  num-sqrt(num-sqr(line-length(x1, x2)) + num-sqr(line-length(y1, y2)))</a:t>
            </a:r>
          </a:p>
          <a:p>
            <a:r>
              <a:rPr lang="en"/>
              <a:t>end</a:t>
            </a:r>
          </a:p>
        </p:txBody>
      </p:sp>
    </p:spTree>
    <p:extLst>
      <p:ext uri="{BB962C8B-B14F-4D97-AF65-F5344CB8AC3E}">
        <p14:creationId xmlns:p14="http://schemas.microsoft.com/office/powerpoint/2010/main" val="317359397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Collide</a:t>
            </a:r>
          </a:p>
        </p:txBody>
      </p:sp>
      <p:sp>
        <p:nvSpPr>
          <p:cNvPr id="8" name="Content Placeholder 7"/>
          <p:cNvSpPr>
            <a:spLocks noGrp="1"/>
          </p:cNvSpPr>
          <p:nvPr>
            <p:ph idx="1"/>
          </p:nvPr>
        </p:nvSpPr>
        <p:spPr/>
        <p:txBody>
          <a:bodyPr/>
          <a:lstStyle/>
          <a:p>
            <a:endParaRPr lang="en-US"/>
          </a:p>
        </p:txBody>
      </p:sp>
      <p:sp>
        <p:nvSpPr>
          <p:cNvPr id="89" name="Shape 89"/>
          <p:cNvSpPr txBox="1"/>
          <p:nvPr/>
        </p:nvSpPr>
        <p:spPr>
          <a:xfrm>
            <a:off x="409876" y="2316275"/>
            <a:ext cx="8088599" cy="3000000"/>
          </a:xfrm>
          <a:prstGeom prst="rect">
            <a:avLst/>
          </a:prstGeom>
          <a:noFill/>
          <a:ln>
            <a:noFill/>
          </a:ln>
        </p:spPr>
        <p:txBody>
          <a:bodyPr lIns="91425" tIns="91425" rIns="91425" bIns="91425" anchor="ctr" anchorCtr="0">
            <a:noAutofit/>
          </a:bodyPr>
          <a:lstStyle/>
          <a:p>
            <a:r>
              <a:rPr lang="en" sz="2500"/>
              <a:t>## collide : number number number number -&gt; boolean</a:t>
            </a:r>
          </a:p>
          <a:p>
            <a:r>
              <a:rPr lang="en" sz="2500"/>
              <a:t>## determines whether two objects are within 50 pixels of each other</a:t>
            </a:r>
          </a:p>
          <a:p>
            <a:endParaRPr sz="2500"/>
          </a:p>
          <a:p>
            <a:r>
              <a:rPr lang="en" sz="2500"/>
              <a:t>fun collide(x1, y1, x2, y2):</a:t>
            </a:r>
          </a:p>
          <a:p>
            <a:r>
              <a:rPr lang="en" sz="2500"/>
              <a:t>  distance(x1, y1, x2, y2) &lt; 80</a:t>
            </a:r>
          </a:p>
          <a:p>
            <a:r>
              <a:rPr lang="en" sz="2500"/>
              <a:t>end</a:t>
            </a:r>
          </a:p>
        </p:txBody>
      </p:sp>
    </p:spTree>
    <p:extLst>
      <p:ext uri="{BB962C8B-B14F-4D97-AF65-F5344CB8AC3E}">
        <p14:creationId xmlns:p14="http://schemas.microsoft.com/office/powerpoint/2010/main" val="3979156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Image Combiner Contracts</a:t>
            </a:r>
          </a:p>
        </p:txBody>
      </p:sp>
      <p:sp>
        <p:nvSpPr>
          <p:cNvPr id="73" name="Shape 73"/>
          <p:cNvSpPr txBox="1">
            <a:spLocks noGrp="1"/>
          </p:cNvSpPr>
          <p:nvPr>
            <p:ph idx="1"/>
          </p:nvPr>
        </p:nvSpPr>
        <p:spPr/>
        <p:txBody>
          <a:bodyPr/>
          <a:lstStyle/>
          <a:p>
            <a:pPr lvl="0"/>
            <a:r>
              <a:rPr lang="en-US"/>
              <a:t>; above : Image Image ... -&gt; Image</a:t>
            </a:r>
          </a:p>
          <a:p>
            <a:pPr lvl="0"/>
            <a:r>
              <a:rPr lang="en-US"/>
              <a:t>; beside : Image Image … -&gt; Image</a:t>
            </a:r>
          </a:p>
          <a:p>
            <a:pPr lvl="0"/>
            <a:r>
              <a:rPr lang="en-US"/>
              <a:t>; overlay : Image Image ... -&gt; Image</a:t>
            </a:r>
          </a:p>
          <a:p>
            <a:pPr lvl="0"/>
            <a:r>
              <a:rPr lang="en-US"/>
              <a:t>; put-image : Image Number Number Image -&gt; Image</a:t>
            </a:r>
          </a:p>
          <a:p>
            <a:pPr lvl="0"/>
            <a:endParaRPr lang="en-US"/>
          </a:p>
        </p:txBody>
      </p:sp>
    </p:spTree>
    <p:extLst>
      <p:ext uri="{BB962C8B-B14F-4D97-AF65-F5344CB8AC3E}">
        <p14:creationId xmlns:p14="http://schemas.microsoft.com/office/powerpoint/2010/main" val="5408701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Distance along one axis -&gt; 1D Distance</a:t>
            </a:r>
          </a:p>
        </p:txBody>
      </p:sp>
      <p:sp>
        <p:nvSpPr>
          <p:cNvPr id="41" name="Shape 41"/>
          <p:cNvSpPr txBox="1">
            <a:spLocks noGrp="1"/>
          </p:cNvSpPr>
          <p:nvPr>
            <p:ph idx="1"/>
          </p:nvPr>
        </p:nvSpPr>
        <p:spPr/>
        <p:txBody>
          <a:bodyPr/>
          <a:lstStyle/>
          <a:p>
            <a:r>
              <a:rPr lang="en"/>
              <a:t>How far apart are the cat and the dog?</a:t>
            </a:r>
          </a:p>
        </p:txBody>
      </p:sp>
      <p:pic>
        <p:nvPicPr>
          <p:cNvPr id="42" name="Shape 42"/>
          <p:cNvPicPr preferRelativeResize="0"/>
          <p:nvPr/>
        </p:nvPicPr>
        <p:blipFill>
          <a:blip r:embed="rId3">
            <a:alphaModFix/>
          </a:blip>
          <a:stretch>
            <a:fillRect/>
          </a:stretch>
        </p:blipFill>
        <p:spPr>
          <a:xfrm>
            <a:off x="1490126" y="2772550"/>
            <a:ext cx="5577125" cy="2699324"/>
          </a:xfrm>
          <a:prstGeom prst="rect">
            <a:avLst/>
          </a:prstGeom>
          <a:noFill/>
          <a:ln>
            <a:noFill/>
          </a:ln>
        </p:spPr>
      </p:pic>
    </p:spTree>
    <p:extLst>
      <p:ext uri="{BB962C8B-B14F-4D97-AF65-F5344CB8AC3E}">
        <p14:creationId xmlns:p14="http://schemas.microsoft.com/office/powerpoint/2010/main" val="21364277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2D Distance -&gt; Pythagorean Theorem</a:t>
            </a:r>
          </a:p>
        </p:txBody>
      </p:sp>
      <p:sp>
        <p:nvSpPr>
          <p:cNvPr id="48" name="Shape 48"/>
          <p:cNvSpPr txBox="1">
            <a:spLocks noGrp="1"/>
          </p:cNvSpPr>
          <p:nvPr>
            <p:ph idx="1"/>
          </p:nvPr>
        </p:nvSpPr>
        <p:spPr/>
        <p:txBody>
          <a:bodyPr/>
          <a:lstStyle/>
          <a:p>
            <a:r>
              <a:rPr lang="en"/>
              <a:t>How could you find the length of line C?</a:t>
            </a:r>
          </a:p>
        </p:txBody>
      </p:sp>
      <p:pic>
        <p:nvPicPr>
          <p:cNvPr id="49" name="Shape 49"/>
          <p:cNvPicPr preferRelativeResize="0"/>
          <p:nvPr/>
        </p:nvPicPr>
        <p:blipFill>
          <a:blip r:embed="rId3">
            <a:alphaModFix/>
          </a:blip>
          <a:stretch>
            <a:fillRect/>
          </a:stretch>
        </p:blipFill>
        <p:spPr>
          <a:xfrm>
            <a:off x="2558226" y="2917726"/>
            <a:ext cx="2512675" cy="2512675"/>
          </a:xfrm>
          <a:prstGeom prst="rect">
            <a:avLst/>
          </a:prstGeom>
          <a:noFill/>
          <a:ln>
            <a:noFill/>
          </a:ln>
        </p:spPr>
      </p:pic>
    </p:spTree>
    <p:extLst>
      <p:ext uri="{BB962C8B-B14F-4D97-AF65-F5344CB8AC3E}">
        <p14:creationId xmlns:p14="http://schemas.microsoft.com/office/powerpoint/2010/main" val="313476474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2D Distance -&gt; Pythagorean Theorem</a:t>
            </a:r>
          </a:p>
        </p:txBody>
      </p:sp>
      <p:sp>
        <p:nvSpPr>
          <p:cNvPr id="55" name="Shape 55"/>
          <p:cNvSpPr txBox="1">
            <a:spLocks noGrp="1"/>
          </p:cNvSpPr>
          <p:nvPr>
            <p:ph idx="1"/>
          </p:nvPr>
        </p:nvSpPr>
        <p:spPr/>
        <p:txBody>
          <a:bodyPr/>
          <a:lstStyle/>
          <a:p>
            <a:r>
              <a:rPr lang="en"/>
              <a:t>How could you find the length of line C?</a:t>
            </a:r>
          </a:p>
        </p:txBody>
      </p:sp>
      <p:pic>
        <p:nvPicPr>
          <p:cNvPr id="56" name="Shape 56"/>
          <p:cNvPicPr preferRelativeResize="0"/>
          <p:nvPr/>
        </p:nvPicPr>
        <p:blipFill>
          <a:blip r:embed="rId3">
            <a:alphaModFix/>
          </a:blip>
          <a:stretch>
            <a:fillRect/>
          </a:stretch>
        </p:blipFill>
        <p:spPr>
          <a:xfrm>
            <a:off x="592162" y="2762176"/>
            <a:ext cx="3230978" cy="2927599"/>
          </a:xfrm>
          <a:prstGeom prst="rect">
            <a:avLst/>
          </a:prstGeom>
          <a:noFill/>
          <a:ln>
            <a:noFill/>
          </a:ln>
        </p:spPr>
      </p:pic>
      <p:pic>
        <p:nvPicPr>
          <p:cNvPr id="57" name="Shape 57"/>
          <p:cNvPicPr preferRelativeResize="0"/>
          <p:nvPr/>
        </p:nvPicPr>
        <p:blipFill>
          <a:blip r:embed="rId4">
            <a:alphaModFix/>
          </a:blip>
          <a:stretch>
            <a:fillRect/>
          </a:stretch>
        </p:blipFill>
        <p:spPr>
          <a:xfrm>
            <a:off x="4767026" y="2762175"/>
            <a:ext cx="3129525" cy="2927600"/>
          </a:xfrm>
          <a:prstGeom prst="rect">
            <a:avLst/>
          </a:prstGeom>
          <a:noFill/>
          <a:ln>
            <a:noFill/>
          </a:ln>
        </p:spPr>
      </p:pic>
    </p:spTree>
    <p:extLst>
      <p:ext uri="{BB962C8B-B14F-4D97-AF65-F5344CB8AC3E}">
        <p14:creationId xmlns:p14="http://schemas.microsoft.com/office/powerpoint/2010/main" val="35449790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r>
              <a:rPr lang="en"/>
              <a:t>2D Distance -&gt; Pythagorean Theorem</a:t>
            </a:r>
          </a:p>
        </p:txBody>
      </p:sp>
      <p:sp>
        <p:nvSpPr>
          <p:cNvPr id="63" name="Shape 63"/>
          <p:cNvSpPr txBox="1">
            <a:spLocks noGrp="1"/>
          </p:cNvSpPr>
          <p:nvPr>
            <p:ph idx="1"/>
          </p:nvPr>
        </p:nvSpPr>
        <p:spPr/>
        <p:txBody>
          <a:bodyPr/>
          <a:lstStyle/>
          <a:p>
            <a:r>
              <a:rPr lang="en"/>
              <a:t>How could you find the length of line C?</a:t>
            </a:r>
          </a:p>
        </p:txBody>
      </p:sp>
      <p:sp>
        <p:nvSpPr>
          <p:cNvPr id="64" name="Shape 64"/>
          <p:cNvSpPr txBox="1"/>
          <p:nvPr/>
        </p:nvSpPr>
        <p:spPr>
          <a:xfrm>
            <a:off x="746625" y="2734225"/>
            <a:ext cx="6927000" cy="3000000"/>
          </a:xfrm>
          <a:prstGeom prst="rect">
            <a:avLst/>
          </a:prstGeom>
          <a:noFill/>
          <a:ln>
            <a:noFill/>
          </a:ln>
        </p:spPr>
        <p:txBody>
          <a:bodyPr lIns="91425" tIns="91425" rIns="91425" bIns="91425" anchor="ctr" anchorCtr="0">
            <a:noAutofit/>
          </a:bodyPr>
          <a:lstStyle/>
          <a:p>
            <a:pPr>
              <a:lnSpc>
                <a:spcPct val="115000"/>
              </a:lnSpc>
            </a:pPr>
            <a:r>
              <a:rPr lang="en" sz="36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√(A</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+B</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209018367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Convert the expression to circles of evaluation</a:t>
            </a:r>
          </a:p>
        </p:txBody>
      </p:sp>
      <p:sp>
        <p:nvSpPr>
          <p:cNvPr id="8" name="Content Placeholder 7"/>
          <p:cNvSpPr>
            <a:spLocks noGrp="1"/>
          </p:cNvSpPr>
          <p:nvPr>
            <p:ph idx="1"/>
          </p:nvPr>
        </p:nvSpPr>
        <p:spPr/>
        <p:txBody>
          <a:bodyPr/>
          <a:lstStyle/>
          <a:p>
            <a:endParaRPr lang="en-US"/>
          </a:p>
        </p:txBody>
      </p:sp>
      <p:sp>
        <p:nvSpPr>
          <p:cNvPr id="46" name="Shape 46"/>
          <p:cNvSpPr txBox="1"/>
          <p:nvPr/>
        </p:nvSpPr>
        <p:spPr>
          <a:xfrm>
            <a:off x="937096" y="369897"/>
            <a:ext cx="6844199" cy="729300"/>
          </a:xfrm>
          <a:prstGeom prst="rect">
            <a:avLst/>
          </a:prstGeom>
          <a:noFill/>
          <a:ln>
            <a:noFill/>
          </a:ln>
        </p:spPr>
        <p:txBody>
          <a:bodyPr lIns="91425" tIns="91425" rIns="91425" bIns="91425" anchor="ctr" anchorCtr="0">
            <a:noAutofit/>
          </a:bodyPr>
          <a:lstStyle/>
          <a:p>
            <a:pPr lvl="0" rtl="0">
              <a:spcBef>
                <a:spcPts val="0"/>
              </a:spcBef>
              <a:buNone/>
            </a:pPr>
            <a:r>
              <a:rPr lang="en" sz="1800">
                <a:latin typeface="Trebuchet MS"/>
                <a:ea typeface="Trebuchet MS"/>
                <a:cs typeface="Trebuchet MS"/>
                <a:sym typeface="Trebuchet MS"/>
              </a:rPr>
              <a:t>The distance between the points (4, 2) and (1, 3) is given by:</a:t>
            </a:r>
          </a:p>
        </p:txBody>
      </p:sp>
      <p:cxnSp>
        <p:nvCxnSpPr>
          <p:cNvPr id="47" name="Shape 47"/>
          <p:cNvCxnSpPr>
            <a:stCxn id="48" idx="1"/>
            <a:endCxn id="48" idx="7"/>
          </p:cNvCxnSpPr>
          <p:nvPr/>
        </p:nvCxnSpPr>
        <p:spPr>
          <a:xfrm>
            <a:off x="1546253" y="3636579"/>
            <a:ext cx="2121900" cy="0"/>
          </a:xfrm>
          <a:prstGeom prst="straightConnector1">
            <a:avLst/>
          </a:prstGeom>
          <a:noFill/>
          <a:ln w="19050" cap="flat" cmpd="sng">
            <a:solidFill>
              <a:srgbClr val="000000"/>
            </a:solidFill>
            <a:prstDash val="solid"/>
            <a:round/>
            <a:headEnd type="none" w="lg" len="lg"/>
            <a:tailEnd type="none" w="lg" len="lg"/>
          </a:ln>
        </p:spPr>
      </p:cxnSp>
      <p:cxnSp>
        <p:nvCxnSpPr>
          <p:cNvPr id="49" name="Shape 49"/>
          <p:cNvCxnSpPr>
            <a:stCxn id="50" idx="1"/>
            <a:endCxn id="50" idx="7"/>
          </p:cNvCxnSpPr>
          <p:nvPr/>
        </p:nvCxnSpPr>
        <p:spPr>
          <a:xfrm>
            <a:off x="1835518" y="4173729"/>
            <a:ext cx="1542899" cy="0"/>
          </a:xfrm>
          <a:prstGeom prst="straightConnector1">
            <a:avLst/>
          </a:prstGeom>
          <a:noFill/>
          <a:ln w="19050" cap="flat" cmpd="sng">
            <a:solidFill>
              <a:srgbClr val="000000"/>
            </a:solidFill>
            <a:prstDash val="solid"/>
            <a:round/>
            <a:headEnd type="none" w="lg" len="lg"/>
            <a:tailEnd type="none" w="lg" len="lg"/>
          </a:ln>
        </p:spPr>
      </p:cxnSp>
      <p:sp>
        <p:nvSpPr>
          <p:cNvPr id="51" name="Shape 51"/>
          <p:cNvSpPr/>
          <p:nvPr/>
        </p:nvSpPr>
        <p:spPr>
          <a:xfrm>
            <a:off x="152072" y="1560452"/>
            <a:ext cx="8865300" cy="52134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48700" y="2472813"/>
            <a:ext cx="8046599" cy="40403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 name="Shape 53"/>
          <p:cNvCxnSpPr>
            <a:stCxn id="51" idx="1"/>
            <a:endCxn id="51" idx="7"/>
          </p:cNvCxnSpPr>
          <p:nvPr/>
        </p:nvCxnSpPr>
        <p:spPr>
          <a:xfrm>
            <a:off x="1450365" y="2323937"/>
            <a:ext cx="6268800" cy="0"/>
          </a:xfrm>
          <a:prstGeom prst="straightConnector1">
            <a:avLst/>
          </a:prstGeom>
          <a:noFill/>
          <a:ln w="19050" cap="flat" cmpd="sng">
            <a:solidFill>
              <a:srgbClr val="000000"/>
            </a:solidFill>
            <a:prstDash val="solid"/>
            <a:round/>
            <a:headEnd type="none" w="lg" len="lg"/>
            <a:tailEnd type="none" w="lg" len="lg"/>
          </a:ln>
        </p:spPr>
      </p:cxnSp>
      <p:cxnSp>
        <p:nvCxnSpPr>
          <p:cNvPr id="54" name="Shape 54"/>
          <p:cNvCxnSpPr>
            <a:stCxn id="52" idx="1"/>
            <a:endCxn id="52" idx="7"/>
          </p:cNvCxnSpPr>
          <p:nvPr/>
        </p:nvCxnSpPr>
        <p:spPr>
          <a:xfrm>
            <a:off x="1727097" y="3064516"/>
            <a:ext cx="5689800" cy="0"/>
          </a:xfrm>
          <a:prstGeom prst="straightConnector1">
            <a:avLst/>
          </a:prstGeom>
          <a:noFill/>
          <a:ln w="19050" cap="flat" cmpd="sng">
            <a:solidFill>
              <a:srgbClr val="000000"/>
            </a:solidFill>
            <a:prstDash val="solid"/>
            <a:round/>
            <a:headEnd type="none" w="lg" len="lg"/>
            <a:tailEnd type="none" w="lg" len="lg"/>
          </a:ln>
        </p:spPr>
      </p:cxnSp>
      <p:sp>
        <p:nvSpPr>
          <p:cNvPr id="48" name="Shape 48"/>
          <p:cNvSpPr/>
          <p:nvPr/>
        </p:nvSpPr>
        <p:spPr>
          <a:xfrm>
            <a:off x="1106781"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4789233"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 name="Shape 56"/>
          <p:cNvCxnSpPr>
            <a:stCxn id="55" idx="1"/>
            <a:endCxn id="55" idx="7"/>
          </p:cNvCxnSpPr>
          <p:nvPr/>
        </p:nvCxnSpPr>
        <p:spPr>
          <a:xfrm>
            <a:off x="5228705" y="3636579"/>
            <a:ext cx="2121900" cy="0"/>
          </a:xfrm>
          <a:prstGeom prst="straightConnector1">
            <a:avLst/>
          </a:prstGeom>
          <a:noFill/>
          <a:ln w="19050" cap="flat" cmpd="sng">
            <a:solidFill>
              <a:srgbClr val="000000"/>
            </a:solidFill>
            <a:prstDash val="solid"/>
            <a:round/>
            <a:headEnd type="none" w="lg" len="lg"/>
            <a:tailEnd type="none" w="lg" len="lg"/>
          </a:ln>
        </p:spPr>
      </p:cxnSp>
      <p:sp>
        <p:nvSpPr>
          <p:cNvPr id="50" name="Shape 50"/>
          <p:cNvSpPr/>
          <p:nvPr/>
        </p:nvSpPr>
        <p:spPr>
          <a:xfrm>
            <a:off x="1515943"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5198394"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8" name="Shape 58"/>
          <p:cNvCxnSpPr>
            <a:stCxn id="57" idx="1"/>
            <a:endCxn id="57" idx="7"/>
          </p:cNvCxnSpPr>
          <p:nvPr/>
        </p:nvCxnSpPr>
        <p:spPr>
          <a:xfrm>
            <a:off x="5517970" y="4173729"/>
            <a:ext cx="1542900" cy="0"/>
          </a:xfrm>
          <a:prstGeom prst="straightConnector1">
            <a:avLst/>
          </a:prstGeom>
          <a:noFill/>
          <a:ln w="19050" cap="flat" cmpd="sng">
            <a:solidFill>
              <a:srgbClr val="000000"/>
            </a:solidFill>
            <a:prstDash val="solid"/>
            <a:round/>
            <a:headEnd type="none" w="lg" len="lg"/>
            <a:tailEnd type="none" w="lg" len="lg"/>
          </a:ln>
        </p:spPr>
      </p:cxnSp>
      <p:sp>
        <p:nvSpPr>
          <p:cNvPr id="59" name="Shape 59"/>
          <p:cNvSpPr txBox="1"/>
          <p:nvPr/>
        </p:nvSpPr>
        <p:spPr>
          <a:xfrm>
            <a:off x="1351476" y="3051378"/>
            <a:ext cx="2455200" cy="782400"/>
          </a:xfrm>
          <a:prstGeom prst="rect">
            <a:avLst/>
          </a:prstGeom>
          <a:noFill/>
          <a:ln>
            <a:noFill/>
          </a:ln>
        </p:spPr>
        <p:txBody>
          <a:bodyPr lIns="91425" tIns="91425" rIns="91425" bIns="91425" anchor="ctr" anchorCtr="0">
            <a:noAutofit/>
          </a:bodyPr>
          <a:lstStyle/>
          <a:p>
            <a:pPr lvl="0" algn="ctr">
              <a:spcBef>
                <a:spcPts val="0"/>
              </a:spcBef>
              <a:buNone/>
            </a:pPr>
            <a:r>
              <a:rPr lang="en" sz="1800"/>
              <a:t>sq</a:t>
            </a:r>
          </a:p>
        </p:txBody>
      </p:sp>
      <p:sp>
        <p:nvSpPr>
          <p:cNvPr id="60" name="Shape 60"/>
          <p:cNvSpPr txBox="1"/>
          <p:nvPr/>
        </p:nvSpPr>
        <p:spPr>
          <a:xfrm>
            <a:off x="1778607" y="3866400"/>
            <a:ext cx="1698899" cy="323399"/>
          </a:xfrm>
          <a:prstGeom prst="rect">
            <a:avLst/>
          </a:prstGeom>
          <a:noFill/>
          <a:ln>
            <a:noFill/>
          </a:ln>
        </p:spPr>
        <p:txBody>
          <a:bodyPr lIns="91425" tIns="91425" rIns="91425" bIns="91425" anchor="ctr" anchorCtr="0">
            <a:noAutofit/>
          </a:bodyPr>
          <a:lstStyle/>
          <a:p>
            <a:pPr lvl="0" algn="ctr">
              <a:spcBef>
                <a:spcPts val="0"/>
              </a:spcBef>
              <a:buNone/>
            </a:pPr>
            <a:r>
              <a:rPr lang="en" sz="3600"/>
              <a:t>-</a:t>
            </a:r>
          </a:p>
        </p:txBody>
      </p:sp>
      <p:sp>
        <p:nvSpPr>
          <p:cNvPr id="61" name="Shape 61"/>
          <p:cNvSpPr txBox="1"/>
          <p:nvPr/>
        </p:nvSpPr>
        <p:spPr>
          <a:xfrm>
            <a:off x="1629599" y="4593755"/>
            <a:ext cx="1899599" cy="568800"/>
          </a:xfrm>
          <a:prstGeom prst="rect">
            <a:avLst/>
          </a:prstGeom>
          <a:noFill/>
          <a:ln>
            <a:noFill/>
          </a:ln>
        </p:spPr>
        <p:txBody>
          <a:bodyPr lIns="91425" tIns="91425" rIns="91425" bIns="91425" anchor="ctr" anchorCtr="0">
            <a:noAutofit/>
          </a:bodyPr>
          <a:lstStyle/>
          <a:p>
            <a:pPr lvl="0" algn="ctr">
              <a:spcBef>
                <a:spcPts val="0"/>
              </a:spcBef>
              <a:buNone/>
            </a:pPr>
            <a:r>
              <a:rPr lang="en" sz="2400"/>
              <a:t>1         4</a:t>
            </a:r>
          </a:p>
        </p:txBody>
      </p:sp>
      <p:pic>
        <p:nvPicPr>
          <p:cNvPr id="62" name="Shape 62"/>
          <p:cNvPicPr preferRelativeResize="0"/>
          <p:nvPr/>
        </p:nvPicPr>
        <p:blipFill>
          <a:blip r:embed="rId3">
            <a:alphaModFix/>
          </a:blip>
          <a:stretch>
            <a:fillRect/>
          </a:stretch>
        </p:blipFill>
        <p:spPr>
          <a:xfrm>
            <a:off x="2282746" y="916100"/>
            <a:ext cx="4378020" cy="605233"/>
          </a:xfrm>
          <a:prstGeom prst="rect">
            <a:avLst/>
          </a:prstGeom>
          <a:noFill/>
          <a:ln>
            <a:noFill/>
          </a:ln>
        </p:spPr>
      </p:pic>
    </p:spTree>
    <p:extLst>
      <p:ext uri="{BB962C8B-B14F-4D97-AF65-F5344CB8AC3E}">
        <p14:creationId xmlns:p14="http://schemas.microsoft.com/office/powerpoint/2010/main" val="313120767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Collision Detection</a:t>
            </a:r>
          </a:p>
        </p:txBody>
      </p:sp>
      <p:sp>
        <p:nvSpPr>
          <p:cNvPr id="28" name="Shape 28"/>
          <p:cNvSpPr txBox="1">
            <a:spLocks noGrp="1"/>
          </p:cNvSpPr>
          <p:nvPr>
            <p:ph idx="1"/>
          </p:nvPr>
        </p:nvSpPr>
        <p:spPr/>
        <p:txBody>
          <a:bodyPr/>
          <a:lstStyle/>
          <a:p>
            <a:pPr lvl="0"/>
            <a:r>
              <a:rPr lang="en"/>
              <a:t>line-length, distance, collide?</a:t>
            </a:r>
          </a:p>
        </p:txBody>
      </p:sp>
    </p:spTree>
    <p:extLst>
      <p:ext uri="{BB962C8B-B14F-4D97-AF65-F5344CB8AC3E}">
        <p14:creationId xmlns:p14="http://schemas.microsoft.com/office/powerpoint/2010/main" val="220196015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pPr lvl="0"/>
            <a:r>
              <a:rPr lang="en"/>
              <a:t>how to design programs?</a:t>
            </a:r>
          </a:p>
        </p:txBody>
      </p:sp>
      <p:sp>
        <p:nvSpPr>
          <p:cNvPr id="150" name="Shape 15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325976866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7 - Conditional Branching</a:t>
            </a:r>
          </a:p>
        </p:txBody>
      </p:sp>
      <p:sp>
        <p:nvSpPr>
          <p:cNvPr id="109" name="Shape 109"/>
          <p:cNvSpPr txBox="1">
            <a:spLocks noGrp="1"/>
          </p:cNvSpPr>
          <p:nvPr>
            <p:ph idx="1"/>
          </p:nvPr>
        </p:nvSpPr>
        <p:spPr/>
        <p:txBody>
          <a:bodyPr/>
          <a:lstStyle/>
          <a:p>
            <a:pPr lvl="0"/>
            <a:r>
              <a:rPr lang="en"/>
              <a:t>partial functions</a:t>
            </a:r>
          </a:p>
        </p:txBody>
      </p:sp>
    </p:spTree>
    <p:extLst>
      <p:ext uri="{BB962C8B-B14F-4D97-AF65-F5344CB8AC3E}">
        <p14:creationId xmlns:p14="http://schemas.microsoft.com/office/powerpoint/2010/main" val="4612081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pPr lvl="0"/>
            <a:r>
              <a:rPr lang="en"/>
              <a:t>how to design programs?</a:t>
            </a:r>
          </a:p>
        </p:txBody>
      </p:sp>
      <p:sp>
        <p:nvSpPr>
          <p:cNvPr id="240" name="Shape 24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20659158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58400" y="323941"/>
            <a:ext cx="8227199" cy="6051899"/>
          </a:xfrm>
          <a:prstGeom prst="rect">
            <a:avLst/>
          </a:prstGeom>
          <a:solidFill>
            <a:schemeClr val="lt2"/>
          </a:solidFill>
          <a:ln w="19050"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124" name="Shape 124"/>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5" name="Shape 125"/>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9" name="Shape 129"/>
          <p:cNvCxnSpPr>
            <a:stCxn id="130" idx="0"/>
          </p:cNvCxnSpPr>
          <p:nvPr/>
        </p:nvCxnSpPr>
        <p:spPr>
          <a:xfrm>
            <a:off x="4697000" y="6679250"/>
            <a:ext cx="3957600" cy="7200"/>
          </a:xfrm>
          <a:prstGeom prst="straightConnector1">
            <a:avLst/>
          </a:prstGeom>
          <a:noFill/>
          <a:ln w="19050" cap="flat" cmpd="sng">
            <a:solidFill>
              <a:schemeClr val="lt1"/>
            </a:solidFill>
            <a:prstDash val="solid"/>
            <a:round/>
            <a:headEnd type="none" w="lg" len="lg"/>
            <a:tailEnd type="triangle" w="lg" len="lg"/>
          </a:ln>
        </p:spPr>
      </p:cxnSp>
      <p:cxnSp>
        <p:nvCxnSpPr>
          <p:cNvPr id="131" name="Shape 131"/>
          <p:cNvCxnSpPr>
            <a:stCxn id="130" idx="0"/>
          </p:cNvCxnSpPr>
          <p:nvPr/>
        </p:nvCxnSpPr>
        <p:spPr>
          <a:xfrm rot="10800000">
            <a:off x="535925" y="6636050"/>
            <a:ext cx="3411000" cy="25500"/>
          </a:xfrm>
          <a:prstGeom prst="straightConnector1">
            <a:avLst/>
          </a:prstGeom>
          <a:noFill/>
          <a:ln w="19050" cap="flat" cmpd="sng">
            <a:solidFill>
              <a:schemeClr val="lt1"/>
            </a:solidFill>
            <a:prstDash val="solid"/>
            <a:round/>
            <a:headEnd type="none" w="lg" len="lg"/>
            <a:tailEnd type="triangle" w="lg" len="lg"/>
          </a:ln>
        </p:spPr>
      </p:cxnSp>
      <p:sp>
        <p:nvSpPr>
          <p:cNvPr id="132" name="Shape 132"/>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33" name="Shape 133"/>
          <p:cNvCxnSpPr>
            <a:stCxn id="130" idx="0"/>
          </p:cNvCxnSpPr>
          <p:nvPr/>
        </p:nvCxnSpPr>
        <p:spPr>
          <a:xfrm>
            <a:off x="8911825" y="3607600"/>
            <a:ext cx="28500" cy="2826900"/>
          </a:xfrm>
          <a:prstGeom prst="straightConnector1">
            <a:avLst/>
          </a:prstGeom>
          <a:noFill/>
          <a:ln w="19050" cap="flat" cmpd="sng">
            <a:solidFill>
              <a:schemeClr val="lt1"/>
            </a:solidFill>
            <a:prstDash val="solid"/>
            <a:round/>
            <a:headEnd type="none" w="lg" len="lg"/>
            <a:tailEnd type="triangle" w="lg" len="lg"/>
          </a:ln>
        </p:spPr>
      </p:cxnSp>
      <p:cxnSp>
        <p:nvCxnSpPr>
          <p:cNvPr id="134" name="Shape 134"/>
          <p:cNvCxnSpPr>
            <a:stCxn id="130" idx="0"/>
          </p:cNvCxnSpPr>
          <p:nvPr/>
        </p:nvCxnSpPr>
        <p:spPr>
          <a:xfrm rot="10800000" flipH="1">
            <a:off x="8889206" y="484025"/>
            <a:ext cx="900" cy="2319900"/>
          </a:xfrm>
          <a:prstGeom prst="straightConnector1">
            <a:avLst/>
          </a:prstGeom>
          <a:noFill/>
          <a:ln w="19050" cap="flat" cmpd="sng">
            <a:solidFill>
              <a:schemeClr val="lt1"/>
            </a:solidFill>
            <a:prstDash val="solid"/>
            <a:round/>
            <a:headEnd type="none" w="lg" len="lg"/>
            <a:tailEnd type="triangle" w="lg" len="lg"/>
          </a:ln>
        </p:spPr>
      </p:cxnSp>
      <p:sp>
        <p:nvSpPr>
          <p:cNvPr id="135" name="Shape 135"/>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grpSp>
        <p:nvGrpSpPr>
          <p:cNvPr id="136" name="Shape 136"/>
          <p:cNvGrpSpPr/>
          <p:nvPr/>
        </p:nvGrpSpPr>
        <p:grpSpPr>
          <a:xfrm>
            <a:off x="3267060" y="2433995"/>
            <a:ext cx="2029775" cy="2294808"/>
            <a:chOff x="3218875" y="2655616"/>
            <a:chExt cx="2029775" cy="2294808"/>
          </a:xfrm>
        </p:grpSpPr>
        <p:pic>
          <p:nvPicPr>
            <p:cNvPr id="137" name="Shape 137"/>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38" name="Shape 138"/>
            <p:cNvGrpSpPr/>
            <p:nvPr/>
          </p:nvGrpSpPr>
          <p:grpSpPr>
            <a:xfrm>
              <a:off x="3218875" y="2655616"/>
              <a:ext cx="2029775" cy="2294808"/>
              <a:chOff x="3142675" y="2655616"/>
              <a:chExt cx="2029775" cy="2294808"/>
            </a:xfrm>
          </p:grpSpPr>
          <p:cxnSp>
            <p:nvCxnSpPr>
              <p:cNvPr id="139" name="Shape 139"/>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40" name="Shape 140"/>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42" name="Shape 142"/>
              <p:cNvSpPr txBox="1"/>
              <p:nvPr/>
            </p:nvSpPr>
            <p:spPr>
              <a:xfrm>
                <a:off x="3275875" y="2655616"/>
                <a:ext cx="692400" cy="5327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50</a:t>
                </a:r>
              </a:p>
            </p:txBody>
          </p:sp>
          <p:sp>
            <p:nvSpPr>
              <p:cNvPr id="143" name="Shape 143"/>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44" name="Shape 144"/>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45" name="Shape 145"/>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46" name="Shape 146"/>
          <p:cNvSpPr txBox="1"/>
          <p:nvPr/>
        </p:nvSpPr>
        <p:spPr>
          <a:xfrm>
            <a:off x="775850" y="554175"/>
            <a:ext cx="7578299" cy="1302300"/>
          </a:xfrm>
          <a:prstGeom prst="rect">
            <a:avLst/>
          </a:prstGeom>
          <a:noFill/>
          <a:ln>
            <a:noFill/>
          </a:ln>
        </p:spPr>
        <p:txBody>
          <a:bodyPr lIns="91425" tIns="91425" rIns="91425" bIns="91425" anchor="t" anchorCtr="0">
            <a:noAutofit/>
          </a:bodyPr>
          <a:lstStyle/>
          <a:p>
            <a:pPr lvl="0">
              <a:spcBef>
                <a:spcPts val="0"/>
              </a:spcBef>
              <a:buNone/>
            </a:pPr>
            <a:r>
              <a:rPr lang="en" sz="3000" b="1"/>
              <a:t>estimate Sam's x coordinate</a:t>
            </a:r>
          </a:p>
        </p:txBody>
      </p:sp>
      <p:grpSp>
        <p:nvGrpSpPr>
          <p:cNvPr id="147" name="Shape 147"/>
          <p:cNvGrpSpPr/>
          <p:nvPr/>
        </p:nvGrpSpPr>
        <p:grpSpPr>
          <a:xfrm>
            <a:off x="5296835" y="2433995"/>
            <a:ext cx="2029775" cy="2294808"/>
            <a:chOff x="3218875" y="2655616"/>
            <a:chExt cx="2029775" cy="2294808"/>
          </a:xfrm>
        </p:grpSpPr>
        <p:pic>
          <p:nvPicPr>
            <p:cNvPr id="148" name="Shape 14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49" name="Shape 149"/>
            <p:cNvGrpSpPr/>
            <p:nvPr/>
          </p:nvGrpSpPr>
          <p:grpSpPr>
            <a:xfrm>
              <a:off x="3218875" y="2655616"/>
              <a:ext cx="2029775" cy="2294808"/>
              <a:chOff x="3142675" y="2655616"/>
              <a:chExt cx="2029775" cy="2294808"/>
            </a:xfrm>
          </p:grpSpPr>
          <p:cxnSp>
            <p:nvCxnSpPr>
              <p:cNvPr id="150" name="Shape 15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51" name="Shape 15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52" name="Shape 15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54" name="Shape 15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55" name="Shape 15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56" name="Shape 15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57" name="Shape 157"/>
          <p:cNvGrpSpPr/>
          <p:nvPr/>
        </p:nvGrpSpPr>
        <p:grpSpPr>
          <a:xfrm>
            <a:off x="8454971" y="2414494"/>
            <a:ext cx="2029775" cy="2294808"/>
            <a:chOff x="3218875" y="2655616"/>
            <a:chExt cx="2029775" cy="2294808"/>
          </a:xfrm>
        </p:grpSpPr>
        <p:pic>
          <p:nvPicPr>
            <p:cNvPr id="158" name="Shape 15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59" name="Shape 159"/>
            <p:cNvGrpSpPr/>
            <p:nvPr/>
          </p:nvGrpSpPr>
          <p:grpSpPr>
            <a:xfrm>
              <a:off x="3218875" y="2655616"/>
              <a:ext cx="2029775" cy="2294808"/>
              <a:chOff x="3142675" y="2655616"/>
              <a:chExt cx="2029775" cy="2294808"/>
            </a:xfrm>
          </p:grpSpPr>
          <p:cxnSp>
            <p:nvCxnSpPr>
              <p:cNvPr id="160" name="Shape 16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61" name="Shape 16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62" name="Shape 16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63" name="Shape 16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64" name="Shape 16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65" name="Shape 16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66" name="Shape 16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67" name="Shape 167"/>
          <p:cNvGrpSpPr/>
          <p:nvPr/>
        </p:nvGrpSpPr>
        <p:grpSpPr>
          <a:xfrm>
            <a:off x="7326610" y="2414494"/>
            <a:ext cx="2029775" cy="2294808"/>
            <a:chOff x="3218875" y="2655616"/>
            <a:chExt cx="2029775" cy="2294808"/>
          </a:xfrm>
        </p:grpSpPr>
        <p:pic>
          <p:nvPicPr>
            <p:cNvPr id="168" name="Shape 16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69" name="Shape 169"/>
            <p:cNvGrpSpPr/>
            <p:nvPr/>
          </p:nvGrpSpPr>
          <p:grpSpPr>
            <a:xfrm>
              <a:off x="3218875" y="2655616"/>
              <a:ext cx="2029775" cy="2294808"/>
              <a:chOff x="3142675" y="2655616"/>
              <a:chExt cx="2029775" cy="2294808"/>
            </a:xfrm>
          </p:grpSpPr>
          <p:cxnSp>
            <p:nvCxnSpPr>
              <p:cNvPr id="170" name="Shape 17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71" name="Shape 17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72" name="Shape 17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73" name="Shape 17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74" name="Shape 17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75" name="Shape 17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76" name="Shape 17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7387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6"/>
                                        </p:tgtEl>
                                      </p:cBhvr>
                                    </p:animEffect>
                                    <p:set>
                                      <p:cBhvr>
                                        <p:cTn id="7" dur="1" fill="hold">
                                          <p:stCondLst>
                                            <p:cond delay="1000"/>
                                          </p:stCondLst>
                                        </p:cTn>
                                        <p:tgtEl>
                                          <p:spTgt spid="13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47"/>
                                        </p:tgtEl>
                                      </p:cBhvr>
                                    </p:animEffect>
                                    <p:set>
                                      <p:cBhvr>
                                        <p:cTn id="16" dur="1" fill="hold">
                                          <p:stCondLst>
                                            <p:cond delay="1000"/>
                                          </p:stCondLst>
                                        </p:cTn>
                                        <p:tgtEl>
                                          <p:spTgt spid="147"/>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167"/>
                                        </p:tgtEl>
                                      </p:cBhvr>
                                    </p:animEffect>
                                    <p:set>
                                      <p:cBhvr>
                                        <p:cTn id="25" dur="1" fill="hold">
                                          <p:stCondLst>
                                            <p:cond delay="1000"/>
                                          </p:stCondLst>
                                        </p:cTn>
                                        <p:tgtEl>
                                          <p:spTgt spid="167"/>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pPr lvl="0"/>
            <a:r>
              <a:rPr lang="en"/>
              <a:t>Image Property Contracts</a:t>
            </a:r>
          </a:p>
        </p:txBody>
      </p:sp>
      <p:sp>
        <p:nvSpPr>
          <p:cNvPr id="79" name="Shape 79"/>
          <p:cNvSpPr txBox="1">
            <a:spLocks noGrp="1"/>
          </p:cNvSpPr>
          <p:nvPr>
            <p:ph idx="1"/>
          </p:nvPr>
        </p:nvSpPr>
        <p:spPr/>
        <p:txBody>
          <a:bodyPr/>
          <a:lstStyle/>
          <a:p>
            <a:pPr lvl="0"/>
            <a:r>
              <a:rPr lang="en"/>
              <a:t>; image-height : Image -&gt; Number</a:t>
            </a:r>
          </a:p>
          <a:p>
            <a:pPr lvl="0"/>
            <a:r>
              <a:rPr lang="en"/>
              <a:t>; image-width : Image -&gt; Number</a:t>
            </a:r>
          </a:p>
        </p:txBody>
      </p:sp>
    </p:spTree>
    <p:extLst>
      <p:ext uri="{BB962C8B-B14F-4D97-AF65-F5344CB8AC3E}">
        <p14:creationId xmlns:p14="http://schemas.microsoft.com/office/powerpoint/2010/main" val="227119866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p:txBody>
          <a:bodyPr/>
          <a:lstStyle/>
          <a:p>
            <a:pPr lvl="0"/>
            <a:r>
              <a:rPr lang="en"/>
              <a:t>lesson 6</a:t>
            </a:r>
          </a:p>
        </p:txBody>
      </p:sp>
      <p:sp>
        <p:nvSpPr>
          <p:cNvPr id="110" name="Shape 110"/>
          <p:cNvSpPr txBox="1">
            <a:spLocks noGrp="1"/>
          </p:cNvSpPr>
          <p:nvPr>
            <p:ph idx="1"/>
          </p:nvPr>
        </p:nvSpPr>
        <p:spPr/>
        <p:txBody>
          <a:bodyPr/>
          <a:lstStyle/>
          <a:p>
            <a:pPr lvl="0"/>
            <a:r>
              <a:rPr lang="en-US">
                <a:sym typeface="Trebuchet MS"/>
              </a:rPr>
              <a:t>Sam is in a 640 x 480 yard.   How far he can go to the left and right before he's out of sight?</a:t>
            </a:r>
          </a:p>
          <a:p>
            <a:pPr lvl="0"/>
            <a:endParaRPr lang="en-US"/>
          </a:p>
        </p:txBody>
      </p:sp>
      <p:pic>
        <p:nvPicPr>
          <p:cNvPr id="111" name="Shape 111"/>
          <p:cNvPicPr preferRelativeResize="0"/>
          <p:nvPr/>
        </p:nvPicPr>
        <p:blipFill>
          <a:blip r:embed="rId3">
            <a:alphaModFix/>
          </a:blip>
          <a:stretch>
            <a:fillRect/>
          </a:stretch>
        </p:blipFill>
        <p:spPr>
          <a:xfrm>
            <a:off x="569900" y="3033519"/>
            <a:ext cx="3687674" cy="3491609"/>
          </a:xfrm>
          <a:prstGeom prst="rect">
            <a:avLst/>
          </a:prstGeom>
          <a:noFill/>
          <a:ln>
            <a:noFill/>
          </a:ln>
        </p:spPr>
      </p:pic>
    </p:spTree>
    <p:extLst>
      <p:ext uri="{BB962C8B-B14F-4D97-AF65-F5344CB8AC3E}">
        <p14:creationId xmlns:p14="http://schemas.microsoft.com/office/powerpoint/2010/main" val="118121336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fix safe-left? and safe-right?</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138962" y="1796837"/>
            <a:ext cx="7591425" cy="5029200"/>
          </a:xfrm>
          <a:prstGeom prst="rect">
            <a:avLst/>
          </a:prstGeom>
          <a:noFill/>
          <a:ln>
            <a:noFill/>
          </a:ln>
        </p:spPr>
      </p:pic>
      <p:sp>
        <p:nvSpPr>
          <p:cNvPr id="183" name="Shape 183"/>
          <p:cNvSpPr/>
          <p:nvPr/>
        </p:nvSpPr>
        <p:spPr>
          <a:xfrm>
            <a:off x="3823850" y="3477500"/>
            <a:ext cx="1911900" cy="6927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6017350" y="3195481"/>
            <a:ext cx="2168099" cy="18288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enter your examples</a:t>
            </a:r>
          </a:p>
          <a:p>
            <a:pPr lvl="0" rtl="0">
              <a:spcBef>
                <a:spcPts val="0"/>
              </a:spcBef>
              <a:buNone/>
            </a:pPr>
            <a:r>
              <a:rPr lang="en" sz="3000" b="1">
                <a:solidFill>
                  <a:srgbClr val="FF0000"/>
                </a:solidFill>
              </a:rPr>
              <a:t>fix your definitions</a:t>
            </a:r>
          </a:p>
        </p:txBody>
      </p:sp>
      <p:sp>
        <p:nvSpPr>
          <p:cNvPr id="185" name="Shape 185"/>
          <p:cNvSpPr/>
          <p:nvPr/>
        </p:nvSpPr>
        <p:spPr>
          <a:xfrm rot="10767324">
            <a:off x="3990624" y="5084615"/>
            <a:ext cx="3093139" cy="1156850"/>
          </a:xfrm>
          <a:prstGeom prst="bentArrow">
            <a:avLst>
              <a:gd name="adj1" fmla="val 33300"/>
              <a:gd name="adj2" fmla="val 32159"/>
              <a:gd name="adj3" fmla="val 3692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342325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scale your player</a:t>
            </a:r>
          </a:p>
        </p:txBody>
      </p:sp>
      <p:sp>
        <p:nvSpPr>
          <p:cNvPr id="76" name="Shape 76"/>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7237227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find your player</a:t>
            </a:r>
          </a:p>
        </p:txBody>
      </p:sp>
      <p:sp>
        <p:nvSpPr>
          <p:cNvPr id="64" name="Shape 64"/>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135878700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getting your game just right</a:t>
            </a:r>
          </a:p>
        </p:txBody>
      </p:sp>
      <p:sp>
        <p:nvSpPr>
          <p:cNvPr id="70" name="Shape 70"/>
          <p:cNvSpPr txBox="1">
            <a:spLocks noGrp="1"/>
          </p:cNvSpPr>
          <p:nvPr>
            <p:ph idx="1"/>
          </p:nvPr>
        </p:nvSpPr>
        <p:spPr/>
        <p:txBody>
          <a:bodyPr/>
          <a:lstStyle/>
          <a:p>
            <a:pPr lvl="0"/>
            <a:r>
              <a:rPr lang="en-US"/>
              <a:t>what is the contract for bitmap/url?</a:t>
            </a:r>
          </a:p>
          <a:p>
            <a:pPr lvl="0"/>
            <a:endParaRPr lang="en-US"/>
          </a:p>
          <a:p>
            <a:pPr lvl="0"/>
            <a:r>
              <a:rPr lang="en-US"/>
              <a:t>how do we scale an image?</a:t>
            </a:r>
          </a:p>
          <a:p>
            <a:pPr lvl="0"/>
            <a:endParaRPr lang="en-US"/>
          </a:p>
          <a:p>
            <a:pPr lvl="0"/>
            <a:r>
              <a:rPr lang="en-US"/>
              <a:t>can you do anything else to your images?</a:t>
            </a:r>
          </a:p>
        </p:txBody>
      </p:sp>
    </p:spTree>
    <p:extLst>
      <p:ext uri="{BB962C8B-B14F-4D97-AF65-F5344CB8AC3E}">
        <p14:creationId xmlns:p14="http://schemas.microsoft.com/office/powerpoint/2010/main" val="5986519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1356550259"/>
              </p:ext>
            </p:extLst>
          </p:nvPr>
        </p:nvGraphicFramePr>
        <p:xfrm>
          <a:off x="225025" y="1041825"/>
          <a:ext cx="8828500" cy="4347650"/>
        </p:xfrm>
        <a:graphic>
          <a:graphicData uri="http://schemas.openxmlformats.org/drawingml/2006/table">
            <a:tbl>
              <a:tblPr>
                <a:noFill/>
              </a:tblPr>
              <a:tblGrid>
                <a:gridCol w="2381015">
                  <a:extLst>
                    <a:ext uri="{9D8B030D-6E8A-4147-A177-3AD203B41FA5}">
                      <a16:colId xmlns:a16="http://schemas.microsoft.com/office/drawing/2014/main" val="20000"/>
                    </a:ext>
                  </a:extLst>
                </a:gridCol>
                <a:gridCol w="3504660">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403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51287632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What is the domain of </a:t>
            </a:r>
            <a:r>
              <a:rPr lang="en">
                <a:sym typeface="Courier New"/>
              </a:rPr>
              <a:t>update-danger</a:t>
            </a:r>
            <a:r>
              <a:rPr lang="en"/>
              <a:t>?</a:t>
            </a:r>
            <a:endParaRPr lang="en" dirty="0"/>
          </a:p>
        </p:txBody>
      </p:sp>
      <p:sp>
        <p:nvSpPr>
          <p:cNvPr id="92" name="Shape 92"/>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93" name="Shape 93"/>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t>Number</a:t>
            </a:r>
          </a:p>
        </p:txBody>
      </p:sp>
      <p:sp>
        <p:nvSpPr>
          <p:cNvPr id="94" name="Shape 94"/>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t>Number Number</a:t>
            </a:r>
          </a:p>
        </p:txBody>
      </p:sp>
      <p:sp>
        <p:nvSpPr>
          <p:cNvPr id="95" name="Shape 95"/>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t>String Number</a:t>
            </a:r>
          </a:p>
        </p:txBody>
      </p:sp>
      <p:sp>
        <p:nvSpPr>
          <p:cNvPr id="96" name="Shape 96"/>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t>String</a:t>
            </a:r>
          </a:p>
          <a:p>
            <a:pPr lvl="0" rtl="0">
              <a:spcBef>
                <a:spcPts val="0"/>
              </a:spcBef>
              <a:buNone/>
            </a:pPr>
            <a:endParaRPr/>
          </a:p>
        </p:txBody>
      </p:sp>
      <p:sp>
        <p:nvSpPr>
          <p:cNvPr id="97" name="Shape 97"/>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t>Image</a:t>
            </a:r>
          </a:p>
        </p:txBody>
      </p:sp>
    </p:spTree>
    <p:extLst>
      <p:ext uri="{BB962C8B-B14F-4D97-AF65-F5344CB8AC3E}">
        <p14:creationId xmlns:p14="http://schemas.microsoft.com/office/powerpoint/2010/main" val="17291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7"/>
                                        </p:tgtEl>
                                      </p:cBhvr>
                                    </p:animEffect>
                                    <p:set>
                                      <p:cBhvr>
                                        <p:cTn id="7" dur="1" fill="hold">
                                          <p:stCondLst>
                                            <p:cond delay="1000"/>
                                          </p:stCondLst>
                                        </p:cTn>
                                        <p:tgtEl>
                                          <p:spTgt spid="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95"/>
                                        </p:tgtEl>
                                        <p:attrNameLst>
                                          <p:attrName>ppt_x</p:attrName>
                                        </p:attrNameLst>
                                      </p:cBhvr>
                                      <p:tavLst>
                                        <p:tav tm="0">
                                          <p:val>
                                            <p:strVal val="#ppt_x"/>
                                          </p:val>
                                        </p:tav>
                                        <p:tav tm="100000">
                                          <p:val>
                                            <p:strVal val="#ppt_x-1"/>
                                          </p:val>
                                        </p:tav>
                                      </p:tavLst>
                                    </p:anim>
                                    <p:set>
                                      <p:cBhvr>
                                        <p:cTn id="12" dur="1" fill="hold">
                                          <p:stCondLst>
                                            <p:cond delay="1000"/>
                                          </p:stCondLst>
                                        </p:cTn>
                                        <p:tgtEl>
                                          <p:spTgt spid="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
                                        </p:tgtEl>
                                      </p:cBhvr>
                                    </p:animEffect>
                                    <p:set>
                                      <p:cBhvr>
                                        <p:cTn id="17"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dirty="0">
                <a:solidFill>
                  <a:srgbClr val="FF0000"/>
                </a:solidFill>
              </a:rPr>
              <a:t>paper first then type</a:t>
            </a:r>
          </a:p>
          <a:p>
            <a:pPr lvl="0" rtl="0">
              <a:spcBef>
                <a:spcPts val="0"/>
              </a:spcBef>
              <a:buNone/>
            </a:pPr>
            <a:r>
              <a:rPr lang="en" sz="3000" b="1" dirty="0">
                <a:solidFill>
                  <a:srgbClr val="FF0000"/>
                </a:solidFill>
              </a:rPr>
              <a:t>circle examples</a:t>
            </a:r>
          </a:p>
          <a:p>
            <a:pPr lvl="0" rtl="0">
              <a:spcBef>
                <a:spcPts val="0"/>
              </a:spcBef>
              <a:buNone/>
            </a:pPr>
            <a:r>
              <a:rPr lang="en" sz="3000" b="1" dirty="0">
                <a:solidFill>
                  <a:srgbClr val="FF0000"/>
                </a:solidFill>
              </a:rPr>
              <a:t>ask questions</a:t>
            </a:r>
          </a:p>
          <a:p>
            <a:pPr lvl="0">
              <a:spcBef>
                <a:spcPts val="0"/>
              </a:spcBef>
              <a:buNone/>
            </a:pPr>
            <a:r>
              <a:rPr lang="en" sz="3000" b="1" dirty="0">
                <a:solidFill>
                  <a:srgbClr val="FF0000"/>
                </a:solidFill>
              </a:rPr>
              <a:t>use your time well</a:t>
            </a:r>
          </a:p>
        </p:txBody>
      </p:sp>
    </p:spTree>
    <p:extLst>
      <p:ext uri="{BB962C8B-B14F-4D97-AF65-F5344CB8AC3E}">
        <p14:creationId xmlns:p14="http://schemas.microsoft.com/office/powerpoint/2010/main" val="181188524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t>what are the inputs? </a:t>
            </a:r>
          </a:p>
        </p:txBody>
      </p:sp>
      <p:sp>
        <p:nvSpPr>
          <p:cNvPr id="103" name="Shape 103"/>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05" name="Shape 105"/>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t>what is the name of the function?</a:t>
            </a:r>
          </a:p>
          <a:p>
            <a:pPr lvl="0">
              <a:spcBef>
                <a:spcPts val="0"/>
              </a:spcBef>
              <a:buNone/>
            </a:pPr>
            <a:endParaRPr sz="2400"/>
          </a:p>
        </p:txBody>
      </p:sp>
      <p:sp>
        <p:nvSpPr>
          <p:cNvPr id="106" name="Shape 106"/>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t>what are the outputs?</a:t>
            </a:r>
          </a:p>
          <a:p>
            <a:pPr lvl="0" rtl="0">
              <a:spcBef>
                <a:spcPts val="0"/>
              </a:spcBef>
              <a:buNone/>
            </a:pPr>
            <a:endParaRPr/>
          </a:p>
        </p:txBody>
      </p:sp>
    </p:spTree>
    <p:extLst>
      <p:ext uri="{BB962C8B-B14F-4D97-AF65-F5344CB8AC3E}">
        <p14:creationId xmlns:p14="http://schemas.microsoft.com/office/powerpoint/2010/main" val="4500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380366"/>
            <a:ext cx="7886700" cy="1325563"/>
          </a:xfrm>
        </p:spPr>
        <p:txBody>
          <a:bodyPr/>
          <a:lstStyle/>
          <a:p>
            <a:r>
              <a:rPr lang="en" dirty="0"/>
              <a:t>more about contracts</a:t>
            </a:r>
          </a:p>
        </p:txBody>
      </p:sp>
      <p:sp>
        <p:nvSpPr>
          <p:cNvPr id="62" name="Shape 62"/>
          <p:cNvSpPr txBox="1">
            <a:spLocks noGrp="1"/>
          </p:cNvSpPr>
          <p:nvPr>
            <p:ph idx="1"/>
          </p:nvPr>
        </p:nvSpPr>
        <p:spPr>
          <a:xfrm>
            <a:off x="628650" y="1840865"/>
            <a:ext cx="7886700" cy="4351338"/>
          </a:xfrm>
        </p:spPr>
        <p:txBody>
          <a:bodyPr/>
          <a:lstStyle/>
          <a:p>
            <a:pPr marL="0" indent="0">
              <a:buNone/>
            </a:pPr>
            <a:r>
              <a:rPr lang="en-US" dirty="0">
                <a:sym typeface="Consolas"/>
              </a:rPr>
              <a:t>; rotate: angle image -&gt; image</a:t>
            </a:r>
          </a:p>
        </p:txBody>
      </p:sp>
      <p:sp>
        <p:nvSpPr>
          <p:cNvPr id="63" name="Shape 63"/>
          <p:cNvSpPr/>
          <p:nvPr/>
        </p:nvSpPr>
        <p:spPr>
          <a:xfrm rot="5400000">
            <a:off x="3672601" y="2009541"/>
            <a:ext cx="292499" cy="23801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txBox="1"/>
          <p:nvPr/>
        </p:nvSpPr>
        <p:spPr>
          <a:xfrm>
            <a:off x="1521326" y="224524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goes into the function is what the function </a:t>
            </a:r>
            <a:r>
              <a:rPr lang="en" u="sng">
                <a:solidFill>
                  <a:srgbClr val="FF0000"/>
                </a:solidFill>
                <a:latin typeface="Comic Sans MS"/>
                <a:ea typeface="Comic Sans MS"/>
                <a:cs typeface="Comic Sans MS"/>
                <a:sym typeface="Comic Sans MS"/>
              </a:rPr>
              <a:t>consumes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domain.</a:t>
            </a:r>
            <a:r>
              <a:rPr lang="en">
                <a:solidFill>
                  <a:srgbClr val="FF0000"/>
                </a:solidFill>
                <a:latin typeface="Comic Sans MS"/>
                <a:ea typeface="Comic Sans MS"/>
                <a:cs typeface="Comic Sans MS"/>
                <a:sym typeface="Comic Sans MS"/>
              </a:rPr>
              <a:t> </a:t>
            </a:r>
          </a:p>
        </p:txBody>
      </p:sp>
      <p:sp>
        <p:nvSpPr>
          <p:cNvPr id="65" name="Shape 65"/>
          <p:cNvSpPr/>
          <p:nvPr/>
        </p:nvSpPr>
        <p:spPr>
          <a:xfrm rot="-5400000">
            <a:off x="5016825" y="3229266"/>
            <a:ext cx="284699" cy="14852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3625951" y="415599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comes out of the function is what the function </a:t>
            </a:r>
            <a:r>
              <a:rPr lang="en" u="sng">
                <a:solidFill>
                  <a:srgbClr val="FF0000"/>
                </a:solidFill>
                <a:latin typeface="Comic Sans MS"/>
                <a:ea typeface="Comic Sans MS"/>
                <a:cs typeface="Comic Sans MS"/>
                <a:sym typeface="Comic Sans MS"/>
              </a:rPr>
              <a:t>produces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range</a:t>
            </a:r>
            <a:r>
              <a:rPr lang="en">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105716614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428881917"/>
              </p:ext>
            </p:extLst>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tx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tx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tx1"/>
                          </a:solidFill>
                        </a:rPr>
                        <a:t>Next x-coordinate</a:t>
                      </a:r>
                    </a:p>
                    <a:p>
                      <a:pPr lvl="0">
                        <a:spcBef>
                          <a:spcPts val="0"/>
                        </a:spcBef>
                        <a:buNone/>
                      </a:pPr>
                      <a:endParaRPr sz="2400" b="1">
                        <a:solidFill>
                          <a:schemeClr val="tx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tx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dirty="0">
                          <a:solidFill>
                            <a:schemeClr val="tx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dirty="0">
                          <a:solidFill>
                            <a:schemeClr val="tx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7158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pPr lvl="0"/>
            <a:r>
              <a:rPr lang="en"/>
              <a:t>scale your player</a:t>
            </a:r>
          </a:p>
        </p:txBody>
      </p:sp>
      <p:sp>
        <p:nvSpPr>
          <p:cNvPr id="217" name="Shape 217"/>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425504218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pPr lvl="0"/>
            <a:r>
              <a:rPr lang="en"/>
              <a:t>find your player</a:t>
            </a:r>
          </a:p>
        </p:txBody>
      </p:sp>
      <p:sp>
        <p:nvSpPr>
          <p:cNvPr id="205" name="Shape 205"/>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79221326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66" name="Shape 166"/>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35831681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Shape 146"/>
          <p:cNvGraphicFramePr/>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7" name="Shape 147"/>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48" name="Shape 148"/>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49" name="Shape 149"/>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50" name="Shape 150"/>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51" name="Shape 151"/>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52" name="Shape 152"/>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53" name="Shape 153"/>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6149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p:txBody>
          <a:bodyPr/>
          <a:lstStyle/>
          <a:p>
            <a:pPr lvl="0"/>
            <a:r>
              <a:rPr lang="en"/>
              <a:t>What is the domain of </a:t>
            </a:r>
            <a:r>
              <a:rPr lang="en">
                <a:sym typeface="Courier New"/>
              </a:rPr>
              <a:t>update-danger</a:t>
            </a:r>
            <a:r>
              <a:rPr lang="en"/>
              <a:t>?</a:t>
            </a:r>
          </a:p>
        </p:txBody>
      </p:sp>
      <p:sp>
        <p:nvSpPr>
          <p:cNvPr id="127" name="Shape 127"/>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128" name="Shape 128"/>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a:t>
            </a:r>
          </a:p>
        </p:txBody>
      </p:sp>
      <p:sp>
        <p:nvSpPr>
          <p:cNvPr id="129" name="Shape 129"/>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 Number</a:t>
            </a:r>
          </a:p>
        </p:txBody>
      </p:sp>
      <p:sp>
        <p:nvSpPr>
          <p:cNvPr id="130" name="Shape 130"/>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String Number</a:t>
            </a:r>
          </a:p>
        </p:txBody>
      </p:sp>
      <p:sp>
        <p:nvSpPr>
          <p:cNvPr id="131" name="Shape 131"/>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solidFill>
                  <a:schemeClr val="lt1"/>
                </a:solidFill>
              </a:rPr>
              <a:t>String</a:t>
            </a:r>
          </a:p>
          <a:p>
            <a:pPr lvl="0" rtl="0">
              <a:spcBef>
                <a:spcPts val="0"/>
              </a:spcBef>
              <a:buNone/>
            </a:pPr>
            <a:endParaRPr/>
          </a:p>
        </p:txBody>
      </p:sp>
      <p:sp>
        <p:nvSpPr>
          <p:cNvPr id="132" name="Shape 132"/>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Image</a:t>
            </a:r>
          </a:p>
        </p:txBody>
      </p:sp>
    </p:spTree>
    <p:extLst>
      <p:ext uri="{BB962C8B-B14F-4D97-AF65-F5344CB8AC3E}">
        <p14:creationId xmlns:p14="http://schemas.microsoft.com/office/powerpoint/2010/main" val="16054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2"/>
                                        </p:tgtEl>
                                      </p:cBhvr>
                                    </p:animEffect>
                                    <p:set>
                                      <p:cBhvr>
                                        <p:cTn id="7" dur="1" fill="hold">
                                          <p:stCondLst>
                                            <p:cond delay="1000"/>
                                          </p:stCondLst>
                                        </p:cTn>
                                        <p:tgtEl>
                                          <p:spTgt spid="1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130"/>
                                        </p:tgtEl>
                                        <p:attrNameLst>
                                          <p:attrName>ppt_x</p:attrName>
                                        </p:attrNameLst>
                                      </p:cBhvr>
                                      <p:tavLst>
                                        <p:tav tm="0">
                                          <p:val>
                                            <p:strVal val="#ppt_x"/>
                                          </p:val>
                                        </p:tav>
                                        <p:tav tm="100000">
                                          <p:val>
                                            <p:strVal val="#ppt_x-1"/>
                                          </p:val>
                                        </p:tav>
                                      </p:tavLst>
                                    </p:anim>
                                    <p:set>
                                      <p:cBhvr>
                                        <p:cTn id="12" dur="1" fill="hold">
                                          <p:stCondLst>
                                            <p:cond delay="100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1"/>
                                        </p:tgtEl>
                                      </p:cBhvr>
                                    </p:animEffect>
                                    <p:set>
                                      <p:cBhvr>
                                        <p:cTn id="17"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pPr lvl="0"/>
            <a:r>
              <a:rPr lang="en"/>
              <a:t>Now you have a 90, don't just satisfy the requirements.  Impress me.</a:t>
            </a:r>
          </a:p>
        </p:txBody>
      </p:sp>
      <p:sp>
        <p:nvSpPr>
          <p:cNvPr id="172" name="Shape 172"/>
          <p:cNvSpPr txBox="1">
            <a:spLocks noGrp="1"/>
          </p:cNvSpPr>
          <p:nvPr>
            <p:ph idx="1"/>
          </p:nvPr>
        </p:nvSpPr>
        <p:spPr/>
        <p:txBody>
          <a:bodyPr/>
          <a:lstStyle/>
          <a:p>
            <a:pPr lvl="0"/>
            <a:r>
              <a:rPr lang="en-US"/>
              <a:t>Here are some suggestions:</a:t>
            </a:r>
          </a:p>
          <a:p>
            <a:pPr lvl="0"/>
            <a:r>
              <a:rPr lang="en-US"/>
              <a:t>Can you make your danger move slower? faster?</a:t>
            </a:r>
          </a:p>
          <a:p>
            <a:pPr lvl="0"/>
            <a:r>
              <a:rPr lang="en-US"/>
              <a:t>Can you make your target the move other way? </a:t>
            </a:r>
          </a:p>
          <a:p>
            <a:pPr lvl="0"/>
            <a:r>
              <a:rPr lang="en-US"/>
              <a:t>(just try, you can do it)</a:t>
            </a:r>
          </a:p>
          <a:p>
            <a:pPr lvl="0"/>
            <a:endParaRPr lang="en-US"/>
          </a:p>
          <a:p>
            <a:pPr lvl="0"/>
            <a:endParaRPr lang="en-US"/>
          </a:p>
          <a:p>
            <a:pPr lvl="0"/>
            <a:r>
              <a:rPr lang="en-US"/>
              <a:t>The promotion goes to the person who goes above and beyond.</a:t>
            </a:r>
          </a:p>
        </p:txBody>
      </p:sp>
    </p:spTree>
    <p:extLst>
      <p:ext uri="{BB962C8B-B14F-4D97-AF65-F5344CB8AC3E}">
        <p14:creationId xmlns:p14="http://schemas.microsoft.com/office/powerpoint/2010/main" val="393753032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458400" y="403050"/>
            <a:ext cx="8227199" cy="6051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98" name="Shape 98"/>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53578" y="-140196"/>
            <a:ext cx="1394699" cy="5570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(0,480)</a:t>
            </a:r>
          </a:p>
        </p:txBody>
      </p:sp>
      <p:sp>
        <p:nvSpPr>
          <p:cNvPr id="100" name="Shape 100"/>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850600" y="6376700"/>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(640,0)</a:t>
            </a:r>
          </a:p>
        </p:txBody>
      </p:sp>
      <p:sp>
        <p:nvSpPr>
          <p:cNvPr id="105" name="Shape 105"/>
          <p:cNvSpPr txBox="1"/>
          <p:nvPr/>
        </p:nvSpPr>
        <p:spPr>
          <a:xfrm>
            <a:off x="3300" y="6378206"/>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(0,0)</a:t>
            </a:r>
          </a:p>
        </p:txBody>
      </p:sp>
      <p:sp>
        <p:nvSpPr>
          <p:cNvPr id="106" name="Shape 106"/>
          <p:cNvSpPr txBox="1"/>
          <p:nvPr/>
        </p:nvSpPr>
        <p:spPr>
          <a:xfrm>
            <a:off x="7375738" y="-121387"/>
            <a:ext cx="20091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(640,480)</a:t>
            </a:r>
          </a:p>
        </p:txBody>
      </p:sp>
      <p:grpSp>
        <p:nvGrpSpPr>
          <p:cNvPr id="107" name="Shape 107"/>
          <p:cNvGrpSpPr/>
          <p:nvPr/>
        </p:nvGrpSpPr>
        <p:grpSpPr>
          <a:xfrm>
            <a:off x="5357075" y="4126725"/>
            <a:ext cx="2073300" cy="1264628"/>
            <a:chOff x="5357075" y="4126725"/>
            <a:chExt cx="2073300" cy="1264628"/>
          </a:xfrm>
        </p:grpSpPr>
        <p:sp>
          <p:nvSpPr>
            <p:cNvPr id="108" name="Shape 108"/>
            <p:cNvSpPr txBox="1"/>
            <p:nvPr/>
          </p:nvSpPr>
          <p:spPr>
            <a:xfrm>
              <a:off x="6001925" y="4126725"/>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T</a:t>
              </a:r>
            </a:p>
          </p:txBody>
        </p:sp>
        <p:sp>
          <p:nvSpPr>
            <p:cNvPr id="109" name="Shape 109"/>
            <p:cNvSpPr txBox="1"/>
            <p:nvPr/>
          </p:nvSpPr>
          <p:spPr>
            <a:xfrm>
              <a:off x="5357075" y="4834253"/>
              <a:ext cx="20733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(550,140)</a:t>
              </a:r>
            </a:p>
          </p:txBody>
        </p:sp>
      </p:grpSp>
      <p:grpSp>
        <p:nvGrpSpPr>
          <p:cNvPr id="110" name="Shape 110"/>
          <p:cNvGrpSpPr/>
          <p:nvPr/>
        </p:nvGrpSpPr>
        <p:grpSpPr>
          <a:xfrm>
            <a:off x="1333950" y="3661175"/>
            <a:ext cx="1984200" cy="1304949"/>
            <a:chOff x="1410150" y="3661175"/>
            <a:chExt cx="1984200" cy="1304949"/>
          </a:xfrm>
        </p:grpSpPr>
        <p:sp>
          <p:nvSpPr>
            <p:cNvPr id="111" name="Shape 111"/>
            <p:cNvSpPr txBox="1"/>
            <p:nvPr/>
          </p:nvSpPr>
          <p:spPr>
            <a:xfrm>
              <a:off x="2055000" y="3661175"/>
              <a:ext cx="714599" cy="839399"/>
            </a:xfrm>
            <a:prstGeom prst="rect">
              <a:avLst/>
            </a:prstGeom>
            <a:noFill/>
            <a:ln>
              <a:noFill/>
            </a:ln>
          </p:spPr>
          <p:txBody>
            <a:bodyPr lIns="91425" tIns="91425" rIns="91425" bIns="91425" anchor="t" anchorCtr="0">
              <a:noAutofit/>
            </a:bodyPr>
            <a:lstStyle/>
            <a:p>
              <a:pPr lvl="0">
                <a:spcBef>
                  <a:spcPts val="0"/>
                </a:spcBef>
                <a:buNone/>
              </a:pPr>
              <a:r>
                <a:rPr lang="en" sz="4800"/>
                <a:t>P</a:t>
              </a:r>
            </a:p>
          </p:txBody>
        </p:sp>
        <p:sp>
          <p:nvSpPr>
            <p:cNvPr id="112" name="Shape 112"/>
            <p:cNvSpPr txBox="1"/>
            <p:nvPr/>
          </p:nvSpPr>
          <p:spPr>
            <a:xfrm>
              <a:off x="1410150" y="4409025"/>
              <a:ext cx="19842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(200,240)</a:t>
              </a:r>
            </a:p>
          </p:txBody>
        </p:sp>
      </p:grpSp>
      <p:grpSp>
        <p:nvGrpSpPr>
          <p:cNvPr id="113" name="Shape 113"/>
          <p:cNvGrpSpPr/>
          <p:nvPr/>
        </p:nvGrpSpPr>
        <p:grpSpPr>
          <a:xfrm>
            <a:off x="4058100" y="1487100"/>
            <a:ext cx="2180400" cy="1240474"/>
            <a:chOff x="3829500" y="1563300"/>
            <a:chExt cx="2180400" cy="1240474"/>
          </a:xfrm>
        </p:grpSpPr>
        <p:sp>
          <p:nvSpPr>
            <p:cNvPr id="114" name="Shape 114"/>
            <p:cNvSpPr txBox="1"/>
            <p:nvPr/>
          </p:nvSpPr>
          <p:spPr>
            <a:xfrm>
              <a:off x="4474350" y="1563300"/>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D</a:t>
              </a:r>
            </a:p>
          </p:txBody>
        </p:sp>
        <p:sp>
          <p:nvSpPr>
            <p:cNvPr id="115" name="Shape 115"/>
            <p:cNvSpPr txBox="1"/>
            <p:nvPr/>
          </p:nvSpPr>
          <p:spPr>
            <a:xfrm>
              <a:off x="3829500" y="2246675"/>
              <a:ext cx="21804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(500,300)</a:t>
              </a:r>
            </a:p>
          </p:txBody>
        </p:sp>
      </p:grpSp>
      <p:cxnSp>
        <p:nvCxnSpPr>
          <p:cNvPr id="116" name="Shape 116"/>
          <p:cNvCxnSpPr>
            <a:endCxn id="104" idx="1"/>
          </p:cNvCxnSpPr>
          <p:nvPr/>
        </p:nvCxnSpPr>
        <p:spPr>
          <a:xfrm rot="10800000" flipH="1">
            <a:off x="4697000" y="6655250"/>
            <a:ext cx="3153600" cy="24000"/>
          </a:xfrm>
          <a:prstGeom prst="straightConnector1">
            <a:avLst/>
          </a:prstGeom>
          <a:noFill/>
          <a:ln w="19050" cap="flat" cmpd="sng">
            <a:solidFill>
              <a:schemeClr val="lt1"/>
            </a:solidFill>
            <a:prstDash val="solid"/>
            <a:round/>
            <a:headEnd type="none" w="lg" len="lg"/>
            <a:tailEnd type="triangle" w="lg" len="lg"/>
          </a:ln>
        </p:spPr>
      </p:cxnSp>
      <p:cxnSp>
        <p:nvCxnSpPr>
          <p:cNvPr id="117" name="Shape 117"/>
          <p:cNvCxnSpPr/>
          <p:nvPr/>
        </p:nvCxnSpPr>
        <p:spPr>
          <a:xfrm rot="10800000">
            <a:off x="1035725" y="6661550"/>
            <a:ext cx="2911199" cy="0"/>
          </a:xfrm>
          <a:prstGeom prst="straightConnector1">
            <a:avLst/>
          </a:prstGeom>
          <a:noFill/>
          <a:ln w="19050" cap="flat" cmpd="sng">
            <a:solidFill>
              <a:schemeClr val="lt1"/>
            </a:solidFill>
            <a:prstDash val="solid"/>
            <a:round/>
            <a:headEnd type="none" w="lg" len="lg"/>
            <a:tailEnd type="triangle" w="lg" len="lg"/>
          </a:ln>
        </p:spPr>
      </p:cxnSp>
      <p:sp>
        <p:nvSpPr>
          <p:cNvPr id="118" name="Shape 118"/>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19" name="Shape 119"/>
          <p:cNvCxnSpPr/>
          <p:nvPr/>
        </p:nvCxnSpPr>
        <p:spPr>
          <a:xfrm>
            <a:off x="8911825" y="3607600"/>
            <a:ext cx="17700" cy="2661000"/>
          </a:xfrm>
          <a:prstGeom prst="straightConnector1">
            <a:avLst/>
          </a:prstGeom>
          <a:noFill/>
          <a:ln w="19050" cap="flat" cmpd="sng">
            <a:solidFill>
              <a:schemeClr val="lt1"/>
            </a:solidFill>
            <a:prstDash val="solid"/>
            <a:round/>
            <a:headEnd type="none" w="lg" len="lg"/>
            <a:tailEnd type="triangle" w="lg" len="lg"/>
          </a:ln>
        </p:spPr>
      </p:cxnSp>
      <p:cxnSp>
        <p:nvCxnSpPr>
          <p:cNvPr id="120" name="Shape 120"/>
          <p:cNvCxnSpPr/>
          <p:nvPr/>
        </p:nvCxnSpPr>
        <p:spPr>
          <a:xfrm rot="10800000">
            <a:off x="8889206" y="553624"/>
            <a:ext cx="0" cy="2250300"/>
          </a:xfrm>
          <a:prstGeom prst="straightConnector1">
            <a:avLst/>
          </a:prstGeom>
          <a:noFill/>
          <a:ln w="19050" cap="flat" cmpd="sng">
            <a:solidFill>
              <a:schemeClr val="lt1"/>
            </a:solidFill>
            <a:prstDash val="solid"/>
            <a:round/>
            <a:headEnd type="none" w="lg" len="lg"/>
            <a:tailEnd type="triangle" w="lg" len="lg"/>
          </a:ln>
        </p:spPr>
      </p:cxnSp>
      <p:sp>
        <p:nvSpPr>
          <p:cNvPr id="121" name="Shape 121"/>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459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 Evaluate each expression</a:t>
            </a:r>
          </a:p>
        </p:txBody>
      </p:sp>
      <p:sp>
        <p:nvSpPr>
          <p:cNvPr id="75" name="Shape 75"/>
          <p:cNvSpPr txBox="1">
            <a:spLocks noGrp="1"/>
          </p:cNvSpPr>
          <p:nvPr>
            <p:ph type="body" idx="1"/>
          </p:nvPr>
        </p:nvSpPr>
        <p:spPr>
          <a:xfrm>
            <a:off x="5960701" y="2009725"/>
            <a:ext cx="2871599" cy="3416400"/>
          </a:xfrm>
          <a:prstGeom prst="rect">
            <a:avLst/>
          </a:prstGeom>
        </p:spPr>
        <p:txBody>
          <a:bodyPr vert="horz" lIns="91425" tIns="91425" rIns="91425" bIns="91425" rtlCol="0" anchor="t" anchorCtr="0">
            <a:noAutofit/>
          </a:bodyPr>
          <a:lstStyle/>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10</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0</a:t>
            </a:r>
            <a:r>
              <a:rPr lang="en" sz="2400">
                <a:solidFill>
                  <a:srgbClr val="843C24"/>
                </a:solidFill>
                <a:highlight>
                  <a:srgbClr val="FFFFFF"/>
                </a:highlight>
                <a:latin typeface="Verdana"/>
                <a:ea typeface="Verdana"/>
                <a:cs typeface="Verdana"/>
                <a:sym typeface="Verdana"/>
              </a:rPr>
              <a:t>)</a:t>
            </a:r>
          </a:p>
          <a:p>
            <a:pPr>
              <a:buNone/>
            </a:pPr>
            <a:endParaRPr/>
          </a:p>
        </p:txBody>
      </p:sp>
      <p:graphicFrame>
        <p:nvGraphicFramePr>
          <p:cNvPr id="76" name="Shape 76"/>
          <p:cNvGraphicFramePr/>
          <p:nvPr/>
        </p:nvGraphicFramePr>
        <p:xfrm>
          <a:off x="311700" y="2210200"/>
          <a:ext cx="5487425" cy="3093540"/>
        </p:xfrm>
        <a:graphic>
          <a:graphicData uri="http://schemas.openxmlformats.org/drawingml/2006/table">
            <a:tbl>
              <a:tblPr>
                <a:solidFill>
                  <a:srgbClr val="FFFFFF"/>
                </a:solidFill>
              </a:tblPr>
              <a:tblGrid>
                <a:gridCol w="5487425">
                  <a:extLst>
                    <a:ext uri="{9D8B030D-6E8A-4147-A177-3AD203B41FA5}">
                      <a16:colId xmlns:a16="http://schemas.microsoft.com/office/drawing/2014/main" val="20000"/>
                    </a:ext>
                  </a:extLst>
                </a:gridCol>
              </a:tblGrid>
              <a:tr h="0">
                <a:tc>
                  <a:txBody>
                    <a:bodyPr/>
                    <a:lstStyle/>
                    <a:p>
                      <a:pPr lvl="0" rtl="0">
                        <a:lnSpc>
                          <a:spcPct val="100000"/>
                        </a:lnSpc>
                        <a:spcBef>
                          <a:spcPts val="0"/>
                        </a:spcBef>
                        <a:buNone/>
                      </a:pP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define</a:t>
                      </a: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latin typeface="Verdana"/>
                          <a:ea typeface="Verdana"/>
                          <a:cs typeface="Verdana"/>
                          <a:sym typeface="Verdana"/>
                        </a:rPr>
                        <a:t>sign x</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0"/>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cond</a:t>
                      </a:r>
                    </a:p>
                  </a:txBody>
                  <a:tcPr marL="91425" marR="91425" marT="91425" marB="91425" anchor="ctr"/>
                </a:tc>
                <a:extLst>
                  <a:ext uri="{0D108BD9-81ED-4DB2-BD59-A6C34878D82A}">
                    <a16:rowId xmlns:a16="http://schemas.microsoft.com/office/drawing/2014/main" val="10001"/>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5"/>
                        </a:rPr>
                        <a:t>&gt;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2"/>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6"/>
                        </a:rPr>
                        <a: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3"/>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7"/>
                        </a:rPr>
                        <a:t>&lt;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4"/>
                  </a:ext>
                </a:extLst>
              </a:tr>
              <a:tr h="0">
                <a:tc>
                  <a:txBody>
                    <a:bodyPr/>
                    <a:lstStyle/>
                    <a:p>
                      <a:pPr lvl="0" rtl="0">
                        <a:lnSpc>
                          <a:spcPct val="100000"/>
                        </a:lnSpc>
                        <a:spcBef>
                          <a:spcPts val="0"/>
                        </a:spcBef>
                        <a:buNone/>
                      </a:pPr>
                      <a:r>
                        <a:rPr lang="en" sz="1100">
                          <a:latin typeface="Verdana"/>
                          <a:ea typeface="Verdana"/>
                          <a:cs typeface="Verdana"/>
                          <a:sym typeface="Verdana"/>
                        </a:rPr>
                        <a:t> </a:t>
                      </a:r>
                    </a:p>
                  </a:txBody>
                  <a:tcPr marL="91425" marR="91425" marT="91425" marB="91425" anchor="ctr"/>
                </a:tc>
                <a:extLst>
                  <a:ext uri="{0D108BD9-81ED-4DB2-BD59-A6C34878D82A}">
                    <a16:rowId xmlns:a16="http://schemas.microsoft.com/office/drawing/2014/main" val="10005"/>
                  </a:ext>
                </a:extLst>
              </a:tr>
            </a:tbl>
          </a:graphicData>
        </a:graphic>
      </p:graphicFrame>
      <p:cxnSp>
        <p:nvCxnSpPr>
          <p:cNvPr id="77" name="Shape 77"/>
          <p:cNvCxnSpPr/>
          <p:nvPr/>
        </p:nvCxnSpPr>
        <p:spPr>
          <a:xfrm>
            <a:off x="4572000" y="1874975"/>
            <a:ext cx="30600" cy="39816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13741270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85" name="Shape 85"/>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4069928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Contract Review</a:t>
            </a:r>
          </a:p>
        </p:txBody>
      </p:sp>
      <p:sp>
        <p:nvSpPr>
          <p:cNvPr id="34" name="Shape 34"/>
          <p:cNvSpPr txBox="1">
            <a:spLocks noGrp="1"/>
          </p:cNvSpPr>
          <p:nvPr>
            <p:ph idx="1"/>
          </p:nvPr>
        </p:nvSpPr>
        <p:spPr/>
        <p:txBody>
          <a:bodyPr/>
          <a:lstStyle/>
          <a:p>
            <a:pPr marL="0" indent="0">
              <a:buNone/>
            </a:pPr>
            <a:r>
              <a:rPr lang="en" dirty="0">
                <a:sym typeface="Consolas"/>
              </a:rPr>
              <a:t>; rotate: angle image -&gt; image</a:t>
            </a:r>
          </a:p>
          <a:p>
            <a:pPr marL="0" indent="0">
              <a:buNone/>
            </a:pPr>
            <a:r>
              <a:rPr lang="en" dirty="0">
                <a:sym typeface="Consolas"/>
              </a:rPr>
              <a:t>; consumes a number between 1 and 360 and produces an image rotated counterclockwise</a:t>
            </a:r>
          </a:p>
          <a:p>
            <a:pPr marL="0" indent="0">
              <a:buNone/>
            </a:pPr>
            <a:r>
              <a:rPr lang="en" dirty="0"/>
              <a:t>  </a:t>
            </a:r>
          </a:p>
        </p:txBody>
      </p:sp>
      <p:pic>
        <p:nvPicPr>
          <p:cNvPr id="35" name="Shape 35"/>
          <p:cNvPicPr preferRelativeResize="0"/>
          <p:nvPr/>
        </p:nvPicPr>
        <p:blipFill>
          <a:blip r:embed="rId3">
            <a:alphaModFix/>
          </a:blip>
          <a:stretch>
            <a:fillRect/>
          </a:stretch>
        </p:blipFill>
        <p:spPr>
          <a:xfrm>
            <a:off x="3248026" y="4338705"/>
            <a:ext cx="5438775" cy="1676400"/>
          </a:xfrm>
          <a:prstGeom prst="rect">
            <a:avLst/>
          </a:prstGeom>
          <a:noFill/>
          <a:ln w="9525" cap="flat" cmpd="sng">
            <a:solidFill>
              <a:srgbClr val="000000"/>
            </a:solidFill>
            <a:prstDash val="solid"/>
            <a:round/>
            <a:headEnd type="none" w="med" len="med"/>
            <a:tailEnd type="none" w="med" len="med"/>
          </a:ln>
        </p:spPr>
      </p:pic>
      <p:sp>
        <p:nvSpPr>
          <p:cNvPr id="36" name="Shape 36"/>
          <p:cNvSpPr txBox="1"/>
          <p:nvPr/>
        </p:nvSpPr>
        <p:spPr>
          <a:xfrm>
            <a:off x="457200" y="3795146"/>
            <a:ext cx="2370000" cy="1792799"/>
          </a:xfrm>
          <a:prstGeom prst="rect">
            <a:avLst/>
          </a:prstGeom>
          <a:noFill/>
          <a:ln>
            <a:noFill/>
          </a:ln>
        </p:spPr>
        <p:txBody>
          <a:bodyPr lIns="91425" tIns="91425" rIns="91425" bIns="91425" anchor="t" anchorCtr="0">
            <a:noAutofit/>
          </a:bodyPr>
          <a:lstStyle/>
          <a:p>
            <a:r>
              <a:rPr lang="en" sz="1500" dirty="0">
                <a:solidFill>
                  <a:srgbClr val="FF0000"/>
                </a:solidFill>
                <a:latin typeface="Comic Sans MS"/>
                <a:ea typeface="Comic Sans MS"/>
                <a:cs typeface="Comic Sans MS"/>
                <a:sym typeface="Comic Sans MS"/>
              </a:rPr>
              <a:t>This page from the documentation becomes the entry in our contract library below.</a:t>
            </a:r>
          </a:p>
          <a:p>
            <a:endParaRPr sz="1500" dirty="0">
              <a:solidFill>
                <a:srgbClr val="FF0000"/>
              </a:solidFill>
              <a:latin typeface="Comic Sans MS"/>
              <a:ea typeface="Comic Sans MS"/>
              <a:cs typeface="Comic Sans MS"/>
              <a:sym typeface="Comic Sans MS"/>
            </a:endParaRPr>
          </a:p>
          <a:p>
            <a:r>
              <a:rPr lang="en" sz="1500" dirty="0">
                <a:solidFill>
                  <a:srgbClr val="FF0000"/>
                </a:solidFill>
                <a:latin typeface="Comic Sans MS"/>
                <a:ea typeface="Comic Sans MS"/>
                <a:cs typeface="Comic Sans MS"/>
                <a:sym typeface="Comic Sans MS"/>
              </a:rPr>
              <a:t>Compare them to review how to write a contract.</a:t>
            </a:r>
          </a:p>
        </p:txBody>
      </p:sp>
    </p:spTree>
    <p:extLst>
      <p:ext uri="{BB962C8B-B14F-4D97-AF65-F5344CB8AC3E}">
        <p14:creationId xmlns:p14="http://schemas.microsoft.com/office/powerpoint/2010/main" val="374902934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91" name="Shape 91"/>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92" name="Shape 92"/>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2106651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24139060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40748213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9947351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116" name="Shape 11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57617416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161805621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5222456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34" name="Shape 134"/>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99411688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40" name="Shape 14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249488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46" name="Shape 14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47" name="Shape 147"/>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50" name="Shape 150"/>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6921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How do compilers and interpreters help develop programs?</a:t>
            </a:r>
          </a:p>
        </p:txBody>
      </p:sp>
      <p:sp>
        <p:nvSpPr>
          <p:cNvPr id="58" name="Shape 58"/>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63083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22976" y="1407381"/>
            <a:ext cx="8298051" cy="4866199"/>
          </a:xfrm>
          <a:prstGeom prst="rect">
            <a:avLst/>
          </a:prstGeom>
          <a:noFill/>
          <a:ln>
            <a:noFill/>
          </a:ln>
        </p:spPr>
      </p:pic>
      <p:sp>
        <p:nvSpPr>
          <p:cNvPr id="8" name="Title 7"/>
          <p:cNvSpPr>
            <a:spLocks noGrp="1"/>
          </p:cNvSpPr>
          <p:nvPr>
            <p:ph type="title"/>
          </p:nvPr>
        </p:nvSpPr>
        <p:spPr/>
        <p:txBody>
          <a:bodyPr/>
          <a:lstStyle/>
          <a:p>
            <a:r>
              <a:rPr lang="en"/>
              <a:t>Documentation to Contracts</a:t>
            </a:r>
            <a:endParaRPr lang="en-US" dirty="0"/>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402701119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57" name="Shape 15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10698907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63" name="Shape 16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9703239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Finish design problems, email a working program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1. Some states have different tax rates. New York is 8%, Pennsylvania is 3%, and Delaware is 0%. All other states are 5%. Write a function that takes in the price of an item and and returns how much the tax will be on the item.</a:t>
            </a:r>
          </a:p>
          <a:p>
            <a:pPr lvl="0" rtl="0">
              <a:spcBef>
                <a:spcPts val="0"/>
              </a:spcBef>
              <a:buClr>
                <a:schemeClr val="dk1"/>
              </a:buClr>
              <a:buSzPct val="61111"/>
              <a:buFont typeface="Arial"/>
              <a:buNone/>
            </a:pPr>
            <a:r>
              <a:rPr lang="en"/>
              <a:t>2. You are putting together a list of flowers in your garden based on their color. You have red roses, purple tulips, and yellow daisies. Write a function that takes in the color of a flower and returns the name of the flower.</a:t>
            </a:r>
          </a:p>
          <a:p>
            <a:pPr lvl="0" rtl="0">
              <a:spcBef>
                <a:spcPts val="0"/>
              </a:spcBef>
              <a:buClr>
                <a:schemeClr val="dk1"/>
              </a:buClr>
              <a:buSzPct val="61111"/>
              <a:buFont typeface="Arial"/>
              <a:buNone/>
            </a:pPr>
            <a:r>
              <a:rPr lang="en"/>
              <a:t>3. The grocery store charges $2/pound for a turkey for the first 5 pounds, and then $1/pound for every pound after that. Write a function that takes in the weight of a turkey and returns how much it will cost.</a:t>
            </a:r>
          </a:p>
          <a:p>
            <a:pPr lvl="0" rtl="0">
              <a:spcBef>
                <a:spcPts val="0"/>
              </a:spcBef>
              <a:buClr>
                <a:schemeClr val="dk1"/>
              </a:buClr>
              <a:buSzPct val="61111"/>
              <a:buFont typeface="Arial"/>
              <a:buNone/>
            </a:pPr>
            <a:r>
              <a:rPr lang="en"/>
              <a:t>4. Write a function which takes an image and a string, representing whether to produce a “bigger” or “smaller” image. The function should return an image half as big if the string is “smaller” and an image twice as big if the string is “bigger”.</a:t>
            </a:r>
          </a:p>
          <a:p>
            <a:pPr lvl="0" rtl="0">
              <a:spcBef>
                <a:spcPts val="0"/>
              </a:spcBef>
              <a:buClr>
                <a:schemeClr val="dk1"/>
              </a:buClr>
              <a:buSzPct val="61111"/>
              <a:buFont typeface="Arial"/>
              <a:buNone/>
            </a:pPr>
            <a:endParaRPr/>
          </a:p>
          <a:p>
            <a:pPr lvl="0">
              <a:spcBef>
                <a:spcPts val="0"/>
              </a:spcBef>
              <a:buNone/>
            </a:pPr>
            <a:endParaRPr/>
          </a:p>
        </p:txBody>
      </p:sp>
    </p:spTree>
    <p:extLst>
      <p:ext uri="{BB962C8B-B14F-4D97-AF65-F5344CB8AC3E}">
        <p14:creationId xmlns:p14="http://schemas.microsoft.com/office/powerpoint/2010/main" val="287134893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73" name="Shape 73"/>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74" name="Shape 74"/>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7706896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5779315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270870600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301628374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398980329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32161954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455429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Contracts - Values vs. Types</a:t>
            </a:r>
            <a:endParaRPr lang="en" dirty="0"/>
          </a:p>
        </p:txBody>
      </p:sp>
      <p:sp>
        <p:nvSpPr>
          <p:cNvPr id="9" name="Content Placeholder 8"/>
          <p:cNvSpPr>
            <a:spLocks noGrp="1"/>
          </p:cNvSpPr>
          <p:nvPr>
            <p:ph idx="1"/>
          </p:nvPr>
        </p:nvSpPr>
        <p:spPr/>
        <p:txBody>
          <a:bodyPr/>
          <a:lstStyle/>
          <a:p>
            <a:endParaRPr lang="en-US"/>
          </a:p>
        </p:txBody>
      </p:sp>
      <p:sp>
        <p:nvSpPr>
          <p:cNvPr id="69" name="Shape 69"/>
          <p:cNvSpPr txBox="1"/>
          <p:nvPr/>
        </p:nvSpPr>
        <p:spPr>
          <a:xfrm>
            <a:off x="331125" y="2446850"/>
            <a:ext cx="5425500"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70" name="Shape 70"/>
          <p:cNvSpPr txBox="1"/>
          <p:nvPr/>
        </p:nvSpPr>
        <p:spPr>
          <a:xfrm>
            <a:off x="6233525" y="2490500"/>
            <a:ext cx="2543400" cy="857400"/>
          </a:xfrm>
          <a:prstGeom prst="rect">
            <a:avLst/>
          </a:prstGeom>
          <a:noFill/>
          <a:ln>
            <a:noFill/>
          </a:ln>
        </p:spPr>
        <p:txBody>
          <a:bodyPr lIns="91425" tIns="91425" rIns="91425" bIns="91425" anchor="t" anchorCtr="0">
            <a:noAutofit/>
          </a:bodyPr>
          <a:lstStyle/>
          <a:p>
            <a:r>
              <a:rPr lang="en" sz="2000"/>
              <a:t>Contracts refer to a parameters </a:t>
            </a:r>
            <a:r>
              <a:rPr lang="en" sz="2000" b="1"/>
              <a:t>type. </a:t>
            </a:r>
            <a:r>
              <a:rPr lang="en" sz="2000"/>
              <a:t>Types are </a:t>
            </a:r>
            <a:r>
              <a:rPr lang="en" sz="2000" b="1"/>
              <a:t>general.</a:t>
            </a:r>
          </a:p>
        </p:txBody>
      </p:sp>
      <p:sp>
        <p:nvSpPr>
          <p:cNvPr id="71" name="Shape 71"/>
          <p:cNvSpPr/>
          <p:nvPr/>
        </p:nvSpPr>
        <p:spPr>
          <a:xfrm>
            <a:off x="1930226" y="3003226"/>
            <a:ext cx="4269225"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72" name="Shape 72"/>
          <p:cNvSpPr/>
          <p:nvPr/>
        </p:nvSpPr>
        <p:spPr>
          <a:xfrm>
            <a:off x="2690975" y="3037276"/>
            <a:ext cx="347440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73" name="Shape 73"/>
          <p:cNvSpPr/>
          <p:nvPr/>
        </p:nvSpPr>
        <p:spPr>
          <a:xfrm>
            <a:off x="3412550" y="3014576"/>
            <a:ext cx="2786900"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74" name="Shape 74"/>
          <p:cNvSpPr/>
          <p:nvPr/>
        </p:nvSpPr>
        <p:spPr>
          <a:xfrm>
            <a:off x="4314625" y="3025925"/>
            <a:ext cx="185075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75" name="Shape 75"/>
          <p:cNvSpPr txBox="1"/>
          <p:nvPr/>
        </p:nvSpPr>
        <p:spPr>
          <a:xfrm>
            <a:off x="6233525" y="3932750"/>
            <a:ext cx="2543400" cy="857400"/>
          </a:xfrm>
          <a:prstGeom prst="rect">
            <a:avLst/>
          </a:prstGeom>
          <a:noFill/>
          <a:ln>
            <a:noFill/>
          </a:ln>
        </p:spPr>
        <p:txBody>
          <a:bodyPr lIns="91425" tIns="91425" rIns="91425" bIns="91425" anchor="t" anchorCtr="0">
            <a:noAutofit/>
          </a:bodyPr>
          <a:lstStyle/>
          <a:p>
            <a:r>
              <a:rPr lang="en" sz="2000"/>
              <a:t>Functions are applied an arguments </a:t>
            </a:r>
            <a:r>
              <a:rPr lang="en" sz="2000" b="1"/>
              <a:t>values.  </a:t>
            </a:r>
            <a:r>
              <a:rPr lang="en" sz="2000"/>
              <a:t>Values are </a:t>
            </a:r>
            <a:r>
              <a:rPr lang="en" sz="2000" b="1"/>
              <a:t>specific.</a:t>
            </a:r>
          </a:p>
        </p:txBody>
      </p:sp>
      <p:sp>
        <p:nvSpPr>
          <p:cNvPr id="76" name="Shape 76"/>
          <p:cNvSpPr/>
          <p:nvPr/>
        </p:nvSpPr>
        <p:spPr>
          <a:xfrm>
            <a:off x="1645500" y="4025100"/>
            <a:ext cx="4406350"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77" name="Shape 77"/>
          <p:cNvSpPr/>
          <p:nvPr/>
        </p:nvSpPr>
        <p:spPr>
          <a:xfrm>
            <a:off x="2111901" y="4036450"/>
            <a:ext cx="3917225"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78" name="Shape 78"/>
          <p:cNvSpPr/>
          <p:nvPr/>
        </p:nvSpPr>
        <p:spPr>
          <a:xfrm>
            <a:off x="2861276" y="4059176"/>
            <a:ext cx="322462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79" name="Shape 79"/>
          <p:cNvSpPr/>
          <p:nvPr/>
        </p:nvSpPr>
        <p:spPr>
          <a:xfrm>
            <a:off x="3565251" y="4081875"/>
            <a:ext cx="2543375"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23684665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16" name="Shape 116"/>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6119207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414469510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29" name="Shape 129"/>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32" name="Shape 132"/>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33" name="Shape 133"/>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8665998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39" name="Shape 13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34516344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45" name="Shape 14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52721627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Warm Up</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3000"/>
              <a:t>In your notebooks:</a:t>
            </a:r>
          </a:p>
          <a:p>
            <a:pPr marL="457200" lvl="0" indent="-298450">
              <a:spcBef>
                <a:spcPts val="0"/>
              </a:spcBef>
              <a:spcAft>
                <a:spcPts val="0"/>
              </a:spcAft>
              <a:buClr>
                <a:schemeClr val="dk1"/>
              </a:buClr>
              <a:buSzPct val="36666"/>
              <a:buFont typeface="Arial"/>
              <a:buNone/>
            </a:pPr>
            <a:r>
              <a:rPr lang="en" sz="3000">
                <a:solidFill>
                  <a:schemeClr val="dk1"/>
                </a:solidFill>
                <a:latin typeface="Ubuntu Mono"/>
                <a:ea typeface="Ubuntu Mono"/>
                <a:cs typeface="Ubuntu Mono"/>
                <a:sym typeface="Ubuntu Mono"/>
              </a:rPr>
              <a:t>Design a function called </a:t>
            </a:r>
            <a:r>
              <a:rPr lang="en" sz="3000" b="1">
                <a:solidFill>
                  <a:schemeClr val="dk1"/>
                </a:solidFill>
                <a:latin typeface="Ubuntu Mono"/>
                <a:ea typeface="Ubuntu Mono"/>
                <a:cs typeface="Ubuntu Mono"/>
                <a:sym typeface="Ubuntu Mono"/>
              </a:rPr>
              <a:t>next</a:t>
            </a:r>
            <a:r>
              <a:rPr lang="en" sz="3000">
                <a:solidFill>
                  <a:schemeClr val="dk1"/>
                </a:solidFill>
                <a:latin typeface="Ubuntu Mono"/>
                <a:ea typeface="Ubuntu Mono"/>
                <a:cs typeface="Ubuntu Mono"/>
                <a:sym typeface="Ubuntu Mono"/>
              </a:rPr>
              <a:t>, which consumes a traffic-light-state and returns the next traffic light.</a:t>
            </a:r>
          </a:p>
        </p:txBody>
      </p:sp>
    </p:spTree>
    <p:extLst>
      <p:ext uri="{BB962C8B-B14F-4D97-AF65-F5344CB8AC3E}">
        <p14:creationId xmlns:p14="http://schemas.microsoft.com/office/powerpoint/2010/main" val="5866761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67" name="Shape 67"/>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25411920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p:nvPr/>
        </p:nvSpPr>
        <p:spPr>
          <a:xfrm>
            <a:off x="89041" y="391203"/>
            <a:ext cx="8860199" cy="3760199"/>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cost</a:t>
            </a:r>
          </a:p>
          <a:p>
            <a:pPr lvl="0" rtl="0">
              <a:lnSpc>
                <a:spcPct val="115000"/>
              </a:lnSpc>
              <a:spcBef>
                <a:spcPts val="0"/>
              </a:spcBef>
              <a:buNone/>
            </a:pPr>
            <a:r>
              <a:rPr lang="en" sz="1800" i="1"/>
              <a:t>Luigi’s Pizza has hired you as a programmer. They offer Pepperoni ($10.50), Cheese ($9.00), Chicken ($11.25) and Broccoli ($10.25). Write a function called cost which takes in the name of a topping and outputs the cost of a pizza with that topping.</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_______________________________ -&gt; ______________</a:t>
            </a:r>
          </a:p>
          <a:p>
            <a:pPr lvl="0" rtl="0">
              <a:spcBef>
                <a:spcPts val="0"/>
              </a:spcBef>
              <a:buNone/>
            </a:pPr>
            <a:r>
              <a:rPr lang="en" sz="1800"/>
              <a:t>	name						Domain				   			 Range</a:t>
            </a:r>
          </a:p>
          <a:p>
            <a:pPr lvl="0" rtl="0">
              <a:spcBef>
                <a:spcPts val="0"/>
              </a:spcBef>
              <a:buNone/>
            </a:pPr>
            <a:r>
              <a:rPr lang="en" sz="1800"/>
              <a:t>;____________________________________________________________________</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6024117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p:nvPr/>
        </p:nvSpPr>
        <p:spPr>
          <a:xfrm>
            <a:off x="316200" y="399829"/>
            <a:ext cx="8511599" cy="5977499"/>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Function Header</a:t>
            </a:r>
          </a:p>
          <a:p>
            <a:pPr lvl="0" rtl="0">
              <a:lnSpc>
                <a:spcPct val="115000"/>
              </a:lnSpc>
              <a:spcBef>
                <a:spcPts val="0"/>
              </a:spcBef>
              <a:buNone/>
            </a:pPr>
            <a:r>
              <a:rPr lang="en" sz="1800"/>
              <a:t>Write the Function Header, giving variable names to all your input values.</a:t>
            </a:r>
          </a:p>
          <a:p>
            <a:pPr lvl="0" rtl="0">
              <a:spcBef>
                <a:spcPts val="0"/>
              </a:spcBef>
              <a:buNone/>
            </a:pPr>
            <a:endParaRPr sz="1800"/>
          </a:p>
          <a:p>
            <a:pPr lvl="0" rtl="0">
              <a:spcBef>
                <a:spcPts val="0"/>
              </a:spcBef>
              <a:buNone/>
            </a:pPr>
            <a:r>
              <a:rPr lang="en" sz="1800"/>
              <a:t>(define (____________            ___________________)</a:t>
            </a:r>
          </a:p>
          <a:p>
            <a:pPr lvl="0" rtl="0">
              <a:spcBef>
                <a:spcPts val="0"/>
              </a:spcBef>
              <a:buNone/>
            </a:pPr>
            <a:r>
              <a:rPr lang="en" sz="1800"/>
              <a:t>		     function name			     variable names</a:t>
            </a:r>
          </a:p>
          <a:p>
            <a:pPr lvl="0" rtl="0">
              <a:spcBef>
                <a:spcPts val="0"/>
              </a:spcBef>
              <a:buNone/>
            </a:pPr>
            <a:r>
              <a:rPr lang="en" sz="1800"/>
              <a:t>	(</a:t>
            </a:r>
            <a:r>
              <a:rPr lang="en" sz="1800" u="sng"/>
              <a:t>cond</a:t>
            </a:r>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r>
              <a:rPr lang="en" sz="1800"/>
              <a:t>))</a:t>
            </a:r>
          </a:p>
        </p:txBody>
      </p:sp>
      <p:graphicFrame>
        <p:nvGraphicFramePr>
          <p:cNvPr id="132" name="Shape 132"/>
          <p:cNvGraphicFramePr/>
          <p:nvPr/>
        </p:nvGraphicFramePr>
        <p:xfrm>
          <a:off x="1076662" y="2881150"/>
          <a:ext cx="6515550" cy="2699283"/>
        </p:xfrm>
        <a:graphic>
          <a:graphicData uri="http://schemas.openxmlformats.org/drawingml/2006/table">
            <a:tbl>
              <a:tblPr>
                <a:noFill/>
              </a:tblPr>
              <a:tblGrid>
                <a:gridCol w="3483800">
                  <a:extLst>
                    <a:ext uri="{9D8B030D-6E8A-4147-A177-3AD203B41FA5}">
                      <a16:colId xmlns:a16="http://schemas.microsoft.com/office/drawing/2014/main" val="20000"/>
                    </a:ext>
                  </a:extLst>
                </a:gridCol>
                <a:gridCol w="3031750">
                  <a:extLst>
                    <a:ext uri="{9D8B030D-6E8A-4147-A177-3AD203B41FA5}">
                      <a16:colId xmlns:a16="http://schemas.microsoft.com/office/drawing/2014/main" val="20001"/>
                    </a:ext>
                  </a:extLst>
                </a:gridCol>
              </a:tblGrid>
              <a:tr h="481150">
                <a:tc>
                  <a:txBody>
                    <a:bodyPr/>
                    <a:lstStyle/>
                    <a:p>
                      <a:pPr lvl="0" algn="ctr" rtl="0">
                        <a:lnSpc>
                          <a:spcPct val="115000"/>
                        </a:lnSpc>
                        <a:spcBef>
                          <a:spcPts val="0"/>
                        </a:spcBef>
                        <a:buNone/>
                      </a:pPr>
                      <a:r>
                        <a:rPr lang="en" sz="1800"/>
                        <a:t>(string=? toppings “pepperoni”)</a:t>
                      </a:r>
                    </a:p>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852941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33018" y="93243"/>
            <a:ext cx="8835599" cy="6719700"/>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update-player</a:t>
            </a:r>
          </a:p>
          <a:p>
            <a:pPr lvl="0" rtl="0">
              <a:lnSpc>
                <a:spcPct val="115000"/>
              </a:lnSpc>
              <a:spcBef>
                <a:spcPts val="0"/>
              </a:spcBef>
              <a:buNone/>
            </a:pPr>
            <a:r>
              <a:rPr lang="en" sz="1800" i="1"/>
              <a:t>Write a function called</a:t>
            </a:r>
            <a:r>
              <a:rPr lang="en" sz="1800" i="1" u="sng"/>
              <a:t> update-player</a:t>
            </a:r>
            <a:r>
              <a:rPr lang="en" sz="1800" i="1"/>
              <a:t>, which takes in the player’s y-coordinate and the name of the key pressed, and returns the new y-coordinate.</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 -&gt; ____________________</a:t>
            </a:r>
          </a:p>
          <a:p>
            <a:pPr lvl="0" rtl="0">
              <a:spcBef>
                <a:spcPts val="0"/>
              </a:spcBef>
              <a:buNone/>
            </a:pPr>
            <a:r>
              <a:rPr lang="en" sz="1800"/>
              <a:t>	name			       	Domain				                       Range</a:t>
            </a:r>
          </a:p>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key</a:t>
            </a:r>
            <a:r>
              <a:rPr lang="en" sz="1800"/>
              <a:t>, using EXAMPLE.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29821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Title 7"/>
          <p:cNvSpPr>
            <a:spLocks noGrp="1"/>
          </p:cNvSpPr>
          <p:nvPr>
            <p:ph type="title"/>
          </p:nvPr>
        </p:nvSpPr>
        <p:spPr/>
        <p:txBody>
          <a:bodyPr/>
          <a:lstStyle/>
          <a:p>
            <a:r>
              <a:rPr lang="en-US"/>
              <a:t>+</a:t>
            </a:r>
            <a:endParaRPr lang="en-US" dirty="0"/>
          </a:p>
        </p:txBody>
      </p:sp>
      <p:sp>
        <p:nvSpPr>
          <p:cNvPr id="9" name="Content Placeholder 8"/>
          <p:cNvSpPr>
            <a:spLocks noGrp="1"/>
          </p:cNvSpPr>
          <p:nvPr>
            <p:ph idx="1"/>
          </p:nvPr>
        </p:nvSpPr>
        <p:spPr/>
        <p:txBody>
          <a:bodyPr/>
          <a:lstStyle/>
          <a:p>
            <a:pPr lvl="0"/>
            <a:r>
              <a:rPr lang="en-US">
                <a:sym typeface="Georgia"/>
              </a:rPr>
              <a:t>Here is the contract for a new function:  </a:t>
            </a:r>
          </a:p>
          <a:p>
            <a:pPr lvl="0"/>
            <a:r>
              <a:rPr lang="en-US">
                <a:sym typeface="Consolas"/>
              </a:rPr>
              <a:t>; +: Number Number -&gt; Number</a:t>
            </a:r>
          </a:p>
          <a:p>
            <a:pPr lvl="0"/>
            <a:endParaRPr lang="en-US"/>
          </a:p>
          <a:p>
            <a:pPr lvl="0"/>
            <a:r>
              <a:rPr lang="en-US">
                <a:sym typeface="Georgia"/>
              </a:rPr>
              <a:t>Here is the purpose statement for the function:  </a:t>
            </a:r>
          </a:p>
          <a:p>
            <a:pPr lvl="0"/>
            <a:r>
              <a:rPr lang="en-US">
                <a:sym typeface="Consolas"/>
              </a:rPr>
              <a:t>; + consumes two or more numbers and produces the sum of those numbers</a:t>
            </a:r>
          </a:p>
          <a:p>
            <a:pPr lvl="0"/>
            <a:endParaRPr lang="en-US" dirty="0">
              <a:sym typeface="Verdana"/>
            </a:endParaRPr>
          </a:p>
        </p:txBody>
      </p:sp>
    </p:spTree>
    <p:extLst>
      <p:ext uri="{BB962C8B-B14F-4D97-AF65-F5344CB8AC3E}">
        <p14:creationId xmlns:p14="http://schemas.microsoft.com/office/powerpoint/2010/main" val="218246572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52400" y="152400"/>
            <a:ext cx="8765100" cy="6500400"/>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topping</a:t>
            </a:r>
            <a:r>
              <a:rPr lang="en" sz="1800"/>
              <a:t>, using EXAMPLE.</a:t>
            </a:r>
          </a:p>
          <a:p>
            <a:pPr lvl="0" rtl="0">
              <a:spcBef>
                <a:spcPts val="0"/>
              </a:spcBef>
              <a:buNone/>
            </a:pPr>
            <a:endParaRPr sz="1800"/>
          </a:p>
          <a:p>
            <a:pPr lvl="0" rtl="0">
              <a:spcBef>
                <a:spcPts val="0"/>
              </a:spcBef>
              <a:buNone/>
            </a:pPr>
            <a:r>
              <a:rPr lang="en" sz="1800"/>
              <a:t>(EXAMPLE	(________________________)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594069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x </a:t>
            </a:r>
            <a:r>
              <a:rPr lang="en" sz="2400">
                <a:solidFill>
                  <a:srgbClr val="228B22"/>
                </a:solidFill>
                <a:highlight>
                  <a:srgbClr val="FFFFFF"/>
                </a:highlight>
                <a:latin typeface="Verdana"/>
                <a:ea typeface="Verdana"/>
                <a:cs typeface="Verdana"/>
                <a:sym typeface="Verdana"/>
              </a:rPr>
              <a:t>3</a:t>
            </a:r>
            <a:r>
              <a:rPr lang="en" sz="2400">
                <a:solidFill>
                  <a:srgbClr val="843C24"/>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y </a:t>
            </a:r>
            <a:r>
              <a:rPr lang="en" sz="2400">
                <a:solidFill>
                  <a:srgbClr val="228B22"/>
                </a:solidFill>
                <a:highlight>
                  <a:srgbClr val="FFFFFF"/>
                </a:highlight>
                <a:latin typeface="Verdana"/>
                <a:ea typeface="Verdana"/>
                <a:cs typeface="Verdana"/>
                <a:sym typeface="Verdana"/>
              </a:rPr>
              <a:t>4</a:t>
            </a:r>
            <a:r>
              <a:rPr lang="en" sz="2400">
                <a:solidFill>
                  <a:srgbClr val="843C24"/>
                </a:solidFill>
                <a:highlight>
                  <a:srgbClr val="FFFFFF"/>
                </a:highlight>
                <a:latin typeface="Verdana"/>
                <a:ea typeface="Verdana"/>
                <a:cs typeface="Verdana"/>
                <a:sym typeface="Verdana"/>
              </a:rPr>
              <a:t>)</a:t>
            </a:r>
          </a:p>
          <a:p>
            <a:pPr>
              <a:buNone/>
            </a:pPr>
            <a:endParaRPr sz="2400"/>
          </a:p>
        </p:txBody>
      </p:sp>
      <p:sp>
        <p:nvSpPr>
          <p:cNvPr id="188" name="Shape 18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Defining variables</a:t>
            </a:r>
          </a:p>
        </p:txBody>
      </p:sp>
      <p:cxnSp>
        <p:nvCxnSpPr>
          <p:cNvPr id="189" name="Shape 189"/>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90" name="Shape 190"/>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91" name="Shape 191"/>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92" name="Shape 192"/>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93" name="Shape 193"/>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94" name="Shape 194"/>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95" name="Shape 195"/>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96" name="Shape 196"/>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2217531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Reminder</a:t>
            </a:r>
          </a:p>
        </p:txBody>
      </p:sp>
      <p:sp>
        <p:nvSpPr>
          <p:cNvPr id="202" name="Shape 20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In case you forgot, we find the length of the line using the Pythagorean theorem</a:t>
            </a:r>
          </a:p>
        </p:txBody>
      </p:sp>
      <p:pic>
        <p:nvPicPr>
          <p:cNvPr id="203" name="Shape 203"/>
          <p:cNvPicPr preferRelativeResize="0"/>
          <p:nvPr/>
        </p:nvPicPr>
        <p:blipFill>
          <a:blip r:embed="rId3">
            <a:alphaModFix/>
          </a:blip>
          <a:stretch>
            <a:fillRect/>
          </a:stretch>
        </p:blipFill>
        <p:spPr>
          <a:xfrm>
            <a:off x="3017617" y="3435350"/>
            <a:ext cx="3130674" cy="923800"/>
          </a:xfrm>
          <a:prstGeom prst="rect">
            <a:avLst/>
          </a:prstGeom>
          <a:noFill/>
          <a:ln>
            <a:noFill/>
          </a:ln>
        </p:spPr>
      </p:pic>
    </p:spTree>
    <p:extLst>
      <p:ext uri="{BB962C8B-B14F-4D97-AF65-F5344CB8AC3E}">
        <p14:creationId xmlns:p14="http://schemas.microsoft.com/office/powerpoint/2010/main" val="6605395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09" name="Shape 20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p:txBody>
      </p:sp>
      <p:pic>
        <p:nvPicPr>
          <p:cNvPr id="210" name="Shape 210"/>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21663410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16" name="Shape 2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a:p>
            <a:pPr>
              <a:buNone/>
            </a:pPr>
            <a:r>
              <a:rPr lang="en" sz="2400"/>
              <a:t>+</a:t>
            </a:r>
          </a:p>
          <a:p>
            <a:pPr>
              <a:buNone/>
            </a:pPr>
            <a:r>
              <a:rPr lang="en" sz="2400"/>
              <a:t>sqr</a:t>
            </a:r>
          </a:p>
          <a:p>
            <a:pPr>
              <a:buNone/>
            </a:pPr>
            <a:r>
              <a:rPr lang="en" sz="2400"/>
              <a:t>sqrt</a:t>
            </a:r>
          </a:p>
        </p:txBody>
      </p:sp>
      <p:pic>
        <p:nvPicPr>
          <p:cNvPr id="217" name="Shape 217"/>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5029555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Using Variables</a:t>
            </a:r>
          </a:p>
        </p:txBody>
      </p:sp>
      <p:sp>
        <p:nvSpPr>
          <p:cNvPr id="223" name="Shape 223"/>
          <p:cNvSpPr txBox="1">
            <a:spLocks noGrp="1"/>
          </p:cNvSpPr>
          <p:nvPr>
            <p:ph type="body" idx="1"/>
          </p:nvPr>
        </p:nvSpPr>
        <p:spPr>
          <a:xfrm>
            <a:off x="471900" y="236367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Verdana"/>
                <a:ea typeface="Verdana"/>
                <a:cs typeface="Verdana"/>
                <a:sym typeface="Verdana"/>
              </a:rPr>
              <a:t>&gt; x</a:t>
            </a:r>
          </a:p>
          <a:p>
            <a:pPr>
              <a:lnSpc>
                <a:spcPct val="140000"/>
              </a:lnSpc>
              <a:buNone/>
            </a:pPr>
            <a:r>
              <a:rPr lang="en" sz="2400">
                <a:solidFill>
                  <a:srgbClr val="0000AF"/>
                </a:solidFill>
                <a:latin typeface="Verdana"/>
                <a:ea typeface="Verdana"/>
                <a:cs typeface="Verdana"/>
                <a:sym typeface="Verdana"/>
              </a:rPr>
              <a:t>3</a:t>
            </a:r>
          </a:p>
          <a:p>
            <a:pPr>
              <a:buNone/>
            </a:pPr>
            <a:r>
              <a:rPr lang="en" sz="2400">
                <a:solidFill>
                  <a:srgbClr val="000000"/>
                </a:solidFill>
                <a:latin typeface="Verdana"/>
                <a:ea typeface="Verdana"/>
                <a:cs typeface="Verdana"/>
                <a:sym typeface="Verdana"/>
              </a:rPr>
              <a:t>&gt; y</a:t>
            </a:r>
          </a:p>
          <a:p>
            <a:pPr>
              <a:lnSpc>
                <a:spcPct val="140000"/>
              </a:lnSpc>
              <a:buNone/>
            </a:pPr>
            <a:r>
              <a:rPr lang="en" sz="2400">
                <a:solidFill>
                  <a:srgbClr val="0000AF"/>
                </a:solidFill>
                <a:latin typeface="Verdana"/>
                <a:ea typeface="Verdana"/>
                <a:cs typeface="Verdana"/>
                <a:sym typeface="Verdana"/>
              </a:rPr>
              <a:t>4</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a:t>
            </a:r>
            <a:r>
              <a:rPr lang="en" sz="2400">
                <a:solidFill>
                  <a:srgbClr val="000000"/>
                </a:solidFill>
                <a:latin typeface="Verdana"/>
                <a:ea typeface="Verdana"/>
                <a:cs typeface="Verdana"/>
                <a:sym typeface="Verdana"/>
              </a:rPr>
              <a:t> x </a:t>
            </a:r>
            <a:r>
              <a:rPr lang="en" sz="2400">
                <a:solidFill>
                  <a:srgbClr val="228B22"/>
                </a:solidFill>
                <a:latin typeface="Verdana"/>
                <a:ea typeface="Verdana"/>
                <a:cs typeface="Verdana"/>
                <a:sym typeface="Verdana"/>
              </a:rPr>
              <a:t>10</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13</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a:t>
            </a:r>
            <a:r>
              <a:rPr lang="en" sz="2400">
                <a:solidFill>
                  <a:srgbClr val="000000"/>
                </a:solidFill>
                <a:latin typeface="Verdana"/>
                <a:ea typeface="Verdana"/>
                <a:cs typeface="Verdana"/>
                <a:sym typeface="Verdana"/>
              </a:rPr>
              <a:t> x y</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12</a:t>
            </a:r>
          </a:p>
        </p:txBody>
      </p:sp>
    </p:spTree>
    <p:extLst>
      <p:ext uri="{BB962C8B-B14F-4D97-AF65-F5344CB8AC3E}">
        <p14:creationId xmlns:p14="http://schemas.microsoft.com/office/powerpoint/2010/main" val="1538819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On your own</a:t>
            </a:r>
          </a:p>
        </p:txBody>
      </p:sp>
      <p:sp>
        <p:nvSpPr>
          <p:cNvPr id="229" name="Shape 22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Develop the final expression </a:t>
            </a:r>
          </a:p>
        </p:txBody>
      </p:sp>
      <p:pic>
        <p:nvPicPr>
          <p:cNvPr id="230" name="Shape 230"/>
          <p:cNvPicPr preferRelativeResize="0"/>
          <p:nvPr/>
        </p:nvPicPr>
        <p:blipFill>
          <a:blip r:embed="rId3">
            <a:alphaModFix/>
          </a:blip>
          <a:stretch>
            <a:fillRect/>
          </a:stretch>
        </p:blipFill>
        <p:spPr>
          <a:xfrm>
            <a:off x="3540247" y="2641375"/>
            <a:ext cx="1549449" cy="457200"/>
          </a:xfrm>
          <a:prstGeom prst="rect">
            <a:avLst/>
          </a:prstGeom>
          <a:noFill/>
          <a:ln>
            <a:noFill/>
          </a:ln>
        </p:spPr>
      </p:pic>
    </p:spTree>
    <p:extLst>
      <p:ext uri="{BB962C8B-B14F-4D97-AF65-F5344CB8AC3E}">
        <p14:creationId xmlns:p14="http://schemas.microsoft.com/office/powerpoint/2010/main" val="280511231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a:t>
            </a:r>
          </a:p>
        </p:txBody>
      </p:sp>
      <p:sp>
        <p:nvSpPr>
          <p:cNvPr id="3" name="Subtitle 2"/>
          <p:cNvSpPr>
            <a:spLocks noGrp="1"/>
          </p:cNvSpPr>
          <p:nvPr>
            <p:ph type="subTitle" idx="1"/>
          </p:nvPr>
        </p:nvSpPr>
        <p:spPr/>
        <p:txBody>
          <a:bodyPr/>
          <a:lstStyle/>
          <a:p>
            <a:r>
              <a:rPr lang="en-US" dirty="0"/>
              <a:t>Analyzing the world around us</a:t>
            </a:r>
          </a:p>
        </p:txBody>
      </p:sp>
    </p:spTree>
    <p:extLst>
      <p:ext uri="{BB962C8B-B14F-4D97-AF65-F5344CB8AC3E}">
        <p14:creationId xmlns:p14="http://schemas.microsoft.com/office/powerpoint/2010/main" val="39794687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Tables</a:t>
            </a:r>
          </a:p>
        </p:txBody>
      </p:sp>
      <p:sp>
        <p:nvSpPr>
          <p:cNvPr id="3" name="Content Placeholder 2"/>
          <p:cNvSpPr>
            <a:spLocks noGrp="1"/>
          </p:cNvSpPr>
          <p:nvPr>
            <p:ph idx="1"/>
          </p:nvPr>
        </p:nvSpPr>
        <p:spPr/>
        <p:txBody>
          <a:bodyPr/>
          <a:lstStyle/>
          <a:p>
            <a:r>
              <a:rPr lang="en-US" dirty="0"/>
              <a:t>Rows and columns</a:t>
            </a:r>
          </a:p>
          <a:p>
            <a:r>
              <a:rPr lang="en-US" dirty="0"/>
              <a:t>Header that labels all values in a column</a:t>
            </a:r>
          </a:p>
          <a:p>
            <a:r>
              <a:rPr lang="en-US" dirty="0"/>
              <a:t>A row is a single point of organized data </a:t>
            </a:r>
          </a:p>
        </p:txBody>
      </p:sp>
    </p:spTree>
    <p:extLst>
      <p:ext uri="{BB962C8B-B14F-4D97-AF65-F5344CB8AC3E}">
        <p14:creationId xmlns:p14="http://schemas.microsoft.com/office/powerpoint/2010/main" val="33454463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Roles</a:t>
            </a:r>
          </a:p>
        </p:txBody>
      </p:sp>
      <p:sp>
        <p:nvSpPr>
          <p:cNvPr id="34" name="Shape 34"/>
          <p:cNvSpPr txBox="1">
            <a:spLocks noGrp="1"/>
          </p:cNvSpPr>
          <p:nvPr>
            <p:ph idx="1"/>
          </p:nvPr>
        </p:nvSpPr>
        <p:spPr/>
        <p:txBody>
          <a:bodyPr/>
          <a:lstStyle/>
          <a:p>
            <a:r>
              <a:rPr lang="en"/>
              <a:t>Message Writers/Receivers</a:t>
            </a:r>
          </a:p>
          <a:p>
            <a:r>
              <a:rPr lang="en"/>
              <a:t>Carriers </a:t>
            </a:r>
          </a:p>
          <a:p>
            <a:r>
              <a:rPr lang="en"/>
              <a:t>Routers</a:t>
            </a:r>
          </a:p>
        </p:txBody>
      </p:sp>
    </p:spTree>
    <p:extLst>
      <p:ext uri="{BB962C8B-B14F-4D97-AF65-F5344CB8AC3E}">
        <p14:creationId xmlns:p14="http://schemas.microsoft.com/office/powerpoint/2010/main" val="3228313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75925" y="896933"/>
            <a:ext cx="8920800" cy="56301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latin typeface="Georgia"/>
                <a:ea typeface="Georgia"/>
                <a:cs typeface="Georgia"/>
                <a:sym typeface="Georgia"/>
              </a:rPr>
              <a:t>Here is the contract for a new function:  </a:t>
            </a:r>
          </a:p>
          <a:p>
            <a:pPr lvl="0" rtl="0">
              <a:spcBef>
                <a:spcPts val="0"/>
              </a:spcBef>
              <a:buNone/>
            </a:pPr>
            <a:r>
              <a:rPr lang="en" sz="2400">
                <a:solidFill>
                  <a:srgbClr val="E69138"/>
                </a:solidFill>
                <a:latin typeface="Consolas"/>
                <a:ea typeface="Consolas"/>
                <a:cs typeface="Consolas"/>
                <a:sym typeface="Consolas"/>
              </a:rPr>
              <a:t>; rectangle: Number Number String String -&gt; Image</a:t>
            </a:r>
          </a:p>
          <a:p>
            <a:pPr lvl="0" rtl="0">
              <a:spcBef>
                <a:spcPts val="0"/>
              </a:spcBef>
              <a:buNone/>
            </a:pPr>
            <a:endParaRPr sz="3000">
              <a:solidFill>
                <a:srgbClr val="E69138"/>
              </a:solidFill>
            </a:endParaRPr>
          </a:p>
          <a:p>
            <a:pPr lvl="0" rtl="0">
              <a:spcBef>
                <a:spcPts val="0"/>
              </a:spcBef>
              <a:buNone/>
            </a:pPr>
            <a:r>
              <a:rPr lang="en" sz="3000">
                <a:latin typeface="Georgia"/>
                <a:ea typeface="Georgia"/>
                <a:cs typeface="Georgia"/>
                <a:sym typeface="Georgia"/>
              </a:rPr>
              <a:t>Here is the purpose statement for the function:  </a:t>
            </a:r>
          </a:p>
          <a:p>
            <a:pPr lvl="0" rtl="0">
              <a:spcBef>
                <a:spcPts val="0"/>
              </a:spcBef>
              <a:buNone/>
            </a:pPr>
            <a:r>
              <a:rPr lang="en" sz="3000">
                <a:solidFill>
                  <a:srgbClr val="FFA500"/>
                </a:solidFill>
                <a:latin typeface="Consolas"/>
                <a:ea typeface="Consolas"/>
                <a:cs typeface="Consolas"/>
                <a:sym typeface="Consolas"/>
              </a:rPr>
              <a:t>; consumes a width, height, mode, and ; color and produces an rectangle</a:t>
            </a:r>
          </a:p>
          <a:p>
            <a:pPr marR="0" lvl="0" rtl="0">
              <a:spcBef>
                <a:spcPts val="0"/>
              </a:spcBef>
              <a:spcAft>
                <a:spcPts val="0"/>
              </a:spcAft>
              <a:buClr>
                <a:schemeClr val="dk1"/>
              </a:buClr>
              <a:buFont typeface="Arial"/>
              <a:buNone/>
            </a:pPr>
            <a:endParaRPr sz="2400">
              <a:solidFill>
                <a:srgbClr val="FFA500"/>
              </a:solidFill>
              <a:latin typeface="Verdana"/>
              <a:ea typeface="Verdana"/>
              <a:cs typeface="Verdana"/>
              <a:sym typeface="Verdana"/>
            </a:endParaRPr>
          </a:p>
          <a:p>
            <a:pPr lvl="0" rtl="0">
              <a:spcBef>
                <a:spcPts val="0"/>
              </a:spcBef>
              <a:buNone/>
            </a:pPr>
            <a:endParaRPr sz="2400"/>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55390358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Routes</a:t>
            </a:r>
          </a:p>
        </p:txBody>
      </p:sp>
      <p:sp>
        <p:nvSpPr>
          <p:cNvPr id="8" name="Content Placeholder 7"/>
          <p:cNvSpPr>
            <a:spLocks noGrp="1"/>
          </p:cNvSpPr>
          <p:nvPr>
            <p:ph idx="1"/>
          </p:nvPr>
        </p:nvSpPr>
        <p:spPr/>
        <p:txBody>
          <a:bodyPr/>
          <a:lstStyle/>
          <a:p>
            <a:endParaRPr lang="en-US"/>
          </a:p>
        </p:txBody>
      </p:sp>
      <p:cxnSp>
        <p:nvCxnSpPr>
          <p:cNvPr id="40" name="Shape 40"/>
          <p:cNvCxnSpPr/>
          <p:nvPr/>
        </p:nvCxnSpPr>
        <p:spPr>
          <a:xfrm rot="10800000">
            <a:off x="4301199" y="3037399"/>
            <a:ext cx="2614500" cy="158700"/>
          </a:xfrm>
          <a:prstGeom prst="straightConnector1">
            <a:avLst/>
          </a:prstGeom>
          <a:noFill/>
          <a:ln w="19050" cap="flat" cmpd="sng">
            <a:solidFill>
              <a:schemeClr val="dk2"/>
            </a:solidFill>
            <a:prstDash val="solid"/>
            <a:round/>
            <a:headEnd type="none" w="lg" len="lg"/>
            <a:tailEnd type="none" w="lg" len="lg"/>
          </a:ln>
        </p:spPr>
      </p:cxnSp>
      <p:cxnSp>
        <p:nvCxnSpPr>
          <p:cNvPr id="41" name="Shape 41"/>
          <p:cNvCxnSpPr>
            <a:endCxn id="42" idx="2"/>
          </p:cNvCxnSpPr>
          <p:nvPr/>
        </p:nvCxnSpPr>
        <p:spPr>
          <a:xfrm rot="10800000">
            <a:off x="4296150" y="2997899"/>
            <a:ext cx="2897100" cy="822600"/>
          </a:xfrm>
          <a:prstGeom prst="straightConnector1">
            <a:avLst/>
          </a:prstGeom>
          <a:noFill/>
          <a:ln w="19050" cap="flat" cmpd="sng">
            <a:solidFill>
              <a:schemeClr val="dk2"/>
            </a:solidFill>
            <a:prstDash val="solid"/>
            <a:round/>
            <a:headEnd type="none" w="lg" len="lg"/>
            <a:tailEnd type="none" w="lg" len="lg"/>
          </a:ln>
        </p:spPr>
      </p:cxnSp>
      <p:cxnSp>
        <p:nvCxnSpPr>
          <p:cNvPr id="43" name="Shape 43"/>
          <p:cNvCxnSpPr/>
          <p:nvPr/>
        </p:nvCxnSpPr>
        <p:spPr>
          <a:xfrm rot="10800000">
            <a:off x="4281426" y="3027551"/>
            <a:ext cx="2951399" cy="1645199"/>
          </a:xfrm>
          <a:prstGeom prst="straightConnector1">
            <a:avLst/>
          </a:prstGeom>
          <a:noFill/>
          <a:ln w="19050" cap="flat" cmpd="sng">
            <a:solidFill>
              <a:schemeClr val="dk2"/>
            </a:solidFill>
            <a:prstDash val="solid"/>
            <a:round/>
            <a:headEnd type="none" w="lg" len="lg"/>
            <a:tailEnd type="none" w="lg" len="lg"/>
          </a:ln>
        </p:spPr>
      </p:cxnSp>
      <p:cxnSp>
        <p:nvCxnSpPr>
          <p:cNvPr id="44" name="Shape 44"/>
          <p:cNvCxnSpPr/>
          <p:nvPr/>
        </p:nvCxnSpPr>
        <p:spPr>
          <a:xfrm rot="10800000" flipH="1">
            <a:off x="1574001" y="2997899"/>
            <a:ext cx="2667599" cy="277500"/>
          </a:xfrm>
          <a:prstGeom prst="straightConnector1">
            <a:avLst/>
          </a:prstGeom>
          <a:noFill/>
          <a:ln w="19050" cap="flat" cmpd="sng">
            <a:solidFill>
              <a:schemeClr val="dk2"/>
            </a:solidFill>
            <a:prstDash val="solid"/>
            <a:round/>
            <a:headEnd type="none" w="lg" len="lg"/>
            <a:tailEnd type="none" w="lg" len="lg"/>
          </a:ln>
        </p:spPr>
      </p:cxnSp>
      <p:cxnSp>
        <p:nvCxnSpPr>
          <p:cNvPr id="45" name="Shape 45"/>
          <p:cNvCxnSpPr/>
          <p:nvPr/>
        </p:nvCxnSpPr>
        <p:spPr>
          <a:xfrm rot="10800000" flipH="1">
            <a:off x="1435251" y="3007926"/>
            <a:ext cx="2816399" cy="961199"/>
          </a:xfrm>
          <a:prstGeom prst="straightConnector1">
            <a:avLst/>
          </a:prstGeom>
          <a:noFill/>
          <a:ln w="19050" cap="flat" cmpd="sng">
            <a:solidFill>
              <a:schemeClr val="dk2"/>
            </a:solidFill>
            <a:prstDash val="solid"/>
            <a:round/>
            <a:headEnd type="none" w="lg" len="lg"/>
            <a:tailEnd type="none" w="lg" len="lg"/>
          </a:ln>
        </p:spPr>
      </p:cxnSp>
      <p:cxnSp>
        <p:nvCxnSpPr>
          <p:cNvPr id="46" name="Shape 46"/>
          <p:cNvCxnSpPr/>
          <p:nvPr/>
        </p:nvCxnSpPr>
        <p:spPr>
          <a:xfrm rot="10800000" flipH="1">
            <a:off x="1504625" y="3047476"/>
            <a:ext cx="2757000" cy="1744199"/>
          </a:xfrm>
          <a:prstGeom prst="straightConnector1">
            <a:avLst/>
          </a:prstGeom>
          <a:noFill/>
          <a:ln w="19050" cap="flat" cmpd="sng">
            <a:solidFill>
              <a:schemeClr val="dk2"/>
            </a:solidFill>
            <a:prstDash val="solid"/>
            <a:round/>
            <a:headEnd type="none" w="lg" len="lg"/>
            <a:tailEnd type="none" w="lg" len="lg"/>
          </a:ln>
        </p:spPr>
      </p:cxnSp>
      <p:sp>
        <p:nvSpPr>
          <p:cNvPr id="42" name="Shape 42"/>
          <p:cNvSpPr txBox="1"/>
          <p:nvPr/>
        </p:nvSpPr>
        <p:spPr>
          <a:xfrm>
            <a:off x="3855151" y="2541901"/>
            <a:ext cx="881999" cy="455999"/>
          </a:xfrm>
          <a:prstGeom prst="rect">
            <a:avLst/>
          </a:prstGeom>
          <a:noFill/>
          <a:ln>
            <a:noFill/>
          </a:ln>
        </p:spPr>
        <p:txBody>
          <a:bodyPr lIns="91425" tIns="91425" rIns="91425" bIns="91425" anchor="t" anchorCtr="0">
            <a:noAutofit/>
          </a:bodyPr>
          <a:lstStyle/>
          <a:p>
            <a:r>
              <a:rPr lang="en"/>
              <a:t>Router</a:t>
            </a:r>
          </a:p>
        </p:txBody>
      </p:sp>
      <p:sp>
        <p:nvSpPr>
          <p:cNvPr id="47" name="Shape 47"/>
          <p:cNvSpPr txBox="1"/>
          <p:nvPr/>
        </p:nvSpPr>
        <p:spPr>
          <a:xfrm>
            <a:off x="5457701" y="3448601"/>
            <a:ext cx="881999" cy="455999"/>
          </a:xfrm>
          <a:prstGeom prst="rect">
            <a:avLst/>
          </a:prstGeom>
          <a:noFill/>
          <a:ln>
            <a:noFill/>
          </a:ln>
        </p:spPr>
        <p:txBody>
          <a:bodyPr lIns="91425" tIns="91425" rIns="91425" bIns="91425" anchor="t" anchorCtr="0">
            <a:noAutofit/>
          </a:bodyPr>
          <a:lstStyle/>
          <a:p>
            <a:r>
              <a:rPr lang="en"/>
              <a:t>Carriers</a:t>
            </a:r>
          </a:p>
        </p:txBody>
      </p:sp>
      <p:sp>
        <p:nvSpPr>
          <p:cNvPr id="48" name="Shape 48"/>
          <p:cNvSpPr txBox="1"/>
          <p:nvPr/>
        </p:nvSpPr>
        <p:spPr>
          <a:xfrm>
            <a:off x="2292526" y="3524801"/>
            <a:ext cx="881999" cy="455999"/>
          </a:xfrm>
          <a:prstGeom prst="rect">
            <a:avLst/>
          </a:prstGeom>
          <a:noFill/>
          <a:ln>
            <a:noFill/>
          </a:ln>
        </p:spPr>
        <p:txBody>
          <a:bodyPr lIns="91425" tIns="91425" rIns="91425" bIns="91425" anchor="t" anchorCtr="0">
            <a:noAutofit/>
          </a:bodyPr>
          <a:lstStyle/>
          <a:p>
            <a:r>
              <a:rPr lang="en"/>
              <a:t>Carriers</a:t>
            </a:r>
          </a:p>
        </p:txBody>
      </p:sp>
      <p:sp>
        <p:nvSpPr>
          <p:cNvPr id="49" name="Shape 49"/>
          <p:cNvSpPr txBox="1"/>
          <p:nvPr/>
        </p:nvSpPr>
        <p:spPr>
          <a:xfrm>
            <a:off x="6914525" y="2971801"/>
            <a:ext cx="1106700" cy="455999"/>
          </a:xfrm>
          <a:prstGeom prst="rect">
            <a:avLst/>
          </a:prstGeom>
          <a:noFill/>
          <a:ln>
            <a:noFill/>
          </a:ln>
        </p:spPr>
        <p:txBody>
          <a:bodyPr lIns="91425" tIns="91425" rIns="91425" bIns="91425" anchor="t" anchorCtr="0">
            <a:noAutofit/>
          </a:bodyPr>
          <a:lstStyle/>
          <a:p>
            <a:r>
              <a:rPr lang="en"/>
              <a:t>Message</a:t>
            </a:r>
          </a:p>
        </p:txBody>
      </p:sp>
      <p:sp>
        <p:nvSpPr>
          <p:cNvPr id="50" name="Shape 50"/>
          <p:cNvSpPr txBox="1"/>
          <p:nvPr/>
        </p:nvSpPr>
        <p:spPr>
          <a:xfrm>
            <a:off x="7231650" y="3602201"/>
            <a:ext cx="1106700" cy="455999"/>
          </a:xfrm>
          <a:prstGeom prst="rect">
            <a:avLst/>
          </a:prstGeom>
          <a:noFill/>
          <a:ln>
            <a:noFill/>
          </a:ln>
        </p:spPr>
        <p:txBody>
          <a:bodyPr lIns="91425" tIns="91425" rIns="91425" bIns="91425" anchor="t" anchorCtr="0">
            <a:noAutofit/>
          </a:bodyPr>
          <a:lstStyle/>
          <a:p>
            <a:r>
              <a:rPr lang="en"/>
              <a:t>Message</a:t>
            </a:r>
          </a:p>
        </p:txBody>
      </p:sp>
      <p:sp>
        <p:nvSpPr>
          <p:cNvPr id="51" name="Shape 51"/>
          <p:cNvSpPr txBox="1"/>
          <p:nvPr/>
        </p:nvSpPr>
        <p:spPr>
          <a:xfrm>
            <a:off x="7216100" y="4500976"/>
            <a:ext cx="1106700" cy="455999"/>
          </a:xfrm>
          <a:prstGeom prst="rect">
            <a:avLst/>
          </a:prstGeom>
          <a:noFill/>
          <a:ln>
            <a:noFill/>
          </a:ln>
        </p:spPr>
        <p:txBody>
          <a:bodyPr lIns="91425" tIns="91425" rIns="91425" bIns="91425" anchor="t" anchorCtr="0">
            <a:noAutofit/>
          </a:bodyPr>
          <a:lstStyle/>
          <a:p>
            <a:r>
              <a:rPr lang="en"/>
              <a:t>Message</a:t>
            </a:r>
          </a:p>
        </p:txBody>
      </p:sp>
      <p:sp>
        <p:nvSpPr>
          <p:cNvPr id="52" name="Shape 52"/>
          <p:cNvSpPr txBox="1"/>
          <p:nvPr/>
        </p:nvSpPr>
        <p:spPr>
          <a:xfrm>
            <a:off x="700700" y="3100651"/>
            <a:ext cx="1106700" cy="455999"/>
          </a:xfrm>
          <a:prstGeom prst="rect">
            <a:avLst/>
          </a:prstGeom>
          <a:noFill/>
          <a:ln>
            <a:noFill/>
          </a:ln>
        </p:spPr>
        <p:txBody>
          <a:bodyPr lIns="91425" tIns="91425" rIns="91425" bIns="91425" anchor="t" anchorCtr="0">
            <a:noAutofit/>
          </a:bodyPr>
          <a:lstStyle/>
          <a:p>
            <a:r>
              <a:rPr lang="en"/>
              <a:t>Message</a:t>
            </a:r>
          </a:p>
        </p:txBody>
      </p:sp>
      <p:sp>
        <p:nvSpPr>
          <p:cNvPr id="53" name="Shape 53"/>
          <p:cNvSpPr txBox="1"/>
          <p:nvPr/>
        </p:nvSpPr>
        <p:spPr>
          <a:xfrm>
            <a:off x="557150" y="3757676"/>
            <a:ext cx="1106700" cy="455999"/>
          </a:xfrm>
          <a:prstGeom prst="rect">
            <a:avLst/>
          </a:prstGeom>
          <a:noFill/>
          <a:ln>
            <a:noFill/>
          </a:ln>
        </p:spPr>
        <p:txBody>
          <a:bodyPr lIns="91425" tIns="91425" rIns="91425" bIns="91425" anchor="t" anchorCtr="0">
            <a:noAutofit/>
          </a:bodyPr>
          <a:lstStyle/>
          <a:p>
            <a:r>
              <a:rPr lang="en"/>
              <a:t>Message</a:t>
            </a:r>
          </a:p>
        </p:txBody>
      </p:sp>
      <p:sp>
        <p:nvSpPr>
          <p:cNvPr id="54" name="Shape 54"/>
          <p:cNvSpPr txBox="1"/>
          <p:nvPr/>
        </p:nvSpPr>
        <p:spPr>
          <a:xfrm>
            <a:off x="688900" y="4490901"/>
            <a:ext cx="1106700" cy="455999"/>
          </a:xfrm>
          <a:prstGeom prst="rect">
            <a:avLst/>
          </a:prstGeom>
          <a:noFill/>
          <a:ln>
            <a:noFill/>
          </a:ln>
        </p:spPr>
        <p:txBody>
          <a:bodyPr lIns="91425" tIns="91425" rIns="91425" bIns="91425" anchor="t" anchorCtr="0">
            <a:noAutofit/>
          </a:bodyPr>
          <a:lstStyle/>
          <a:p>
            <a:r>
              <a:rPr lang="en"/>
              <a:t>Message</a:t>
            </a:r>
          </a:p>
        </p:txBody>
      </p:sp>
    </p:spTree>
    <p:extLst>
      <p:ext uri="{BB962C8B-B14F-4D97-AF65-F5344CB8AC3E}">
        <p14:creationId xmlns:p14="http://schemas.microsoft.com/office/powerpoint/2010/main" val="41377178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Message Senders</a:t>
            </a:r>
          </a:p>
        </p:txBody>
      </p:sp>
      <p:sp>
        <p:nvSpPr>
          <p:cNvPr id="69" name="Shape 69"/>
          <p:cNvSpPr txBox="1">
            <a:spLocks noGrp="1"/>
          </p:cNvSpPr>
          <p:nvPr>
            <p:ph idx="1"/>
          </p:nvPr>
        </p:nvSpPr>
        <p:spPr/>
        <p:txBody>
          <a:bodyPr/>
          <a:lstStyle/>
          <a:p>
            <a:r>
              <a:rPr lang="en"/>
              <a:t>Write a message describing your favorite food.</a:t>
            </a:r>
          </a:p>
          <a:p>
            <a:r>
              <a:rPr lang="en"/>
              <a:t>Number each word of your sentence.</a:t>
            </a:r>
          </a:p>
          <a:p>
            <a:r>
              <a:rPr lang="en"/>
              <a:t>Write each word on a separate note card.</a:t>
            </a:r>
          </a:p>
        </p:txBody>
      </p:sp>
    </p:spTree>
    <p:extLst>
      <p:ext uri="{BB962C8B-B14F-4D97-AF65-F5344CB8AC3E}">
        <p14:creationId xmlns:p14="http://schemas.microsoft.com/office/powerpoint/2010/main" val="109016158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Message Senders</a:t>
            </a:r>
          </a:p>
        </p:txBody>
      </p:sp>
      <p:sp>
        <p:nvSpPr>
          <p:cNvPr id="75" name="Shape 75"/>
          <p:cNvSpPr txBox="1">
            <a:spLocks noGrp="1"/>
          </p:cNvSpPr>
          <p:nvPr>
            <p:ph idx="1"/>
          </p:nvPr>
        </p:nvSpPr>
        <p:spPr/>
        <p:txBody>
          <a:bodyPr/>
          <a:lstStyle/>
          <a:p>
            <a:r>
              <a:rPr lang="en"/>
              <a:t>Place each word of your message in a separate envelope.</a:t>
            </a:r>
          </a:p>
          <a:p>
            <a:r>
              <a:rPr lang="en"/>
              <a:t>On the outside of the envelope write the </a:t>
            </a:r>
          </a:p>
          <a:p>
            <a:pPr lvl="1"/>
            <a:r>
              <a:rPr lang="en"/>
              <a:t>Destination</a:t>
            </a:r>
          </a:p>
          <a:p>
            <a:pPr lvl="1"/>
            <a:r>
              <a:rPr lang="en"/>
              <a:t>Number of word</a:t>
            </a:r>
          </a:p>
          <a:p>
            <a:pPr lvl="1"/>
            <a:r>
              <a:rPr lang="en"/>
              <a:t>Total number of words</a:t>
            </a:r>
          </a:p>
        </p:txBody>
      </p:sp>
    </p:spTree>
    <p:extLst>
      <p:ext uri="{BB962C8B-B14F-4D97-AF65-F5344CB8AC3E}">
        <p14:creationId xmlns:p14="http://schemas.microsoft.com/office/powerpoint/2010/main" val="207479565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Carriers </a:t>
            </a:r>
          </a:p>
        </p:txBody>
      </p:sp>
      <p:sp>
        <p:nvSpPr>
          <p:cNvPr id="81" name="Shape 81"/>
          <p:cNvSpPr txBox="1">
            <a:spLocks noGrp="1"/>
          </p:cNvSpPr>
          <p:nvPr>
            <p:ph idx="1"/>
          </p:nvPr>
        </p:nvSpPr>
        <p:spPr/>
        <p:txBody>
          <a:bodyPr/>
          <a:lstStyle/>
          <a:p>
            <a:r>
              <a:rPr lang="en"/>
              <a:t>Pick up message packets one at a time.</a:t>
            </a:r>
          </a:p>
          <a:p>
            <a:r>
              <a:rPr lang="en"/>
              <a:t>Carry the message packet to the router.</a:t>
            </a:r>
          </a:p>
          <a:p>
            <a:r>
              <a:rPr lang="en"/>
              <a:t>Take a message from the router to its destination.</a:t>
            </a:r>
          </a:p>
        </p:txBody>
      </p:sp>
    </p:spTree>
    <p:extLst>
      <p:ext uri="{BB962C8B-B14F-4D97-AF65-F5344CB8AC3E}">
        <p14:creationId xmlns:p14="http://schemas.microsoft.com/office/powerpoint/2010/main" val="29546601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Routers</a:t>
            </a:r>
          </a:p>
        </p:txBody>
      </p:sp>
      <p:sp>
        <p:nvSpPr>
          <p:cNvPr id="87" name="Shape 87"/>
          <p:cNvSpPr txBox="1">
            <a:spLocks noGrp="1"/>
          </p:cNvSpPr>
          <p:nvPr>
            <p:ph idx="1"/>
          </p:nvPr>
        </p:nvSpPr>
        <p:spPr/>
        <p:txBody>
          <a:bodyPr/>
          <a:lstStyle/>
          <a:p>
            <a:r>
              <a:rPr lang="en"/>
              <a:t>Accept packets from carriers on the left.</a:t>
            </a:r>
          </a:p>
          <a:p>
            <a:r>
              <a:rPr lang="en"/>
              <a:t>Hand them to carriers on the right.</a:t>
            </a:r>
          </a:p>
        </p:txBody>
      </p:sp>
    </p:spTree>
    <p:extLst>
      <p:ext uri="{BB962C8B-B14F-4D97-AF65-F5344CB8AC3E}">
        <p14:creationId xmlns:p14="http://schemas.microsoft.com/office/powerpoint/2010/main" val="204792238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Message Receivers</a:t>
            </a:r>
          </a:p>
        </p:txBody>
      </p:sp>
      <p:sp>
        <p:nvSpPr>
          <p:cNvPr id="93" name="Shape 93"/>
          <p:cNvSpPr txBox="1">
            <a:spLocks noGrp="1"/>
          </p:cNvSpPr>
          <p:nvPr>
            <p:ph idx="1"/>
          </p:nvPr>
        </p:nvSpPr>
        <p:spPr/>
        <p:txBody>
          <a:bodyPr/>
          <a:lstStyle/>
          <a:p>
            <a:r>
              <a:rPr lang="en"/>
              <a:t>Put the packets back in order using the address on the outside of the envelope.</a:t>
            </a:r>
          </a:p>
        </p:txBody>
      </p:sp>
    </p:spTree>
    <p:extLst>
      <p:ext uri="{BB962C8B-B14F-4D97-AF65-F5344CB8AC3E}">
        <p14:creationId xmlns:p14="http://schemas.microsoft.com/office/powerpoint/2010/main" val="5670283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 make-color : Num Num Num (Num) -&gt; color</a:t>
            </a:r>
          </a:p>
        </p:txBody>
      </p:sp>
      <p:sp>
        <p:nvSpPr>
          <p:cNvPr id="148" name="Shape 14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(circle 50 “solid” “red”)</a:t>
            </a:r>
          </a:p>
          <a:p>
            <a:pPr>
              <a:buNone/>
            </a:pPr>
            <a:r>
              <a:rPr lang="en"/>
              <a:t>“is the same as”</a:t>
            </a:r>
          </a:p>
          <a:p>
            <a:pPr>
              <a:buNone/>
            </a:pPr>
            <a:r>
              <a:rPr lang="en"/>
              <a:t>(circle 50 “solid” (make-color 255 0 0))</a:t>
            </a:r>
          </a:p>
        </p:txBody>
      </p:sp>
    </p:spTree>
    <p:extLst>
      <p:ext uri="{BB962C8B-B14F-4D97-AF65-F5344CB8AC3E}">
        <p14:creationId xmlns:p14="http://schemas.microsoft.com/office/powerpoint/2010/main" val="353895625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54" name="Shape 154"/>
          <p:cNvSpPr txBox="1">
            <a:spLocks noGrp="1"/>
          </p:cNvSpPr>
          <p:nvPr>
            <p:ph type="body" idx="1"/>
          </p:nvPr>
        </p:nvSpPr>
        <p:spPr>
          <a:xfrm>
            <a:off x="311700" y="2009725"/>
            <a:ext cx="36234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0x3C3B6E</a:t>
            </a:r>
          </a:p>
        </p:txBody>
      </p:sp>
      <p:sp>
        <p:nvSpPr>
          <p:cNvPr id="155" name="Shape 155"/>
          <p:cNvSpPr txBox="1">
            <a:spLocks noGrp="1"/>
          </p:cNvSpPr>
          <p:nvPr>
            <p:ph type="body" idx="1"/>
          </p:nvPr>
        </p:nvSpPr>
        <p:spPr>
          <a:xfrm>
            <a:off x="5021575" y="2009725"/>
            <a:ext cx="38106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Red 0xB22234</a:t>
            </a:r>
          </a:p>
        </p:txBody>
      </p:sp>
    </p:spTree>
    <p:extLst>
      <p:ext uri="{BB962C8B-B14F-4D97-AF65-F5344CB8AC3E}">
        <p14:creationId xmlns:p14="http://schemas.microsoft.com/office/powerpoint/2010/main" val="223770145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1" name="Shape 161"/>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+ 12*1</a:t>
            </a:r>
          </a:p>
          <a:p>
            <a:pPr>
              <a:buNone/>
            </a:pPr>
            <a:r>
              <a:rPr lang="en" sz="3000">
                <a:solidFill>
                  <a:schemeClr val="dk1"/>
                </a:solidFill>
                <a:highlight>
                  <a:srgbClr val="F9F9F9"/>
                </a:highlight>
                <a:latin typeface="Verdana"/>
                <a:ea typeface="Verdana"/>
                <a:cs typeface="Verdana"/>
                <a:sym typeface="Verdana"/>
              </a:rPr>
              <a:t>                          60</a:t>
            </a:r>
          </a:p>
        </p:txBody>
      </p:sp>
    </p:spTree>
    <p:extLst>
      <p:ext uri="{BB962C8B-B14F-4D97-AF65-F5344CB8AC3E}">
        <p14:creationId xmlns:p14="http://schemas.microsoft.com/office/powerpoint/2010/main" val="8553388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7" name="Shape 167"/>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+ 11*1</a:t>
            </a:r>
          </a:p>
          <a:p>
            <a:pPr>
              <a:buNone/>
            </a:pPr>
            <a:r>
              <a:rPr lang="en" sz="3000">
                <a:solidFill>
                  <a:schemeClr val="dk1"/>
                </a:solidFill>
                <a:highlight>
                  <a:srgbClr val="F9F9F9"/>
                </a:highlight>
                <a:latin typeface="Verdana"/>
                <a:ea typeface="Verdana"/>
                <a:cs typeface="Verdana"/>
                <a:sym typeface="Verdana"/>
              </a:rPr>
              <a:t>                          60             59</a:t>
            </a:r>
          </a:p>
        </p:txBody>
      </p:sp>
    </p:spTree>
    <p:extLst>
      <p:ext uri="{BB962C8B-B14F-4D97-AF65-F5344CB8AC3E}">
        <p14:creationId xmlns:p14="http://schemas.microsoft.com/office/powerpoint/2010/main" val="3452405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Describe how the function + works.</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5622490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73" name="Shape 173"/>
          <p:cNvSpPr txBox="1">
            <a:spLocks noGrp="1"/>
          </p:cNvSpPr>
          <p:nvPr>
            <p:ph type="body" idx="1"/>
          </p:nvPr>
        </p:nvSpPr>
        <p:spPr>
          <a:xfrm>
            <a:off x="-23900" y="2009725"/>
            <a:ext cx="95465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6*16 + 14*1</a:t>
            </a:r>
          </a:p>
          <a:p>
            <a:pPr>
              <a:buNone/>
            </a:pPr>
            <a:r>
              <a:rPr lang="en" sz="3000">
                <a:solidFill>
                  <a:schemeClr val="dk1"/>
                </a:solidFill>
                <a:highlight>
                  <a:srgbClr val="F9F9F9"/>
                </a:highlight>
                <a:latin typeface="Verdana"/>
                <a:ea typeface="Verdana"/>
                <a:cs typeface="Verdana"/>
                <a:sym typeface="Verdana"/>
              </a:rPr>
              <a:t>                          60             59            110</a:t>
            </a:r>
          </a:p>
        </p:txBody>
      </p:sp>
    </p:spTree>
    <p:extLst>
      <p:ext uri="{BB962C8B-B14F-4D97-AF65-F5344CB8AC3E}">
        <p14:creationId xmlns:p14="http://schemas.microsoft.com/office/powerpoint/2010/main" val="256127890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IP Addresses use binary numbers</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1749140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r>
              <a:rPr lang="en"/>
              <a:t>Binary</a:t>
            </a:r>
          </a:p>
        </p:txBody>
      </p:sp>
      <p:sp>
        <p:nvSpPr>
          <p:cNvPr id="8" name="Content Placeholder 7"/>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457201" y="2057401"/>
            <a:ext cx="8229599" cy="3725699"/>
          </a:xfrm>
          <a:prstGeom prst="rect">
            <a:avLst/>
          </a:prstGeom>
          <a:noFill/>
          <a:ln>
            <a:noFill/>
          </a:ln>
        </p:spPr>
      </p:pic>
    </p:spTree>
    <p:extLst>
      <p:ext uri="{BB962C8B-B14F-4D97-AF65-F5344CB8AC3E}">
        <p14:creationId xmlns:p14="http://schemas.microsoft.com/office/powerpoint/2010/main" val="132762606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r>
              <a:rPr lang="en"/>
              <a:t>What is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286084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r>
              <a:rPr lang="en"/>
              <a:t>What is binary?</a:t>
            </a:r>
          </a:p>
        </p:txBody>
      </p:sp>
      <p:sp>
        <p:nvSpPr>
          <p:cNvPr id="57" name="Shape 57"/>
          <p:cNvSpPr txBox="1">
            <a:spLocks noGrp="1"/>
          </p:cNvSpPr>
          <p:nvPr>
            <p:ph idx="1"/>
          </p:nvPr>
        </p:nvSpPr>
        <p:spPr/>
        <p:txBody>
          <a:bodyPr/>
          <a:lstStyle/>
          <a:p>
            <a:r>
              <a:rPr lang="en"/>
              <a:t>A way of representing numbers using only two digits: 1 and 0.</a:t>
            </a:r>
          </a:p>
        </p:txBody>
      </p:sp>
      <p:pic>
        <p:nvPicPr>
          <p:cNvPr id="58" name="Shape 58"/>
          <p:cNvPicPr preferRelativeResize="0"/>
          <p:nvPr/>
        </p:nvPicPr>
        <p:blipFill>
          <a:blip r:embed="rId3">
            <a:alphaModFix/>
          </a:blip>
          <a:stretch>
            <a:fillRect/>
          </a:stretch>
        </p:blipFill>
        <p:spPr>
          <a:xfrm>
            <a:off x="1722775" y="3272676"/>
            <a:ext cx="5368874" cy="2430599"/>
          </a:xfrm>
          <a:prstGeom prst="rect">
            <a:avLst/>
          </a:prstGeom>
          <a:noFill/>
          <a:ln>
            <a:noFill/>
          </a:ln>
        </p:spPr>
      </p:pic>
    </p:spTree>
    <p:extLst>
      <p:ext uri="{BB962C8B-B14F-4D97-AF65-F5344CB8AC3E}">
        <p14:creationId xmlns:p14="http://schemas.microsoft.com/office/powerpoint/2010/main" val="27356205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p:nvPr/>
        </p:nvSpPr>
        <p:spPr>
          <a:xfrm>
            <a:off x="5304626" y="1700051"/>
            <a:ext cx="2912699" cy="1410899"/>
          </a:xfrm>
          <a:prstGeom prst="roundRect">
            <a:avLst>
              <a:gd name="adj" fmla="val 16667"/>
            </a:avLst>
          </a:prstGeom>
          <a:solidFill>
            <a:srgbClr val="EA9999"/>
          </a:solidFill>
          <a:ln w="19050" cap="flat" cmpd="sng">
            <a:solidFill>
              <a:srgbClr val="EA9999"/>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a:off x="5059500" y="4944050"/>
            <a:ext cx="879900" cy="681600"/>
          </a:xfrm>
          <a:prstGeom prst="ellipse">
            <a:avLst/>
          </a:prstGeom>
          <a:solidFill>
            <a:srgbClr val="EA9999"/>
          </a:solidFill>
          <a:ln>
            <a:noFill/>
          </a:ln>
        </p:spPr>
        <p:txBody>
          <a:bodyPr lIns="91425" tIns="91425" rIns="91425" bIns="91425" anchor="ctr" anchorCtr="0">
            <a:noAutofit/>
          </a:bodyPr>
          <a:lstStyle/>
          <a:p>
            <a:endParaRPr/>
          </a:p>
        </p:txBody>
      </p:sp>
      <p:sp>
        <p:nvSpPr>
          <p:cNvPr id="65" name="Shape 65"/>
          <p:cNvSpPr/>
          <p:nvPr/>
        </p:nvSpPr>
        <p:spPr>
          <a:xfrm>
            <a:off x="1859100" y="2429450"/>
            <a:ext cx="879900" cy="681600"/>
          </a:xfrm>
          <a:prstGeom prst="ellipse">
            <a:avLst/>
          </a:prstGeom>
          <a:solidFill>
            <a:srgbClr val="EA9999"/>
          </a:solidFill>
          <a:ln>
            <a:noFill/>
          </a:ln>
        </p:spPr>
        <p:txBody>
          <a:bodyPr lIns="91425" tIns="91425" rIns="91425" bIns="91425" anchor="ctr" anchorCtr="0">
            <a:noAutofit/>
          </a:bodyPr>
          <a:lstStyle/>
          <a:p>
            <a:endParaRPr/>
          </a:p>
        </p:txBody>
      </p:sp>
      <p:pic>
        <p:nvPicPr>
          <p:cNvPr id="66" name="Shape 66"/>
          <p:cNvPicPr preferRelativeResize="0"/>
          <p:nvPr/>
        </p:nvPicPr>
        <p:blipFill>
          <a:blip r:embed="rId3">
            <a:alphaModFix/>
          </a:blip>
          <a:stretch>
            <a:fillRect/>
          </a:stretch>
        </p:blipFill>
        <p:spPr>
          <a:xfrm>
            <a:off x="152400" y="1606875"/>
            <a:ext cx="4381874" cy="2629124"/>
          </a:xfrm>
          <a:prstGeom prst="rect">
            <a:avLst/>
          </a:prstGeom>
          <a:noFill/>
          <a:ln>
            <a:noFill/>
          </a:ln>
        </p:spPr>
      </p:pic>
      <p:sp>
        <p:nvSpPr>
          <p:cNvPr id="67" name="Shape 67"/>
          <p:cNvSpPr txBox="1"/>
          <p:nvPr/>
        </p:nvSpPr>
        <p:spPr>
          <a:xfrm>
            <a:off x="970850" y="916475"/>
            <a:ext cx="2577900" cy="579300"/>
          </a:xfrm>
          <a:prstGeom prst="rect">
            <a:avLst/>
          </a:prstGeom>
          <a:noFill/>
          <a:ln>
            <a:noFill/>
          </a:ln>
        </p:spPr>
        <p:txBody>
          <a:bodyPr lIns="91425" tIns="91425" rIns="91425" bIns="91425" anchor="t" anchorCtr="0">
            <a:noAutofit/>
          </a:bodyPr>
          <a:lstStyle/>
          <a:p>
            <a:r>
              <a:rPr lang="en" sz="2400" u="sng"/>
              <a:t>Roman Numerals</a:t>
            </a:r>
          </a:p>
        </p:txBody>
      </p:sp>
      <p:sp>
        <p:nvSpPr>
          <p:cNvPr id="68" name="Shape 68"/>
          <p:cNvSpPr txBox="1"/>
          <p:nvPr/>
        </p:nvSpPr>
        <p:spPr>
          <a:xfrm>
            <a:off x="5771450" y="916475"/>
            <a:ext cx="2577900" cy="579300"/>
          </a:xfrm>
          <a:prstGeom prst="rect">
            <a:avLst/>
          </a:prstGeom>
          <a:noFill/>
          <a:ln>
            <a:noFill/>
          </a:ln>
        </p:spPr>
        <p:txBody>
          <a:bodyPr lIns="91425" tIns="91425" rIns="91425" bIns="91425" anchor="t" anchorCtr="0">
            <a:noAutofit/>
          </a:bodyPr>
          <a:lstStyle/>
          <a:p>
            <a:r>
              <a:rPr lang="en" sz="2400" u="sng"/>
              <a:t>Tick Marks</a:t>
            </a:r>
          </a:p>
        </p:txBody>
      </p:sp>
      <p:sp>
        <p:nvSpPr>
          <p:cNvPr id="69" name="Shape 69"/>
          <p:cNvSpPr txBox="1"/>
          <p:nvPr/>
        </p:nvSpPr>
        <p:spPr>
          <a:xfrm>
            <a:off x="3179275" y="4236000"/>
            <a:ext cx="3067200" cy="579300"/>
          </a:xfrm>
          <a:prstGeom prst="rect">
            <a:avLst/>
          </a:prstGeom>
          <a:noFill/>
          <a:ln>
            <a:noFill/>
          </a:ln>
        </p:spPr>
        <p:txBody>
          <a:bodyPr lIns="91425" tIns="91425" rIns="91425" bIns="91425" anchor="t" anchorCtr="0">
            <a:noAutofit/>
          </a:bodyPr>
          <a:lstStyle/>
          <a:p>
            <a:r>
              <a:rPr lang="en" sz="2400" u="sng"/>
              <a:t>Decimal Numbers</a:t>
            </a:r>
          </a:p>
        </p:txBody>
      </p:sp>
      <p:sp>
        <p:nvSpPr>
          <p:cNvPr id="70" name="Shape 70"/>
          <p:cNvSpPr txBox="1"/>
          <p:nvPr/>
        </p:nvSpPr>
        <p:spPr>
          <a:xfrm>
            <a:off x="532951" y="4835726"/>
            <a:ext cx="8018699" cy="987899"/>
          </a:xfrm>
          <a:prstGeom prst="rect">
            <a:avLst/>
          </a:prstGeom>
          <a:noFill/>
          <a:ln>
            <a:noFill/>
          </a:ln>
        </p:spPr>
        <p:txBody>
          <a:bodyPr lIns="91425" tIns="91425" rIns="91425" bIns="91425" anchor="t" anchorCtr="0">
            <a:noAutofit/>
          </a:bodyPr>
          <a:lstStyle/>
          <a:p>
            <a:r>
              <a:rPr lang="en" sz="4800">
                <a:latin typeface="Consolas"/>
                <a:ea typeface="Consolas"/>
                <a:cs typeface="Consolas"/>
                <a:sym typeface="Consolas"/>
              </a:rPr>
              <a:t>1 2 3 4 5 6 7 8 9 10 11</a:t>
            </a:r>
          </a:p>
        </p:txBody>
      </p:sp>
      <p:cxnSp>
        <p:nvCxnSpPr>
          <p:cNvPr id="71" name="Shape 71"/>
          <p:cNvCxnSpPr>
            <a:stCxn id="72" idx="0"/>
            <a:endCxn id="72" idx="0"/>
          </p:cNvCxnSpPr>
          <p:nvPr/>
        </p:nvCxnSpPr>
        <p:spPr>
          <a:xfrm flipH="1">
            <a:off x="5498750" y="1898350"/>
            <a:ext cx="272700" cy="942000"/>
          </a:xfrm>
          <a:prstGeom prst="straightConnector1">
            <a:avLst/>
          </a:prstGeom>
          <a:noFill/>
          <a:ln w="76200" cap="flat" cmpd="sng">
            <a:solidFill>
              <a:srgbClr val="000000"/>
            </a:solidFill>
            <a:prstDash val="solid"/>
            <a:round/>
            <a:headEnd type="none" w="lg" len="lg"/>
            <a:tailEnd type="none" w="lg" len="lg"/>
          </a:ln>
        </p:spPr>
      </p:cxnSp>
      <p:cxnSp>
        <p:nvCxnSpPr>
          <p:cNvPr id="73" name="Shape 73"/>
          <p:cNvCxnSpPr>
            <a:stCxn id="72" idx="0"/>
            <a:endCxn id="72" idx="0"/>
          </p:cNvCxnSpPr>
          <p:nvPr/>
        </p:nvCxnSpPr>
        <p:spPr>
          <a:xfrm flipH="1">
            <a:off x="58251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4" name="Shape 74"/>
          <p:cNvCxnSpPr>
            <a:stCxn id="72" idx="0"/>
            <a:endCxn id="72" idx="0"/>
          </p:cNvCxnSpPr>
          <p:nvPr/>
        </p:nvCxnSpPr>
        <p:spPr>
          <a:xfrm flipH="1">
            <a:off x="61299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5" name="Shape 75"/>
          <p:cNvCxnSpPr>
            <a:stCxn id="72" idx="0"/>
            <a:endCxn id="72" idx="0"/>
          </p:cNvCxnSpPr>
          <p:nvPr/>
        </p:nvCxnSpPr>
        <p:spPr>
          <a:xfrm flipH="1">
            <a:off x="6543950" y="1898350"/>
            <a:ext cx="109800" cy="979200"/>
          </a:xfrm>
          <a:prstGeom prst="straightConnector1">
            <a:avLst/>
          </a:prstGeom>
          <a:noFill/>
          <a:ln w="76200" cap="flat" cmpd="sng">
            <a:solidFill>
              <a:srgbClr val="000000"/>
            </a:solidFill>
            <a:prstDash val="solid"/>
            <a:round/>
            <a:headEnd type="none" w="lg" len="lg"/>
            <a:tailEnd type="none" w="lg" len="lg"/>
          </a:ln>
        </p:spPr>
      </p:cxnSp>
      <p:cxnSp>
        <p:nvCxnSpPr>
          <p:cNvPr id="76" name="Shape 76"/>
          <p:cNvCxnSpPr>
            <a:stCxn id="72" idx="0"/>
            <a:endCxn id="72" idx="0"/>
          </p:cNvCxnSpPr>
          <p:nvPr/>
        </p:nvCxnSpPr>
        <p:spPr>
          <a:xfrm flipH="1">
            <a:off x="5444575" y="1861150"/>
            <a:ext cx="1384500" cy="1028700"/>
          </a:xfrm>
          <a:prstGeom prst="straightConnector1">
            <a:avLst/>
          </a:prstGeom>
          <a:noFill/>
          <a:ln w="76200" cap="flat" cmpd="sng">
            <a:solidFill>
              <a:srgbClr val="000000"/>
            </a:solidFill>
            <a:prstDash val="solid"/>
            <a:round/>
            <a:headEnd type="none" w="lg" len="lg"/>
            <a:tailEnd type="none" w="lg" len="lg"/>
          </a:ln>
        </p:spPr>
      </p:cxnSp>
      <p:cxnSp>
        <p:nvCxnSpPr>
          <p:cNvPr id="77" name="Shape 77"/>
          <p:cNvCxnSpPr>
            <a:stCxn id="72" idx="0"/>
            <a:endCxn id="72" idx="0"/>
          </p:cNvCxnSpPr>
          <p:nvPr/>
        </p:nvCxnSpPr>
        <p:spPr>
          <a:xfrm flipH="1">
            <a:off x="73495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8" name="Shape 78"/>
          <p:cNvCxnSpPr>
            <a:stCxn id="72" idx="0"/>
            <a:endCxn id="72" idx="0"/>
          </p:cNvCxnSpPr>
          <p:nvPr/>
        </p:nvCxnSpPr>
        <p:spPr>
          <a:xfrm flipH="1">
            <a:off x="76543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9" name="Shape 79"/>
          <p:cNvCxnSpPr>
            <a:stCxn id="72" idx="0"/>
            <a:endCxn id="72" idx="0"/>
          </p:cNvCxnSpPr>
          <p:nvPr/>
        </p:nvCxnSpPr>
        <p:spPr>
          <a:xfrm flipH="1">
            <a:off x="7959125" y="1795525"/>
            <a:ext cx="124500" cy="1094400"/>
          </a:xfrm>
          <a:prstGeom prst="straightConnector1">
            <a:avLst/>
          </a:prstGeom>
          <a:noFill/>
          <a:ln w="76200" cap="flat" cmpd="sng">
            <a:solidFill>
              <a:srgbClr val="000000"/>
            </a:solidFill>
            <a:prstDash val="solid"/>
            <a:round/>
            <a:headEnd type="none" w="lg" len="lg"/>
            <a:tailEnd type="none" w="lg" len="lg"/>
          </a:ln>
        </p:spPr>
      </p:cxn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14325233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45383779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Why Use Binary?</a:t>
            </a:r>
          </a:p>
        </p:txBody>
      </p:sp>
      <p:sp>
        <p:nvSpPr>
          <p:cNvPr id="91" name="Shape 91"/>
          <p:cNvSpPr txBox="1">
            <a:spLocks noGrp="1"/>
          </p:cNvSpPr>
          <p:nvPr>
            <p:ph idx="1"/>
          </p:nvPr>
        </p:nvSpPr>
        <p:spPr/>
        <p:txBody>
          <a:bodyPr/>
          <a:lstStyle/>
          <a:p>
            <a:r>
              <a:rPr lang="en"/>
              <a:t>Alan Turing showed that any function can be described by adding and subtracting binary numbers.</a:t>
            </a:r>
          </a:p>
        </p:txBody>
      </p:sp>
      <p:pic>
        <p:nvPicPr>
          <p:cNvPr id="92" name="Shape 92" descr="Alan_Turing_Aged_16.jpg"/>
          <p:cNvPicPr preferRelativeResize="0"/>
          <p:nvPr/>
        </p:nvPicPr>
        <p:blipFill>
          <a:blip r:embed="rId3">
            <a:alphaModFix/>
          </a:blip>
          <a:stretch>
            <a:fillRect/>
          </a:stretch>
        </p:blipFill>
        <p:spPr>
          <a:xfrm>
            <a:off x="5509976" y="1619251"/>
            <a:ext cx="2592649" cy="3595899"/>
          </a:xfrm>
          <a:prstGeom prst="rect">
            <a:avLst/>
          </a:prstGeom>
          <a:noFill/>
          <a:ln>
            <a:noFill/>
          </a:ln>
        </p:spPr>
      </p:pic>
    </p:spTree>
    <p:extLst>
      <p:ext uri="{BB962C8B-B14F-4D97-AF65-F5344CB8AC3E}">
        <p14:creationId xmlns:p14="http://schemas.microsoft.com/office/powerpoint/2010/main" val="50269181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r>
              <a:rPr lang="en"/>
              <a:t>Why Use Binary?</a:t>
            </a:r>
          </a:p>
        </p:txBody>
      </p:sp>
      <p:sp>
        <p:nvSpPr>
          <p:cNvPr id="98" name="Shape 98"/>
          <p:cNvSpPr txBox="1">
            <a:spLocks noGrp="1"/>
          </p:cNvSpPr>
          <p:nvPr>
            <p:ph idx="1"/>
          </p:nvPr>
        </p:nvSpPr>
        <p:spPr/>
        <p:txBody>
          <a:bodyPr/>
          <a:lstStyle/>
          <a:p>
            <a:r>
              <a:rPr lang="en-US"/>
              <a:t>Computers are physical machines that store and process electricity. </a:t>
            </a:r>
          </a:p>
          <a:p>
            <a:endParaRPr lang="en-US"/>
          </a:p>
          <a:p>
            <a:r>
              <a:rPr lang="en-US"/>
              <a:t>In every part of the machine, electricity flows through or it doesn’t flow through.</a:t>
            </a:r>
          </a:p>
          <a:p>
            <a:endParaRPr lang="en-US"/>
          </a:p>
          <a:p>
            <a:r>
              <a:rPr lang="en-US"/>
              <a:t>We interpret the presence of electricity as 1 and the absence of electricity as 0.</a:t>
            </a:r>
          </a:p>
          <a:p>
            <a:endParaRPr lang="en-US"/>
          </a:p>
        </p:txBody>
      </p:sp>
    </p:spTree>
    <p:extLst>
      <p:ext uri="{BB962C8B-B14F-4D97-AF65-F5344CB8AC3E}">
        <p14:creationId xmlns:p14="http://schemas.microsoft.com/office/powerpoint/2010/main" val="36356188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1746175" y="1920626"/>
            <a:ext cx="5281200" cy="3586825"/>
          </a:xfrm>
          <a:prstGeom prst="rect">
            <a:avLst/>
          </a:prstGeom>
          <a:noFill/>
          <a:ln>
            <a:noFill/>
          </a:ln>
        </p:spPr>
      </p:pic>
      <p:sp>
        <p:nvSpPr>
          <p:cNvPr id="105" name="Shape 105"/>
          <p:cNvSpPr txBox="1"/>
          <p:nvPr/>
        </p:nvSpPr>
        <p:spPr>
          <a:xfrm>
            <a:off x="26151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6" name="Shape 106"/>
          <p:cNvSpPr txBox="1"/>
          <p:nvPr/>
        </p:nvSpPr>
        <p:spPr>
          <a:xfrm>
            <a:off x="4824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7" name="Shape 107"/>
          <p:cNvSpPr txBox="1"/>
          <p:nvPr/>
        </p:nvSpPr>
        <p:spPr>
          <a:xfrm>
            <a:off x="6348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8" name="Shape 108"/>
          <p:cNvSpPr txBox="1"/>
          <p:nvPr/>
        </p:nvSpPr>
        <p:spPr>
          <a:xfrm>
            <a:off x="6425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9" name="Shape 109"/>
          <p:cNvSpPr txBox="1"/>
          <p:nvPr/>
        </p:nvSpPr>
        <p:spPr>
          <a:xfrm>
            <a:off x="4139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0" name="Shape 110"/>
          <p:cNvSpPr txBox="1"/>
          <p:nvPr/>
        </p:nvSpPr>
        <p:spPr>
          <a:xfrm>
            <a:off x="33009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1" name="Shape 111"/>
          <p:cNvSpPr txBox="1"/>
          <p:nvPr/>
        </p:nvSpPr>
        <p:spPr>
          <a:xfrm>
            <a:off x="1853125" y="27588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2" name="Shape 112"/>
          <p:cNvSpPr txBox="1"/>
          <p:nvPr/>
        </p:nvSpPr>
        <p:spPr>
          <a:xfrm>
            <a:off x="3377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3" name="Shape 113"/>
          <p:cNvSpPr txBox="1"/>
          <p:nvPr/>
        </p:nvSpPr>
        <p:spPr>
          <a:xfrm>
            <a:off x="4901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4" name="Shape 114"/>
          <p:cNvSpPr txBox="1"/>
          <p:nvPr/>
        </p:nvSpPr>
        <p:spPr>
          <a:xfrm>
            <a:off x="5663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5" name="Shape 115"/>
          <p:cNvSpPr txBox="1"/>
          <p:nvPr/>
        </p:nvSpPr>
        <p:spPr>
          <a:xfrm>
            <a:off x="6425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6" name="Shape 116"/>
          <p:cNvSpPr txBox="1"/>
          <p:nvPr/>
        </p:nvSpPr>
        <p:spPr>
          <a:xfrm>
            <a:off x="1822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7" name="Shape 117"/>
          <p:cNvSpPr txBox="1"/>
          <p:nvPr/>
        </p:nvSpPr>
        <p:spPr>
          <a:xfrm>
            <a:off x="3346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8" name="Shape 118"/>
          <p:cNvSpPr txBox="1"/>
          <p:nvPr/>
        </p:nvSpPr>
        <p:spPr>
          <a:xfrm>
            <a:off x="40321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9" name="Shape 119"/>
          <p:cNvSpPr txBox="1"/>
          <p:nvPr/>
        </p:nvSpPr>
        <p:spPr>
          <a:xfrm>
            <a:off x="5556175" y="14883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0" name="Shape 120"/>
          <p:cNvSpPr txBox="1"/>
          <p:nvPr/>
        </p:nvSpPr>
        <p:spPr>
          <a:xfrm>
            <a:off x="5632375" y="2783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1" name="Shape 121"/>
          <p:cNvSpPr txBox="1"/>
          <p:nvPr/>
        </p:nvSpPr>
        <p:spPr>
          <a:xfrm>
            <a:off x="4870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2" name="Shape 122"/>
          <p:cNvSpPr txBox="1"/>
          <p:nvPr/>
        </p:nvSpPr>
        <p:spPr>
          <a:xfrm>
            <a:off x="2584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3" name="Shape 123"/>
          <p:cNvSpPr txBox="1"/>
          <p:nvPr/>
        </p:nvSpPr>
        <p:spPr>
          <a:xfrm>
            <a:off x="1898575" y="40029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4" name="Shape 124"/>
          <p:cNvSpPr txBox="1"/>
          <p:nvPr/>
        </p:nvSpPr>
        <p:spPr>
          <a:xfrm>
            <a:off x="2660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5" name="Shape 125"/>
          <p:cNvSpPr txBox="1"/>
          <p:nvPr/>
        </p:nvSpPr>
        <p:spPr>
          <a:xfrm>
            <a:off x="4184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Tree>
    <p:extLst>
      <p:ext uri="{BB962C8B-B14F-4D97-AF65-F5344CB8AC3E}">
        <p14:creationId xmlns:p14="http://schemas.microsoft.com/office/powerpoint/2010/main" val="685854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contracts  (API)</a:t>
            </a:r>
          </a:p>
        </p:txBody>
      </p:sp>
      <p:sp>
        <p:nvSpPr>
          <p:cNvPr id="9" name="Content Placeholder 8"/>
          <p:cNvSpPr>
            <a:spLocks noGrp="1"/>
          </p:cNvSpPr>
          <p:nvPr>
            <p:ph idx="1"/>
          </p:nvPr>
        </p:nvSpPr>
        <p:spPr/>
        <p:txBody>
          <a:bodyPr/>
          <a:lstStyle/>
          <a:p>
            <a:endParaRPr lang="en-US"/>
          </a:p>
        </p:txBody>
      </p:sp>
      <p:sp>
        <p:nvSpPr>
          <p:cNvPr id="56" name="Shape 56"/>
          <p:cNvSpPr txBox="1"/>
          <p:nvPr/>
        </p:nvSpPr>
        <p:spPr>
          <a:xfrm>
            <a:off x="528800" y="1669050"/>
            <a:ext cx="8014800" cy="4676699"/>
          </a:xfrm>
          <a:prstGeom prst="rect">
            <a:avLst/>
          </a:prstGeom>
          <a:noFill/>
          <a:ln>
            <a:noFill/>
          </a:ln>
        </p:spPr>
        <p:txBody>
          <a:bodyPr lIns="91425" tIns="91425" rIns="91425" bIns="91425" anchor="t" anchorCtr="0">
            <a:noAutofit/>
          </a:bodyPr>
          <a:lstStyle/>
          <a:p>
            <a:pPr lvl="0" rtl="0">
              <a:spcBef>
                <a:spcPts val="0"/>
              </a:spcBef>
              <a:buNone/>
            </a:pPr>
            <a:r>
              <a:rPr lang="en" sz="3600"/>
              <a:t>(circle radius mode color)</a:t>
            </a:r>
          </a:p>
          <a:p>
            <a:pPr lvl="0" rtl="0">
              <a:spcBef>
                <a:spcPts val="0"/>
              </a:spcBef>
              <a:buNone/>
            </a:pPr>
            <a:endParaRPr sz="3600"/>
          </a:p>
          <a:p>
            <a:pPr lvl="0" rtl="0">
              <a:spcBef>
                <a:spcPts val="0"/>
              </a:spcBef>
              <a:buNone/>
            </a:pPr>
            <a:r>
              <a:rPr lang="en" sz="3600"/>
              <a:t>; circle : number string string -&gt; image</a:t>
            </a:r>
          </a:p>
          <a:p>
            <a:pPr lvl="0" rtl="0">
              <a:spcBef>
                <a:spcPts val="0"/>
              </a:spcBef>
              <a:buNone/>
            </a:pPr>
            <a:r>
              <a:rPr lang="en" sz="3600"/>
              <a:t>  </a:t>
            </a:r>
            <a:r>
              <a:rPr lang="en" sz="2400"/>
              <a:t>name   			             domain		                  range</a:t>
            </a:r>
          </a:p>
          <a:p>
            <a:pPr lvl="0" rtl="0">
              <a:spcBef>
                <a:spcPts val="0"/>
              </a:spcBef>
              <a:buNone/>
            </a:pPr>
            <a:endParaRPr sz="2400"/>
          </a:p>
          <a:p>
            <a:pPr lvl="0" rtl="0">
              <a:spcBef>
                <a:spcPts val="0"/>
              </a:spcBef>
              <a:buNone/>
            </a:pPr>
            <a:endParaRPr sz="2400"/>
          </a:p>
        </p:txBody>
      </p:sp>
    </p:spTree>
    <p:extLst>
      <p:ext uri="{BB962C8B-B14F-4D97-AF65-F5344CB8AC3E}">
        <p14:creationId xmlns:p14="http://schemas.microsoft.com/office/powerpoint/2010/main" val="177019549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31" name="Shape 131"/>
          <p:cNvPicPr preferRelativeResize="0"/>
          <p:nvPr/>
        </p:nvPicPr>
        <p:blipFill>
          <a:blip r:embed="rId3">
            <a:alphaModFix/>
          </a:blip>
          <a:stretch>
            <a:fillRect/>
          </a:stretch>
        </p:blipFill>
        <p:spPr>
          <a:xfrm>
            <a:off x="1158626" y="1840051"/>
            <a:ext cx="2681575" cy="904343"/>
          </a:xfrm>
          <a:prstGeom prst="rect">
            <a:avLst/>
          </a:prstGeom>
          <a:noFill/>
          <a:ln>
            <a:noFill/>
          </a:ln>
        </p:spPr>
      </p:pic>
      <p:pic>
        <p:nvPicPr>
          <p:cNvPr id="132" name="Shape 132"/>
          <p:cNvPicPr preferRelativeResize="0"/>
          <p:nvPr/>
        </p:nvPicPr>
        <p:blipFill>
          <a:blip r:embed="rId4">
            <a:alphaModFix/>
          </a:blip>
          <a:stretch>
            <a:fillRect/>
          </a:stretch>
        </p:blipFill>
        <p:spPr>
          <a:xfrm>
            <a:off x="1363313" y="2402826"/>
            <a:ext cx="1809975" cy="1809975"/>
          </a:xfrm>
          <a:prstGeom prst="rect">
            <a:avLst/>
          </a:prstGeom>
          <a:noFill/>
          <a:ln>
            <a:noFill/>
          </a:ln>
        </p:spPr>
      </p:pic>
      <p:pic>
        <p:nvPicPr>
          <p:cNvPr id="133" name="Shape 133"/>
          <p:cNvPicPr preferRelativeResize="0"/>
          <p:nvPr/>
        </p:nvPicPr>
        <p:blipFill>
          <a:blip r:embed="rId5">
            <a:alphaModFix/>
          </a:blip>
          <a:stretch>
            <a:fillRect/>
          </a:stretch>
        </p:blipFill>
        <p:spPr>
          <a:xfrm>
            <a:off x="597254" y="5001550"/>
            <a:ext cx="3242956" cy="1095374"/>
          </a:xfrm>
          <a:prstGeom prst="rect">
            <a:avLst/>
          </a:prstGeom>
          <a:noFill/>
          <a:ln>
            <a:noFill/>
          </a:ln>
        </p:spPr>
      </p:pic>
      <p:pic>
        <p:nvPicPr>
          <p:cNvPr id="134" name="Shape 134"/>
          <p:cNvPicPr preferRelativeResize="0"/>
          <p:nvPr/>
        </p:nvPicPr>
        <p:blipFill>
          <a:blip r:embed="rId6">
            <a:alphaModFix/>
          </a:blip>
          <a:stretch>
            <a:fillRect/>
          </a:stretch>
        </p:blipFill>
        <p:spPr>
          <a:xfrm>
            <a:off x="1445101" y="4251376"/>
            <a:ext cx="1646425" cy="789575"/>
          </a:xfrm>
          <a:prstGeom prst="rect">
            <a:avLst/>
          </a:prstGeom>
          <a:noFill/>
          <a:ln>
            <a:noFill/>
          </a:ln>
        </p:spPr>
      </p:pic>
      <p:sp>
        <p:nvSpPr>
          <p:cNvPr id="135" name="Shape 135"/>
          <p:cNvSpPr/>
          <p:nvPr/>
        </p:nvSpPr>
        <p:spPr>
          <a:xfrm>
            <a:off x="4052825" y="1947926"/>
            <a:ext cx="942000" cy="3779999"/>
          </a:xfrm>
          <a:prstGeom prst="rightArrow">
            <a:avLst>
              <a:gd name="adj1" fmla="val 50000"/>
              <a:gd name="adj2" fmla="val 50000"/>
            </a:avLst>
          </a:prstGeom>
          <a:solidFill>
            <a:srgbClr val="00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36" name="Shape 136"/>
          <p:cNvPicPr preferRelativeResize="0"/>
          <p:nvPr/>
        </p:nvPicPr>
        <p:blipFill>
          <a:blip r:embed="rId7">
            <a:alphaModFix/>
          </a:blip>
          <a:stretch>
            <a:fillRect/>
          </a:stretch>
        </p:blipFill>
        <p:spPr>
          <a:xfrm>
            <a:off x="5692500" y="2031050"/>
            <a:ext cx="2857500" cy="3009900"/>
          </a:xfrm>
          <a:prstGeom prst="rect">
            <a:avLst/>
          </a:prstGeom>
          <a:noFill/>
          <a:ln>
            <a:noFill/>
          </a:ln>
        </p:spPr>
      </p:pic>
    </p:spTree>
    <p:extLst>
      <p:ext uri="{BB962C8B-B14F-4D97-AF65-F5344CB8AC3E}">
        <p14:creationId xmlns:p14="http://schemas.microsoft.com/office/powerpoint/2010/main" val="113635545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p:txBody>
          <a:bodyPr/>
          <a:lstStyle/>
          <a:p>
            <a:r>
              <a:rPr lang="en"/>
              <a:t>Translating Binary to Decimal</a:t>
            </a:r>
          </a:p>
        </p:txBody>
      </p:sp>
      <p:sp>
        <p:nvSpPr>
          <p:cNvPr id="8" name="Content Placeholder 7"/>
          <p:cNvSpPr>
            <a:spLocks noGrp="1"/>
          </p:cNvSpPr>
          <p:nvPr>
            <p:ph idx="1"/>
          </p:nvPr>
        </p:nvSpPr>
        <p:spPr/>
        <p:txBody>
          <a:bodyPr/>
          <a:lstStyle/>
          <a:p>
            <a:endParaRPr lang="en-US"/>
          </a:p>
        </p:txBody>
      </p:sp>
      <p:pic>
        <p:nvPicPr>
          <p:cNvPr id="143" name="Shape 143"/>
          <p:cNvPicPr preferRelativeResize="0"/>
          <p:nvPr/>
        </p:nvPicPr>
        <p:blipFill>
          <a:blip r:embed="rId3">
            <a:alphaModFix/>
          </a:blip>
          <a:stretch>
            <a:fillRect/>
          </a:stretch>
        </p:blipFill>
        <p:spPr>
          <a:xfrm>
            <a:off x="457200" y="2057401"/>
            <a:ext cx="8229600" cy="3725699"/>
          </a:xfrm>
          <a:prstGeom prst="rect">
            <a:avLst/>
          </a:prstGeom>
          <a:noFill/>
          <a:ln>
            <a:noFill/>
          </a:ln>
        </p:spPr>
      </p:pic>
    </p:spTree>
    <p:extLst>
      <p:ext uri="{BB962C8B-B14F-4D97-AF65-F5344CB8AC3E}">
        <p14:creationId xmlns:p14="http://schemas.microsoft.com/office/powerpoint/2010/main" val="210858397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p:txBody>
          <a:bodyPr/>
          <a:lstStyle/>
          <a:p>
            <a:r>
              <a:rPr lang="en"/>
              <a:t>Step 0: Make 8 Columns</a:t>
            </a:r>
          </a:p>
        </p:txBody>
      </p:sp>
      <p:sp>
        <p:nvSpPr>
          <p:cNvPr id="8" name="Content Placeholder 7"/>
          <p:cNvSpPr>
            <a:spLocks noGrp="1"/>
          </p:cNvSpPr>
          <p:nvPr>
            <p:ph idx="1"/>
          </p:nvPr>
        </p:nvSpPr>
        <p:spPr/>
        <p:txBody>
          <a:bodyPr/>
          <a:lstStyle/>
          <a:p>
            <a:endParaRPr lang="en-US"/>
          </a:p>
        </p:txBody>
      </p:sp>
      <p:pic>
        <p:nvPicPr>
          <p:cNvPr id="150" name="Shape 15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1" name="Shape 151"/>
          <p:cNvGraphicFramePr/>
          <p:nvPr/>
        </p:nvGraphicFramePr>
        <p:xfrm>
          <a:off x="457200" y="2057400"/>
          <a:ext cx="3000000" cy="3000000"/>
        </p:xfrm>
        <a:graphic>
          <a:graphicData uri="http://schemas.openxmlformats.org/drawingml/2006/table">
            <a:tbl>
              <a:tblPr>
                <a:noFill/>
              </a:tblPr>
              <a:tblGrid>
                <a:gridCol w="1018750">
                  <a:extLst>
                    <a:ext uri="{9D8B030D-6E8A-4147-A177-3AD203B41FA5}">
                      <a16:colId xmlns:a16="http://schemas.microsoft.com/office/drawing/2014/main" val="20000"/>
                    </a:ext>
                  </a:extLst>
                </a:gridCol>
                <a:gridCol w="1018750">
                  <a:extLst>
                    <a:ext uri="{9D8B030D-6E8A-4147-A177-3AD203B41FA5}">
                      <a16:colId xmlns:a16="http://schemas.microsoft.com/office/drawing/2014/main" val="20001"/>
                    </a:ext>
                  </a:extLst>
                </a:gridCol>
                <a:gridCol w="1018750">
                  <a:extLst>
                    <a:ext uri="{9D8B030D-6E8A-4147-A177-3AD203B41FA5}">
                      <a16:colId xmlns:a16="http://schemas.microsoft.com/office/drawing/2014/main" val="20002"/>
                    </a:ext>
                  </a:extLst>
                </a:gridCol>
                <a:gridCol w="1018750">
                  <a:extLst>
                    <a:ext uri="{9D8B030D-6E8A-4147-A177-3AD203B41FA5}">
                      <a16:colId xmlns:a16="http://schemas.microsoft.com/office/drawing/2014/main" val="20003"/>
                    </a:ext>
                  </a:extLst>
                </a:gridCol>
                <a:gridCol w="1018750">
                  <a:extLst>
                    <a:ext uri="{9D8B030D-6E8A-4147-A177-3AD203B41FA5}">
                      <a16:colId xmlns:a16="http://schemas.microsoft.com/office/drawing/2014/main" val="20004"/>
                    </a:ext>
                  </a:extLst>
                </a:gridCol>
                <a:gridCol w="1018750">
                  <a:extLst>
                    <a:ext uri="{9D8B030D-6E8A-4147-A177-3AD203B41FA5}">
                      <a16:colId xmlns:a16="http://schemas.microsoft.com/office/drawing/2014/main" val="20005"/>
                    </a:ext>
                  </a:extLst>
                </a:gridCol>
                <a:gridCol w="1018750">
                  <a:extLst>
                    <a:ext uri="{9D8B030D-6E8A-4147-A177-3AD203B41FA5}">
                      <a16:colId xmlns:a16="http://schemas.microsoft.com/office/drawing/2014/main" val="20006"/>
                    </a:ext>
                  </a:extLst>
                </a:gridCol>
                <a:gridCol w="1018750">
                  <a:extLst>
                    <a:ext uri="{9D8B030D-6E8A-4147-A177-3AD203B41FA5}">
                      <a16:colId xmlns:a16="http://schemas.microsoft.com/office/drawing/2014/main" val="20007"/>
                    </a:ext>
                  </a:extLst>
                </a:gridCol>
              </a:tblGrid>
              <a:tr h="36744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3716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Shape 157"/>
          <p:cNvSpPr txBox="1">
            <a:spLocks noGrp="1"/>
          </p:cNvSpPr>
          <p:nvPr>
            <p:ph type="title"/>
          </p:nvPr>
        </p:nvSpPr>
        <p:spPr/>
        <p:txBody>
          <a:bodyPr/>
          <a:lstStyle/>
          <a:p>
            <a:r>
              <a:rPr lang="en"/>
              <a:t>Step 1: Make 4 Rows</a:t>
            </a:r>
          </a:p>
        </p:txBody>
      </p:sp>
      <p:sp>
        <p:nvSpPr>
          <p:cNvPr id="8" name="Content Placeholder 7"/>
          <p:cNvSpPr>
            <a:spLocks noGrp="1"/>
          </p:cNvSpPr>
          <p:nvPr>
            <p:ph idx="1"/>
          </p:nvPr>
        </p:nvSpPr>
        <p:spPr/>
        <p:txBody>
          <a:bodyPr/>
          <a:lstStyle/>
          <a:p>
            <a:endParaRPr lang="en-US"/>
          </a:p>
        </p:txBody>
      </p:sp>
      <p:pic>
        <p:nvPicPr>
          <p:cNvPr id="158" name="Shape 15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9" name="Shape 15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2069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txBox="1">
            <a:spLocks noGrp="1"/>
          </p:cNvSpPr>
          <p:nvPr>
            <p:ph type="title"/>
          </p:nvPr>
        </p:nvSpPr>
        <p:spPr/>
        <p:txBody>
          <a:bodyPr/>
          <a:lstStyle/>
          <a:p>
            <a:r>
              <a:rPr lang="en"/>
              <a:t>Step 2: Powers of 2 in 2nd Row</a:t>
            </a:r>
          </a:p>
        </p:txBody>
      </p:sp>
      <p:sp>
        <p:nvSpPr>
          <p:cNvPr id="8" name="Content Placeholder 7"/>
          <p:cNvSpPr>
            <a:spLocks noGrp="1"/>
          </p:cNvSpPr>
          <p:nvPr>
            <p:ph idx="1"/>
          </p:nvPr>
        </p:nvSpPr>
        <p:spPr/>
        <p:txBody>
          <a:bodyPr/>
          <a:lstStyle/>
          <a:p>
            <a:endParaRPr lang="en-US"/>
          </a:p>
        </p:txBody>
      </p:sp>
      <p:pic>
        <p:nvPicPr>
          <p:cNvPr id="166" name="Shape 16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67" name="Shape 167"/>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907551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74" name="Shape 1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75" name="Shape 17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08449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83" name="Shape 18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2907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txBox="1">
            <a:spLocks noGrp="1"/>
          </p:cNvSpPr>
          <p:nvPr>
            <p:ph type="title"/>
          </p:nvPr>
        </p:nvSpPr>
        <p:spPr/>
        <p:txBody>
          <a:bodyPr/>
          <a:lstStyle/>
          <a:p>
            <a:r>
              <a:rPr lang="en"/>
              <a:t>Step 4: 0’s in 3rd Row </a:t>
            </a:r>
          </a:p>
        </p:txBody>
      </p:sp>
      <p:sp>
        <p:nvSpPr>
          <p:cNvPr id="8" name="Content Placeholder 7"/>
          <p:cNvSpPr>
            <a:spLocks noGrp="1"/>
          </p:cNvSpPr>
          <p:nvPr>
            <p:ph idx="1"/>
          </p:nvPr>
        </p:nvSpPr>
        <p:spPr/>
        <p:txBody>
          <a:bodyPr/>
          <a:lstStyle/>
          <a:p>
            <a:endParaRPr lang="en-US"/>
          </a:p>
        </p:txBody>
      </p:sp>
      <p:pic>
        <p:nvPicPr>
          <p:cNvPr id="190" name="Shape 19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1" name="Shape 191"/>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942570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title"/>
          </p:nvPr>
        </p:nvSpPr>
        <p:spPr/>
        <p:txBody>
          <a:bodyPr/>
          <a:lstStyle/>
          <a:p>
            <a:r>
              <a:rPr lang="en"/>
              <a:t>Step 5: Cut Columns in Last Row </a:t>
            </a:r>
          </a:p>
        </p:txBody>
      </p:sp>
      <p:sp>
        <p:nvSpPr>
          <p:cNvPr id="8" name="Content Placeholder 7"/>
          <p:cNvSpPr>
            <a:spLocks noGrp="1"/>
          </p:cNvSpPr>
          <p:nvPr>
            <p:ph idx="1"/>
          </p:nvPr>
        </p:nvSpPr>
        <p:spPr/>
        <p:txBody>
          <a:bodyPr/>
          <a:lstStyle/>
          <a:p>
            <a:endParaRPr lang="en-US"/>
          </a:p>
        </p:txBody>
      </p:sp>
      <p:pic>
        <p:nvPicPr>
          <p:cNvPr id="198" name="Shape 19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9" name="Shape 19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00" name="Shape 20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1" name="Shape 20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2" name="Shape 20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3" name="Shape 20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4" name="Shape 20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5" name="Shape 20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6" name="Shape 20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pic>
        <p:nvPicPr>
          <p:cNvPr id="207" name="Shape 207"/>
          <p:cNvPicPr preferRelativeResize="0"/>
          <p:nvPr/>
        </p:nvPicPr>
        <p:blipFill>
          <a:blip r:embed="rId4">
            <a:alphaModFix/>
          </a:blip>
          <a:stretch>
            <a:fillRect/>
          </a:stretch>
        </p:blipFill>
        <p:spPr>
          <a:xfrm>
            <a:off x="7034575" y="4715001"/>
            <a:ext cx="1293724" cy="2145425"/>
          </a:xfrm>
          <a:prstGeom prst="rect">
            <a:avLst/>
          </a:prstGeom>
          <a:noFill/>
          <a:ln>
            <a:noFill/>
          </a:ln>
        </p:spPr>
      </p:pic>
    </p:spTree>
    <p:extLst>
      <p:ext uri="{BB962C8B-B14F-4D97-AF65-F5344CB8AC3E}">
        <p14:creationId xmlns:p14="http://schemas.microsoft.com/office/powerpoint/2010/main" val="251639643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14" name="Shape 21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15" name="Shape 21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6" name="Shape 21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7" name="Shape 21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8" name="Shape 21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9" name="Shape 21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0" name="Shape 22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1" name="Shape 22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2" name="Shape 22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23" name="Shape 223"/>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24" name="Shape 224"/>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74753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dirty="0"/>
              <a:t>expectation</a:t>
            </a:r>
          </a:p>
        </p:txBody>
      </p:sp>
      <p:sp>
        <p:nvSpPr>
          <p:cNvPr id="50" name="Shape 50"/>
          <p:cNvSpPr txBox="1">
            <a:spLocks noGrp="1"/>
          </p:cNvSpPr>
          <p:nvPr>
            <p:ph idx="1"/>
          </p:nvPr>
        </p:nvSpPr>
        <p:spPr/>
        <p:txBody>
          <a:bodyPr/>
          <a:lstStyle/>
          <a:p>
            <a:pPr lvl="0"/>
            <a:r>
              <a:rPr lang="en-US"/>
              <a:t>What will the Racket code</a:t>
            </a:r>
          </a:p>
          <a:p>
            <a:pPr lvl="0"/>
            <a:r>
              <a:rPr lang="en-US">
                <a:sym typeface="Inconsolata"/>
              </a:rPr>
              <a:t>(circle 50 "solid" "red") </a:t>
            </a:r>
            <a:r>
              <a:rPr lang="en-US"/>
              <a:t>return?</a:t>
            </a:r>
          </a:p>
          <a:p>
            <a:pPr lvl="0"/>
            <a:endParaRPr lang="en-US"/>
          </a:p>
          <a:p>
            <a:pPr lvl="0"/>
            <a:endParaRPr lang="en-US"/>
          </a:p>
        </p:txBody>
      </p:sp>
      <p:sp>
        <p:nvSpPr>
          <p:cNvPr id="52" name="Shape 52"/>
          <p:cNvSpPr txBox="1">
            <a:spLocks noGrp="1"/>
          </p:cNvSpPr>
          <p:nvPr>
            <p:ph type="body" idx="4294967295"/>
          </p:nvPr>
        </p:nvSpPr>
        <p:spPr>
          <a:xfrm>
            <a:off x="0" y="3900488"/>
            <a:ext cx="5373688" cy="1363662"/>
          </a:xfrm>
          <a:prstGeom prst="rect">
            <a:avLst/>
          </a:prstGeom>
        </p:spPr>
        <p:txBody>
          <a:bodyPr lIns="91425" tIns="91425" rIns="91425" bIns="91425" anchor="t" anchorCtr="0">
            <a:noAutofit/>
          </a:bodyPr>
          <a:lstStyle/>
          <a:p>
            <a:pPr lvl="0" rtl="0">
              <a:spcBef>
                <a:spcPts val="0"/>
              </a:spcBef>
              <a:buNone/>
            </a:pPr>
            <a:r>
              <a:rPr lang="en"/>
              <a:t>Is </a:t>
            </a:r>
            <a:r>
              <a:rPr lang="en">
                <a:latin typeface="Inconsolata"/>
                <a:ea typeface="Inconsolata"/>
                <a:cs typeface="Inconsolata"/>
                <a:sym typeface="Inconsolata"/>
              </a:rPr>
              <a:t>(circle 50 "solid" "red")</a:t>
            </a:r>
            <a:r>
              <a:rPr lang="en"/>
              <a:t> a </a:t>
            </a:r>
            <a:r>
              <a:rPr lang="en" b="1"/>
              <a:t>contract</a:t>
            </a:r>
            <a:r>
              <a:rPr lang="en"/>
              <a:t> or an </a:t>
            </a:r>
            <a:r>
              <a:rPr lang="en" b="1"/>
              <a:t>example</a:t>
            </a:r>
            <a:r>
              <a:rPr lang="en"/>
              <a:t>?</a:t>
            </a:r>
          </a:p>
        </p:txBody>
      </p:sp>
      <p:pic>
        <p:nvPicPr>
          <p:cNvPr id="51" name="Shape 51"/>
          <p:cNvPicPr preferRelativeResize="0"/>
          <p:nvPr/>
        </p:nvPicPr>
        <p:blipFill>
          <a:blip r:embed="rId3">
            <a:alphaModFix/>
          </a:blip>
          <a:stretch>
            <a:fillRect/>
          </a:stretch>
        </p:blipFill>
        <p:spPr>
          <a:xfrm>
            <a:off x="764275" y="2803825"/>
            <a:ext cx="1019175" cy="971550"/>
          </a:xfrm>
          <a:prstGeom prst="rect">
            <a:avLst/>
          </a:prstGeom>
          <a:noFill/>
          <a:ln>
            <a:noFill/>
          </a:ln>
        </p:spPr>
      </p:pic>
    </p:spTree>
    <p:extLst>
      <p:ext uri="{BB962C8B-B14F-4D97-AF65-F5344CB8AC3E}">
        <p14:creationId xmlns:p14="http://schemas.microsoft.com/office/powerpoint/2010/main" val="1042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31" name="Shape 23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32" name="Shape 232"/>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33" name="Shape 23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4" name="Shape 23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5" name="Shape 23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6" name="Shape 23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7" name="Shape 23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8" name="Shape 23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9" name="Shape 23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40" name="Shape 2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41" name="Shape 241"/>
          <p:cNvSpPr/>
          <p:nvPr/>
        </p:nvSpPr>
        <p:spPr>
          <a:xfrm>
            <a:off x="6580276" y="4810926"/>
            <a:ext cx="20516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2" name="Shape 242"/>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9187458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49" name="Shape 24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50" name="Shape 250"/>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51" name="Shape 25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2" name="Shape 25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3" name="Shape 25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4" name="Shape 25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5" name="Shape 25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6" name="Shape 25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7" name="Shape 25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58" name="Shape 25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59" name="Shape 259"/>
          <p:cNvSpPr/>
          <p:nvPr/>
        </p:nvSpPr>
        <p:spPr>
          <a:xfrm>
            <a:off x="5589676" y="4810926"/>
            <a:ext cx="30422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61" name="Shape 261"/>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349582285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Shape 267"/>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68" name="Shape 26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69" name="Shape 26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70" name="Shape 27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1" name="Shape 27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2" name="Shape 27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3" name="Shape 27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4" name="Shape 27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5" name="Shape 27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6" name="Shape 27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77" name="Shape 277"/>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78" name="Shape 278"/>
          <p:cNvSpPr/>
          <p:nvPr/>
        </p:nvSpPr>
        <p:spPr>
          <a:xfrm>
            <a:off x="402375" y="4810926"/>
            <a:ext cx="8229600"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9" name="Shape 279"/>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0" name="Shape 280"/>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1" name="Shape 281"/>
          <p:cNvSpPr/>
          <p:nvPr/>
        </p:nvSpPr>
        <p:spPr>
          <a:xfrm>
            <a:off x="4522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2" name="Shape 282"/>
          <p:cNvSpPr/>
          <p:nvPr/>
        </p:nvSpPr>
        <p:spPr>
          <a:xfrm>
            <a:off x="3532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3" name="Shape 283"/>
          <p:cNvSpPr/>
          <p:nvPr/>
        </p:nvSpPr>
        <p:spPr>
          <a:xfrm>
            <a:off x="24654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4" name="Shape 284"/>
          <p:cNvSpPr/>
          <p:nvPr/>
        </p:nvSpPr>
        <p:spPr>
          <a:xfrm>
            <a:off x="1474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5" name="Shape 285"/>
          <p:cNvSpPr/>
          <p:nvPr/>
        </p:nvSpPr>
        <p:spPr>
          <a:xfrm>
            <a:off x="4080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7825498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title"/>
          </p:nvPr>
        </p:nvSpPr>
        <p:spPr/>
        <p:txBody>
          <a:bodyPr/>
          <a:lstStyle/>
          <a:p>
            <a:r>
              <a:rPr lang="en"/>
              <a:t>How does this work?</a:t>
            </a:r>
          </a:p>
        </p:txBody>
      </p:sp>
      <p:sp>
        <p:nvSpPr>
          <p:cNvPr id="8" name="Content Placeholder 7"/>
          <p:cNvSpPr>
            <a:spLocks noGrp="1"/>
          </p:cNvSpPr>
          <p:nvPr>
            <p:ph idx="1"/>
          </p:nvPr>
        </p:nvSpPr>
        <p:spPr/>
        <p:txBody>
          <a:bodyPr/>
          <a:lstStyle/>
          <a:p>
            <a:endParaRPr lang="en-US"/>
          </a:p>
        </p:txBody>
      </p:sp>
      <p:pic>
        <p:nvPicPr>
          <p:cNvPr id="292" name="Shape 29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93" name="Shape 29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94" name="Shape 29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5" name="Shape 29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6" name="Shape 29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7" name="Shape 29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8" name="Shape 29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9" name="Shape 29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00" name="Shape 30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01" name="Shape 301"/>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302" name="Shape 302"/>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4372547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7" name="Shape 317"/>
          <p:cNvSpPr txBox="1">
            <a:spLocks noGrp="1"/>
          </p:cNvSpPr>
          <p:nvPr>
            <p:ph type="title"/>
          </p:nvPr>
        </p:nvSpPr>
        <p:spPr/>
        <p:txBody>
          <a:bodyPr/>
          <a:lstStyle/>
          <a:p>
            <a:r>
              <a:rPr lang="en"/>
              <a:t>Q0) Represent ten in binary.</a:t>
            </a:r>
          </a:p>
        </p:txBody>
      </p:sp>
      <p:sp>
        <p:nvSpPr>
          <p:cNvPr id="8" name="Content Placeholder 7"/>
          <p:cNvSpPr>
            <a:spLocks noGrp="1"/>
          </p:cNvSpPr>
          <p:nvPr>
            <p:ph idx="1"/>
          </p:nvPr>
        </p:nvSpPr>
        <p:spPr/>
        <p:txBody>
          <a:bodyPr/>
          <a:lstStyle/>
          <a:p>
            <a:endParaRPr lang="en-US"/>
          </a:p>
        </p:txBody>
      </p:sp>
      <p:pic>
        <p:nvPicPr>
          <p:cNvPr id="308" name="Shape 3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09" name="Shape 30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10" name="Shape 3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1" name="Shape 3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2" name="Shape 3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3" name="Shape 3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4" name="Shape 3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5" name="Shape 3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6" name="Shape 3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182490092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2" name="Shape 332"/>
          <p:cNvSpPr txBox="1">
            <a:spLocks noGrp="1"/>
          </p:cNvSpPr>
          <p:nvPr>
            <p:ph type="title"/>
          </p:nvPr>
        </p:nvSpPr>
        <p:spPr/>
        <p:txBody>
          <a:bodyPr/>
          <a:lstStyle/>
          <a:p>
            <a:r>
              <a:rPr lang="en"/>
              <a:t>Q0) 10 = ?</a:t>
            </a:r>
          </a:p>
        </p:txBody>
      </p:sp>
      <p:sp>
        <p:nvSpPr>
          <p:cNvPr id="8" name="Content Placeholder 7"/>
          <p:cNvSpPr>
            <a:spLocks noGrp="1"/>
          </p:cNvSpPr>
          <p:nvPr>
            <p:ph idx="1"/>
          </p:nvPr>
        </p:nvSpPr>
        <p:spPr/>
        <p:txBody>
          <a:bodyPr/>
          <a:lstStyle/>
          <a:p>
            <a:endParaRPr lang="en-US"/>
          </a:p>
        </p:txBody>
      </p:sp>
      <p:pic>
        <p:nvPicPr>
          <p:cNvPr id="323" name="Shape 3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24" name="Shape 324"/>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25" name="Shape 3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6" name="Shape 3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7" name="Shape 3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8" name="Shape 3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9" name="Shape 3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0" name="Shape 3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1" name="Shape 3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3373517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7" name="Shape 347"/>
          <p:cNvSpPr txBox="1">
            <a:spLocks noGrp="1"/>
          </p:cNvSpPr>
          <p:nvPr>
            <p:ph type="title"/>
          </p:nvPr>
        </p:nvSpPr>
        <p:spPr/>
        <p:txBody>
          <a:bodyPr/>
          <a:lstStyle/>
          <a:p>
            <a:r>
              <a:rPr lang="en"/>
              <a:t>Q0) 10 = 8 + ?</a:t>
            </a:r>
          </a:p>
        </p:txBody>
      </p:sp>
      <p:sp>
        <p:nvSpPr>
          <p:cNvPr id="8" name="Content Placeholder 7"/>
          <p:cNvSpPr>
            <a:spLocks noGrp="1"/>
          </p:cNvSpPr>
          <p:nvPr>
            <p:ph idx="1"/>
          </p:nvPr>
        </p:nvSpPr>
        <p:spPr/>
        <p:txBody>
          <a:bodyPr/>
          <a:lstStyle/>
          <a:p>
            <a:endParaRPr lang="en-US"/>
          </a:p>
        </p:txBody>
      </p:sp>
      <p:pic>
        <p:nvPicPr>
          <p:cNvPr id="338" name="Shape 33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39" name="Shape 33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2</a:t>
                      </a:r>
                      <a:r>
                        <a:rPr lang="en" sz="4800" b="1" baseline="30000">
                          <a:solidFill>
                            <a:srgbClr val="99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40" name="Shape 34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1" name="Shape 34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2" name="Shape 34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3" name="Shape 34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4" name="Shape 34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5" name="Shape 34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6" name="Shape 34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48" name="Shape 348"/>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49" name="Shape 349"/>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532235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64" name="Shape 364"/>
          <p:cNvSpPr txBox="1">
            <a:spLocks noGrp="1"/>
          </p:cNvSpPr>
          <p:nvPr>
            <p:ph type="title"/>
          </p:nvPr>
        </p:nvSpPr>
        <p:spPr/>
        <p:txBody>
          <a:bodyPr/>
          <a:lstStyle/>
          <a:p>
            <a:r>
              <a:rPr lang="en"/>
              <a:t>Q0) 10 = 8 + 2</a:t>
            </a:r>
          </a:p>
        </p:txBody>
      </p:sp>
      <p:sp>
        <p:nvSpPr>
          <p:cNvPr id="8" name="Content Placeholder 7"/>
          <p:cNvSpPr>
            <a:spLocks noGrp="1"/>
          </p:cNvSpPr>
          <p:nvPr>
            <p:ph idx="1"/>
          </p:nvPr>
        </p:nvSpPr>
        <p:spPr/>
        <p:txBody>
          <a:bodyPr/>
          <a:lstStyle/>
          <a:p>
            <a:endParaRPr lang="en-US"/>
          </a:p>
        </p:txBody>
      </p:sp>
      <p:pic>
        <p:nvPicPr>
          <p:cNvPr id="355" name="Shape 355"/>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56" name="Shape 356"/>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r>
                        <a:rPr lang="en" sz="4800" baseline="30000">
                          <a:solidFill>
                            <a:srgbClr val="99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7" name="Shape 357"/>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8" name="Shape 358"/>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9" name="Shape 359"/>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0" name="Shape 360"/>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1" name="Shape 361"/>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2" name="Shape 362"/>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3" name="Shape 363"/>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65" name="Shape 365"/>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66" name="Shape 366"/>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67" name="Shape 367"/>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68" name="Shape 368"/>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767040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83" name="Shape 383"/>
          <p:cNvSpPr txBox="1">
            <a:spLocks noGrp="1"/>
          </p:cNvSpPr>
          <p:nvPr>
            <p:ph type="title"/>
          </p:nvPr>
        </p:nvSpPr>
        <p:spPr/>
        <p:txBody>
          <a:bodyPr/>
          <a:lstStyle/>
          <a:p>
            <a:r>
              <a:rPr lang="en"/>
              <a:t>A0) Ten in binary is 1010!</a:t>
            </a:r>
          </a:p>
        </p:txBody>
      </p:sp>
      <p:sp>
        <p:nvSpPr>
          <p:cNvPr id="8" name="Content Placeholder 7"/>
          <p:cNvSpPr>
            <a:spLocks noGrp="1"/>
          </p:cNvSpPr>
          <p:nvPr>
            <p:ph idx="1"/>
          </p:nvPr>
        </p:nvSpPr>
        <p:spPr/>
        <p:txBody>
          <a:bodyPr/>
          <a:lstStyle/>
          <a:p>
            <a:endParaRPr lang="en-US"/>
          </a:p>
        </p:txBody>
      </p:sp>
      <p:pic>
        <p:nvPicPr>
          <p:cNvPr id="374" name="Shape 3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75" name="Shape 37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76" name="Shape 37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7" name="Shape 37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8" name="Shape 37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9" name="Shape 37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0" name="Shape 38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1" name="Shape 38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2" name="Shape 38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84" name="Shape 384"/>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5" name="Shape 385"/>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6" name="Shape 38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7" name="Shape 387"/>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22262269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02" name="Shape 402"/>
          <p:cNvSpPr txBox="1">
            <a:spLocks noGrp="1"/>
          </p:cNvSpPr>
          <p:nvPr>
            <p:ph type="title"/>
          </p:nvPr>
        </p:nvSpPr>
        <p:spPr/>
        <p:txBody>
          <a:bodyPr/>
          <a:lstStyle/>
          <a:p>
            <a:r>
              <a:rPr lang="en"/>
              <a:t>Q1) Represent seventy one in binary.</a:t>
            </a:r>
          </a:p>
        </p:txBody>
      </p:sp>
      <p:sp>
        <p:nvSpPr>
          <p:cNvPr id="8" name="Content Placeholder 7"/>
          <p:cNvSpPr>
            <a:spLocks noGrp="1"/>
          </p:cNvSpPr>
          <p:nvPr>
            <p:ph idx="1"/>
          </p:nvPr>
        </p:nvSpPr>
        <p:spPr/>
        <p:txBody>
          <a:bodyPr/>
          <a:lstStyle/>
          <a:p>
            <a:endParaRPr lang="en-US"/>
          </a:p>
        </p:txBody>
      </p:sp>
      <p:pic>
        <p:nvPicPr>
          <p:cNvPr id="393" name="Shape 39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94" name="Shape 39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95" name="Shape 39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6" name="Shape 39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7" name="Shape 39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8" name="Shape 39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9" name="Shape 39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0" name="Shape 40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1" name="Shape 40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259110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normAutofit fontScale="90000"/>
          </a:bodyPr>
          <a:lstStyle/>
          <a:p>
            <a:pPr lvl="0"/>
            <a:r>
              <a:rPr lang="en"/>
              <a:t>make a connection</a:t>
            </a:r>
          </a:p>
          <a:p>
            <a:pPr lvl="0"/>
            <a:r>
              <a:rPr lang="en"/>
              <a:t>can you match each part of the contract with part of the example?</a:t>
            </a:r>
          </a:p>
        </p:txBody>
      </p:sp>
      <p:sp>
        <p:nvSpPr>
          <p:cNvPr id="58" name="Shape 58"/>
          <p:cNvSpPr txBox="1">
            <a:spLocks noGrp="1"/>
          </p:cNvSpPr>
          <p:nvPr>
            <p:ph idx="1"/>
          </p:nvPr>
        </p:nvSpPr>
        <p:spPr/>
        <p:txBody>
          <a:bodyPr/>
          <a:lstStyle/>
          <a:p>
            <a:pPr lvl="0"/>
            <a:r>
              <a:rPr lang="en-US">
                <a:sym typeface="Inconsolata"/>
              </a:rPr>
              <a:t>; circle : number string string -&gt; image</a:t>
            </a:r>
          </a:p>
          <a:p>
            <a:pPr lvl="0"/>
            <a:endParaRPr lang="en-US">
              <a:sym typeface="Inconsolata"/>
            </a:endParaRPr>
          </a:p>
          <a:p>
            <a:pPr lvl="0"/>
            <a:r>
              <a:rPr lang="en-US">
                <a:sym typeface="Inconsolata"/>
              </a:rPr>
              <a:t> (circle     50  "solid" "red")</a:t>
            </a:r>
          </a:p>
          <a:p>
            <a:pPr lvl="0"/>
            <a:endParaRPr lang="en-US">
              <a:sym typeface="Inconsolata"/>
            </a:endParaRPr>
          </a:p>
        </p:txBody>
      </p:sp>
      <p:pic>
        <p:nvPicPr>
          <p:cNvPr id="59" name="Shape 59"/>
          <p:cNvPicPr preferRelativeResize="0"/>
          <p:nvPr/>
        </p:nvPicPr>
        <p:blipFill>
          <a:blip r:embed="rId3">
            <a:alphaModFix/>
          </a:blip>
          <a:stretch>
            <a:fillRect/>
          </a:stretch>
        </p:blipFill>
        <p:spPr>
          <a:xfrm>
            <a:off x="7045650" y="2411450"/>
            <a:ext cx="1019175" cy="971550"/>
          </a:xfrm>
          <a:prstGeom prst="rect">
            <a:avLst/>
          </a:prstGeom>
          <a:noFill/>
          <a:ln>
            <a:noFill/>
          </a:ln>
        </p:spPr>
      </p:pic>
    </p:spTree>
    <p:extLst>
      <p:ext uri="{BB962C8B-B14F-4D97-AF65-F5344CB8AC3E}">
        <p14:creationId xmlns:p14="http://schemas.microsoft.com/office/powerpoint/2010/main" val="385049269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7" name="Shape 417"/>
          <p:cNvSpPr txBox="1">
            <a:spLocks noGrp="1"/>
          </p:cNvSpPr>
          <p:nvPr>
            <p:ph type="title"/>
          </p:nvPr>
        </p:nvSpPr>
        <p:spPr/>
        <p:txBody>
          <a:bodyPr/>
          <a:lstStyle/>
          <a:p>
            <a:r>
              <a:rPr lang="en"/>
              <a:t>Q1) 71 = ?</a:t>
            </a:r>
          </a:p>
        </p:txBody>
      </p:sp>
      <p:sp>
        <p:nvSpPr>
          <p:cNvPr id="8" name="Content Placeholder 7"/>
          <p:cNvSpPr>
            <a:spLocks noGrp="1"/>
          </p:cNvSpPr>
          <p:nvPr>
            <p:ph idx="1"/>
          </p:nvPr>
        </p:nvSpPr>
        <p:spPr/>
        <p:txBody>
          <a:bodyPr/>
          <a:lstStyle/>
          <a:p>
            <a:endParaRPr lang="en-US"/>
          </a:p>
        </p:txBody>
      </p:sp>
      <p:pic>
        <p:nvPicPr>
          <p:cNvPr id="408" name="Shape 4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09" name="Shape 40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0" name="Shape 4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1" name="Shape 4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2" name="Shape 4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3" name="Shape 4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4" name="Shape 4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5" name="Shape 4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6" name="Shape 4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405932860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2" name="Shape 432"/>
          <p:cNvSpPr txBox="1">
            <a:spLocks noGrp="1"/>
          </p:cNvSpPr>
          <p:nvPr>
            <p:ph type="title"/>
          </p:nvPr>
        </p:nvSpPr>
        <p:spPr/>
        <p:txBody>
          <a:bodyPr/>
          <a:lstStyle/>
          <a:p>
            <a:r>
              <a:rPr lang="en"/>
              <a:t>Q1) 71 = 64 + ?</a:t>
            </a:r>
          </a:p>
        </p:txBody>
      </p:sp>
      <p:sp>
        <p:nvSpPr>
          <p:cNvPr id="8" name="Content Placeholder 7"/>
          <p:cNvSpPr>
            <a:spLocks noGrp="1"/>
          </p:cNvSpPr>
          <p:nvPr>
            <p:ph idx="1"/>
          </p:nvPr>
        </p:nvSpPr>
        <p:spPr/>
        <p:txBody>
          <a:bodyPr/>
          <a:lstStyle/>
          <a:p>
            <a:endParaRPr lang="en-US"/>
          </a:p>
        </p:txBody>
      </p:sp>
      <p:pic>
        <p:nvPicPr>
          <p:cNvPr id="423" name="Shape 4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24" name="Shape 42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25" name="Shape 4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6" name="Shape 4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7" name="Shape 4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8" name="Shape 4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9" name="Shape 4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0" name="Shape 4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1" name="Shape 4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33" name="Shape 433"/>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34" name="Shape 434"/>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89935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Shape 449"/>
          <p:cNvSpPr txBox="1">
            <a:spLocks noGrp="1"/>
          </p:cNvSpPr>
          <p:nvPr>
            <p:ph type="title"/>
          </p:nvPr>
        </p:nvSpPr>
        <p:spPr/>
        <p:txBody>
          <a:bodyPr/>
          <a:lstStyle/>
          <a:p>
            <a:r>
              <a:rPr lang="en"/>
              <a:t>Q1) 71 = 64 + 4 + ?</a:t>
            </a:r>
          </a:p>
        </p:txBody>
      </p:sp>
      <p:sp>
        <p:nvSpPr>
          <p:cNvPr id="8" name="Content Placeholder 7"/>
          <p:cNvSpPr>
            <a:spLocks noGrp="1"/>
          </p:cNvSpPr>
          <p:nvPr>
            <p:ph idx="1"/>
          </p:nvPr>
        </p:nvSpPr>
        <p:spPr/>
        <p:txBody>
          <a:bodyPr/>
          <a:lstStyle/>
          <a:p>
            <a:endParaRPr lang="en-US"/>
          </a:p>
        </p:txBody>
      </p:sp>
      <p:pic>
        <p:nvPicPr>
          <p:cNvPr id="440" name="Shape 44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41" name="Shape 44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42" name="Shape 44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3" name="Shape 44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4" name="Shape 44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5" name="Shape 44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6" name="Shape 44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7" name="Shape 44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8" name="Shape 44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50" name="Shape 45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51" name="Shape 45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53" name="Shape 45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42021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8" name="Shape 468"/>
          <p:cNvSpPr txBox="1">
            <a:spLocks noGrp="1"/>
          </p:cNvSpPr>
          <p:nvPr>
            <p:ph type="title"/>
          </p:nvPr>
        </p:nvSpPr>
        <p:spPr/>
        <p:txBody>
          <a:bodyPr/>
          <a:lstStyle/>
          <a:p>
            <a:r>
              <a:rPr lang="en"/>
              <a:t>Q1) 71 = 64 + 4 + 2 + ?</a:t>
            </a:r>
          </a:p>
        </p:txBody>
      </p:sp>
      <p:sp>
        <p:nvSpPr>
          <p:cNvPr id="8" name="Content Placeholder 7"/>
          <p:cNvSpPr>
            <a:spLocks noGrp="1"/>
          </p:cNvSpPr>
          <p:nvPr>
            <p:ph idx="1"/>
          </p:nvPr>
        </p:nvSpPr>
        <p:spPr/>
        <p:txBody>
          <a:bodyPr/>
          <a:lstStyle/>
          <a:p>
            <a:endParaRPr lang="en-US"/>
          </a:p>
        </p:txBody>
      </p:sp>
      <p:pic>
        <p:nvPicPr>
          <p:cNvPr id="459" name="Shape 45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60" name="Shape 460"/>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61" name="Shape 46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2" name="Shape 46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3" name="Shape 46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4" name="Shape 46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5" name="Shape 46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6" name="Shape 46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7" name="Shape 46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69" name="Shape 469"/>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0" name="Shape 470"/>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2" name="Shape 472"/>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74" name="Shape 474"/>
          <p:cNvSpPr/>
          <p:nvPr/>
        </p:nvSpPr>
        <p:spPr>
          <a:xfrm>
            <a:off x="6497476" y="4860500"/>
            <a:ext cx="11495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95589655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9" name="Shape 489"/>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480" name="Shape 48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81" name="Shape 48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82" name="Shape 48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3" name="Shape 48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4" name="Shape 48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5" name="Shape 48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6" name="Shape 48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7" name="Shape 48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8" name="Shape 48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90" name="Shape 49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1" name="Shape 49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3" name="Shape 49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5" name="Shape 495"/>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Tree>
    <p:extLst>
      <p:ext uri="{BB962C8B-B14F-4D97-AF65-F5344CB8AC3E}">
        <p14:creationId xmlns:p14="http://schemas.microsoft.com/office/powerpoint/2010/main" val="9078649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1" name="Shape 511"/>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502" name="Shape 50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03" name="Shape 503"/>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04" name="Shape 50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5" name="Shape 50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6" name="Shape 50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7" name="Shape 50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8" name="Shape 50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9" name="Shape 50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10" name="Shape 51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12" name="Shape 512"/>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3" name="Shape 513"/>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5" name="Shape 515"/>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6" name="Shape 51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7" name="Shape 517"/>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89966765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3" name="Shape 533"/>
          <p:cNvSpPr txBox="1">
            <a:spLocks noGrp="1"/>
          </p:cNvSpPr>
          <p:nvPr>
            <p:ph type="title"/>
          </p:nvPr>
        </p:nvSpPr>
        <p:spPr/>
        <p:txBody>
          <a:bodyPr/>
          <a:lstStyle/>
          <a:p>
            <a:r>
              <a:rPr lang="en"/>
              <a:t>A1) Seventy one in binary is 1000111</a:t>
            </a:r>
          </a:p>
        </p:txBody>
      </p:sp>
      <p:sp>
        <p:nvSpPr>
          <p:cNvPr id="8" name="Content Placeholder 7"/>
          <p:cNvSpPr>
            <a:spLocks noGrp="1"/>
          </p:cNvSpPr>
          <p:nvPr>
            <p:ph idx="1"/>
          </p:nvPr>
        </p:nvSpPr>
        <p:spPr/>
        <p:txBody>
          <a:bodyPr/>
          <a:lstStyle/>
          <a:p>
            <a:endParaRPr lang="en-US"/>
          </a:p>
        </p:txBody>
      </p:sp>
      <p:pic>
        <p:nvPicPr>
          <p:cNvPr id="524" name="Shape 52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25" name="Shape 52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26" name="Shape 52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7" name="Shape 52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8" name="Shape 52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9" name="Shape 52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0" name="Shape 53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1" name="Shape 53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2" name="Shape 53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34" name="Shape 534"/>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5" name="Shape 53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7" name="Shape 537"/>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8" name="Shape 538"/>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9" name="Shape 539"/>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40" name="Shape 5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22882909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55" name="Shape 555"/>
          <p:cNvSpPr txBox="1">
            <a:spLocks noGrp="1"/>
          </p:cNvSpPr>
          <p:nvPr>
            <p:ph type="title"/>
          </p:nvPr>
        </p:nvSpPr>
        <p:spPr/>
        <p:txBody>
          <a:bodyPr/>
          <a:lstStyle/>
          <a:p>
            <a:r>
              <a:rPr lang="en"/>
              <a:t>Q2) Represent 0b1010101 in decimal.</a:t>
            </a:r>
          </a:p>
        </p:txBody>
      </p:sp>
      <p:sp>
        <p:nvSpPr>
          <p:cNvPr id="8" name="Content Placeholder 7"/>
          <p:cNvSpPr>
            <a:spLocks noGrp="1"/>
          </p:cNvSpPr>
          <p:nvPr>
            <p:ph idx="1"/>
          </p:nvPr>
        </p:nvSpPr>
        <p:spPr/>
        <p:txBody>
          <a:bodyPr/>
          <a:lstStyle/>
          <a:p>
            <a:endParaRPr lang="en-US"/>
          </a:p>
        </p:txBody>
      </p:sp>
      <p:pic>
        <p:nvPicPr>
          <p:cNvPr id="546" name="Shape 54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47" name="Shape 547"/>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48" name="Shape 548"/>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49" name="Shape 549"/>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0" name="Shape 550"/>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1" name="Shape 551"/>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2" name="Shape 552"/>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3" name="Shape 553"/>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4" name="Shape 554"/>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235159618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70" name="Shape 570"/>
          <p:cNvSpPr txBox="1">
            <a:spLocks noGrp="1"/>
          </p:cNvSpPr>
          <p:nvPr>
            <p:ph type="title"/>
          </p:nvPr>
        </p:nvSpPr>
        <p:spPr/>
        <p:txBody>
          <a:bodyPr/>
          <a:lstStyle/>
          <a:p>
            <a:r>
              <a:rPr lang="en"/>
              <a:t>Q2) 0b1010101 = 64 + 16 + 4 + 1</a:t>
            </a:r>
          </a:p>
        </p:txBody>
      </p:sp>
      <p:sp>
        <p:nvSpPr>
          <p:cNvPr id="8" name="Content Placeholder 7"/>
          <p:cNvSpPr>
            <a:spLocks noGrp="1"/>
          </p:cNvSpPr>
          <p:nvPr>
            <p:ph idx="1"/>
          </p:nvPr>
        </p:nvSpPr>
        <p:spPr/>
        <p:txBody>
          <a:bodyPr/>
          <a:lstStyle/>
          <a:p>
            <a:endParaRPr lang="en-US"/>
          </a:p>
        </p:txBody>
      </p:sp>
      <p:pic>
        <p:nvPicPr>
          <p:cNvPr id="561" name="Shape 56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62" name="Shape 562"/>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63" name="Shape 56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4" name="Shape 56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5" name="Shape 56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6" name="Shape 56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7" name="Shape 56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8" name="Shape 56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9" name="Shape 56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71" name="Shape 571"/>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2" name="Shape 572"/>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3" name="Shape 573"/>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4" name="Shape 574"/>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5" name="Shape 57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8" name="Shape 578"/>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332729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93" name="Shape 593"/>
          <p:cNvSpPr txBox="1">
            <a:spLocks noGrp="1"/>
          </p:cNvSpPr>
          <p:nvPr>
            <p:ph type="title"/>
          </p:nvPr>
        </p:nvSpPr>
        <p:spPr/>
        <p:txBody>
          <a:bodyPr/>
          <a:lstStyle/>
          <a:p>
            <a:r>
              <a:rPr lang="en"/>
              <a:t>A2) 0b1010101 = 85</a:t>
            </a:r>
          </a:p>
        </p:txBody>
      </p:sp>
      <p:sp>
        <p:nvSpPr>
          <p:cNvPr id="8" name="Content Placeholder 7"/>
          <p:cNvSpPr>
            <a:spLocks noGrp="1"/>
          </p:cNvSpPr>
          <p:nvPr>
            <p:ph idx="1"/>
          </p:nvPr>
        </p:nvSpPr>
        <p:spPr/>
        <p:txBody>
          <a:bodyPr/>
          <a:lstStyle/>
          <a:p>
            <a:endParaRPr lang="en-US"/>
          </a:p>
        </p:txBody>
      </p:sp>
      <p:pic>
        <p:nvPicPr>
          <p:cNvPr id="584" name="Shape 58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85" name="Shape 58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86" name="Shape 58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7" name="Shape 58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8" name="Shape 58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9" name="Shape 58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0" name="Shape 59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1" name="Shape 59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2" name="Shape 59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94" name="Shape 594"/>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5" name="Shape 595"/>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6" name="Shape 596"/>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7" name="Shape 597"/>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8" name="Shape 598"/>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0" name="Shape 600"/>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274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pPr lvl="0"/>
            <a:r>
              <a:rPr lang="en"/>
              <a:t>nested place-image functions</a:t>
            </a:r>
          </a:p>
        </p:txBody>
      </p:sp>
      <p:sp>
        <p:nvSpPr>
          <p:cNvPr id="96" name="Shape 96"/>
          <p:cNvSpPr txBox="1">
            <a:spLocks noGrp="1"/>
          </p:cNvSpPr>
          <p:nvPr>
            <p:ph idx="1"/>
          </p:nvPr>
        </p:nvSpPr>
        <p:spPr/>
        <p:txBody>
          <a:bodyPr/>
          <a:lstStyle/>
          <a:p>
            <a:pPr lvl="0"/>
            <a:r>
              <a:rPr lang="en"/>
              <a:t>What is the domain of place image?</a:t>
            </a:r>
          </a:p>
        </p:txBody>
      </p:sp>
    </p:spTree>
    <p:extLst>
      <p:ext uri="{BB962C8B-B14F-4D97-AF65-F5344CB8AC3E}">
        <p14:creationId xmlns:p14="http://schemas.microsoft.com/office/powerpoint/2010/main" val="183037031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p:txBody>
          <a:bodyPr/>
          <a:lstStyle/>
          <a:p>
            <a:r>
              <a:rPr lang="en"/>
              <a:t>Binary to Decimal Self Check</a:t>
            </a:r>
          </a:p>
        </p:txBody>
      </p:sp>
      <p:sp>
        <p:nvSpPr>
          <p:cNvPr id="607" name="Shape 607"/>
          <p:cNvSpPr txBox="1">
            <a:spLocks noGrp="1"/>
          </p:cNvSpPr>
          <p:nvPr>
            <p:ph idx="1"/>
          </p:nvPr>
        </p:nvSpPr>
        <p:spPr/>
        <p:txBody>
          <a:bodyPr/>
          <a:lstStyle/>
          <a:p>
            <a:r>
              <a:rPr lang="en-US"/>
              <a:t>Q3) Represent 1 in binary.</a:t>
            </a:r>
          </a:p>
          <a:p>
            <a:r>
              <a:rPr lang="en-US"/>
              <a:t>Q4) Represent 15 in binary.</a:t>
            </a:r>
          </a:p>
          <a:p>
            <a:r>
              <a:rPr lang="en-US"/>
              <a:t>Q5) Represent 234 in binary.</a:t>
            </a:r>
          </a:p>
          <a:p>
            <a:r>
              <a:rPr lang="en-US"/>
              <a:t>Q6) Represent 0b1110 in decimal.</a:t>
            </a:r>
          </a:p>
          <a:p>
            <a:r>
              <a:rPr lang="en-US"/>
              <a:t>Q7) Represent 0b101 in decimal.</a:t>
            </a:r>
          </a:p>
          <a:p>
            <a:r>
              <a:rPr lang="en-US"/>
              <a:t>Q8) Represent 0b11 in decimal. </a:t>
            </a:r>
          </a:p>
          <a:p>
            <a:r>
              <a:rPr lang="en-US"/>
              <a:t>Q9) What is the largest decimal number that can be represented in binary with 8 bits?</a:t>
            </a:r>
          </a:p>
          <a:p>
            <a:endParaRPr lang="en-US"/>
          </a:p>
        </p:txBody>
      </p:sp>
    </p:spTree>
    <p:extLst>
      <p:ext uri="{BB962C8B-B14F-4D97-AF65-F5344CB8AC3E}">
        <p14:creationId xmlns:p14="http://schemas.microsoft.com/office/powerpoint/2010/main" val="292521606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p:txBody>
          <a:bodyPr/>
          <a:lstStyle/>
          <a:p>
            <a:r>
              <a:rPr lang="en"/>
              <a:t>Binary to Decimal Self Check</a:t>
            </a:r>
          </a:p>
        </p:txBody>
      </p:sp>
      <p:sp>
        <p:nvSpPr>
          <p:cNvPr id="613" name="Shape 613"/>
          <p:cNvSpPr txBox="1">
            <a:spLocks noGrp="1"/>
          </p:cNvSpPr>
          <p:nvPr>
            <p:ph idx="1"/>
          </p:nvPr>
        </p:nvSpPr>
        <p:spPr/>
        <p:txBody>
          <a:bodyPr/>
          <a:lstStyle/>
          <a:p>
            <a:r>
              <a:rPr lang="en"/>
              <a:t>Q3) Represent 1 in binary……………..        1</a:t>
            </a:r>
          </a:p>
          <a:p>
            <a:r>
              <a:rPr lang="en"/>
              <a:t>Q4) Represent 15 in binary……….         1111</a:t>
            </a:r>
          </a:p>
          <a:p>
            <a:r>
              <a:rPr lang="en"/>
              <a:t>Q5) Represent 234 in binary………11101010</a:t>
            </a:r>
          </a:p>
          <a:p>
            <a:r>
              <a:rPr lang="en"/>
              <a:t>Q6) Represent 0b1110 in decimal...           14</a:t>
            </a:r>
          </a:p>
          <a:p>
            <a:r>
              <a:rPr lang="en"/>
              <a:t>Q7) Represent 0b101 in decimal....             5</a:t>
            </a:r>
          </a:p>
          <a:p>
            <a:r>
              <a:rPr lang="en"/>
              <a:t>Q8) Represent 0b11 in decimal..….             3</a:t>
            </a:r>
          </a:p>
        </p:txBody>
      </p:sp>
    </p:spTree>
    <p:extLst>
      <p:ext uri="{BB962C8B-B14F-4D97-AF65-F5344CB8AC3E}">
        <p14:creationId xmlns:p14="http://schemas.microsoft.com/office/powerpoint/2010/main" val="12562539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r>
              <a:rPr lang="en"/>
              <a:t>What are we studying this week?</a:t>
            </a:r>
          </a:p>
        </p:txBody>
      </p:sp>
      <p:sp>
        <p:nvSpPr>
          <p:cNvPr id="28" name="Shape 28"/>
          <p:cNvSpPr txBox="1">
            <a:spLocks noGrp="1"/>
          </p:cNvSpPr>
          <p:nvPr>
            <p:ph idx="1"/>
          </p:nvPr>
        </p:nvSpPr>
        <p:spPr/>
        <p:txBody>
          <a:bodyPr/>
          <a:lstStyle/>
          <a:p>
            <a:r>
              <a:rPr lang="en">
                <a:sym typeface="Courier New"/>
              </a:rPr>
              <a:t>plor efrp hevgl</a:t>
            </a:r>
          </a:p>
        </p:txBody>
      </p:sp>
    </p:spTree>
    <p:extLst>
      <p:ext uri="{BB962C8B-B14F-4D97-AF65-F5344CB8AC3E}">
        <p14:creationId xmlns:p14="http://schemas.microsoft.com/office/powerpoint/2010/main" val="15840626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Substition Cypher Key</a:t>
            </a:r>
          </a:p>
        </p:txBody>
      </p:sp>
      <p:sp>
        <p:nvSpPr>
          <p:cNvPr id="34" name="Shape 34"/>
          <p:cNvSpPr txBox="1">
            <a:spLocks noGrp="1"/>
          </p:cNvSpPr>
          <p:nvPr>
            <p:ph idx="1"/>
          </p:nvPr>
        </p:nvSpPr>
        <p:spPr/>
        <p:txBody>
          <a:bodyPr/>
          <a:lstStyle/>
          <a:p>
            <a:r>
              <a:rPr lang="en">
                <a:sym typeface="Courier New"/>
              </a:rPr>
              <a:t>abcdefghijklmnopqrstuvwxyz</a:t>
            </a:r>
          </a:p>
          <a:p>
            <a:r>
              <a:rPr lang="en">
                <a:sym typeface="Courier New"/>
              </a:rPr>
              <a:t>nopqrstuvwxyzabcdefghijklm</a:t>
            </a:r>
          </a:p>
        </p:txBody>
      </p:sp>
      <p:sp>
        <p:nvSpPr>
          <p:cNvPr id="35" name="Shape 35"/>
          <p:cNvSpPr/>
          <p:nvPr/>
        </p:nvSpPr>
        <p:spPr>
          <a:xfrm>
            <a:off x="311100" y="2174225"/>
            <a:ext cx="6533100" cy="1192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02405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100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Explore Task Visual Artifact</a:t>
            </a:r>
          </a:p>
        </p:txBody>
      </p:sp>
      <p:sp>
        <p:nvSpPr>
          <p:cNvPr id="41" name="Shape 41"/>
          <p:cNvSpPr txBox="1">
            <a:spLocks noGrp="1"/>
          </p:cNvSpPr>
          <p:nvPr>
            <p:ph idx="1"/>
          </p:nvPr>
        </p:nvSpPr>
        <p:spPr/>
        <p:txBody>
          <a:bodyPr>
            <a:normAutofit lnSpcReduction="10000"/>
          </a:bodyPr>
          <a:lstStyle/>
          <a:p>
            <a:r>
              <a:rPr lang="en">
                <a:sym typeface="Georgia"/>
              </a:rPr>
              <a:t>Visual Artifact </a:t>
            </a:r>
          </a:p>
          <a:p>
            <a:r>
              <a:rPr lang="en">
                <a:sym typeface="Georgia"/>
              </a:rPr>
              <a:t>Choose one of the potential beneficial or harmful effects of the innovation you described in your previous response and use a computer to create a visual artifact related to it.</a:t>
            </a:r>
          </a:p>
          <a:p>
            <a:r>
              <a:rPr lang="en">
                <a:sym typeface="Georgia"/>
              </a:rPr>
              <a:t>The visual artifact must be a visualization, graphic, or movie that provides additional insight to explain, clarify, or depict the beneficial or harmful effect of the innovation you selected.</a:t>
            </a:r>
          </a:p>
          <a:p>
            <a:r>
              <a:rPr lang="en">
                <a:sym typeface="Georgia"/>
              </a:rPr>
              <a:t>Provide a written summary to describe how the visual artifact you created illustrates the benefit or harm of the innovation. (50 words max)</a:t>
            </a:r>
          </a:p>
        </p:txBody>
      </p:sp>
    </p:spTree>
    <p:extLst>
      <p:ext uri="{BB962C8B-B14F-4D97-AF65-F5344CB8AC3E}">
        <p14:creationId xmlns:p14="http://schemas.microsoft.com/office/powerpoint/2010/main" val="27463842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What makes a good infographic?</a:t>
            </a:r>
          </a:p>
        </p:txBody>
      </p:sp>
      <p:sp>
        <p:nvSpPr>
          <p:cNvPr id="47" name="Shape 47"/>
          <p:cNvSpPr txBox="1">
            <a:spLocks noGrp="1"/>
          </p:cNvSpPr>
          <p:nvPr>
            <p:ph idx="1"/>
          </p:nvPr>
        </p:nvSpPr>
        <p:spPr/>
        <p:txBody>
          <a:bodyPr/>
          <a:lstStyle/>
          <a:p>
            <a:r>
              <a:rPr lang="en"/>
              <a:t>After exploring examples of infographics brainstorm how we could visualize the benefits and harms of social media.</a:t>
            </a:r>
          </a:p>
        </p:txBody>
      </p:sp>
    </p:spTree>
    <p:extLst>
      <p:ext uri="{BB962C8B-B14F-4D97-AF65-F5344CB8AC3E}">
        <p14:creationId xmlns:p14="http://schemas.microsoft.com/office/powerpoint/2010/main" val="9625668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chart junk</a:t>
            </a:r>
          </a:p>
        </p:txBody>
      </p:sp>
      <p:sp>
        <p:nvSpPr>
          <p:cNvPr id="53" name="Shape 53"/>
          <p:cNvSpPr txBox="1">
            <a:spLocks noGrp="1"/>
          </p:cNvSpPr>
          <p:nvPr>
            <p:ph idx="1"/>
          </p:nvPr>
        </p:nvSpPr>
        <p:spPr/>
        <p:txBody>
          <a:bodyPr/>
          <a:lstStyle/>
          <a:p>
            <a:r>
              <a:rPr lang="en"/>
              <a:t>“The interior decoration of graphics generates a lot of ink that does not tell the viewer anything new. The purpose of decoration varies — to make the graphic appear more scientific and precise, to enliven the display, to give the designer an opportunity to exercise artistic skills. Regardless of its cause, it is all non-data-ink or redundant data-ink, and it is often chartjunk.”</a:t>
            </a:r>
          </a:p>
          <a:p>
            <a:r>
              <a:rPr lang="en"/>
              <a:t>Edward Tufte</a:t>
            </a:r>
          </a:p>
        </p:txBody>
      </p:sp>
    </p:spTree>
    <p:extLst>
      <p:ext uri="{BB962C8B-B14F-4D97-AF65-F5344CB8AC3E}">
        <p14:creationId xmlns:p14="http://schemas.microsoft.com/office/powerpoint/2010/main" val="66777868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builds on Racket</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is Pyret different from Racket?</a:t>
            </a:r>
          </a:p>
        </p:txBody>
      </p:sp>
    </p:spTree>
    <p:extLst>
      <p:ext uri="{BB962C8B-B14F-4D97-AF65-F5344CB8AC3E}">
        <p14:creationId xmlns:p14="http://schemas.microsoft.com/office/powerpoint/2010/main" val="346129175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1" y="1063225"/>
            <a:ext cx="8694899" cy="857400"/>
          </a:xfrm>
          <a:prstGeom prst="rect">
            <a:avLst/>
          </a:prstGeom>
        </p:spPr>
        <p:txBody>
          <a:bodyPr vert="horz" lIns="91425" tIns="91425" rIns="91425" bIns="91425" rtlCol="0" anchor="b" anchorCtr="0">
            <a:noAutofit/>
          </a:bodyPr>
          <a:lstStyle/>
          <a:p>
            <a:r>
              <a:rPr lang="en"/>
              <a:t>Pyret use infix syntax.</a:t>
            </a:r>
          </a:p>
        </p:txBody>
      </p:sp>
      <p:sp>
        <p:nvSpPr>
          <p:cNvPr id="53" name="Shape 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the opposite of an infix programming language?</a:t>
            </a:r>
          </a:p>
        </p:txBody>
      </p:sp>
    </p:spTree>
    <p:extLst>
      <p:ext uri="{BB962C8B-B14F-4D97-AF65-F5344CB8AC3E}">
        <p14:creationId xmlns:p14="http://schemas.microsoft.com/office/powerpoint/2010/main" val="16189242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Infix vs prefix</a:t>
            </a:r>
          </a:p>
        </p:txBody>
      </p:sp>
      <p:sp>
        <p:nvSpPr>
          <p:cNvPr id="59" name="Shape 59"/>
          <p:cNvSpPr txBox="1">
            <a:spLocks noGrp="1"/>
          </p:cNvSpPr>
          <p:nvPr>
            <p:ph type="body" idx="1"/>
          </p:nvPr>
        </p:nvSpPr>
        <p:spPr>
          <a:xfrm>
            <a:off x="457200"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2 + 2</a:t>
            </a:r>
          </a:p>
        </p:txBody>
      </p:sp>
      <p:sp>
        <p:nvSpPr>
          <p:cNvPr id="60" name="Shape 60"/>
          <p:cNvSpPr txBox="1">
            <a:spLocks noGrp="1"/>
          </p:cNvSpPr>
          <p:nvPr>
            <p:ph type="body" idx="2"/>
          </p:nvPr>
        </p:nvSpPr>
        <p:spPr>
          <a:xfrm>
            <a:off x="4692273"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(+ 2 2)</a:t>
            </a:r>
          </a:p>
        </p:txBody>
      </p:sp>
      <p:sp>
        <p:nvSpPr>
          <p:cNvPr id="61" name="Shape 61"/>
          <p:cNvSpPr txBox="1"/>
          <p:nvPr/>
        </p:nvSpPr>
        <p:spPr>
          <a:xfrm>
            <a:off x="467600" y="3164026"/>
            <a:ext cx="8073600" cy="1257299"/>
          </a:xfrm>
          <a:prstGeom prst="rect">
            <a:avLst/>
          </a:prstGeom>
          <a:noFill/>
          <a:ln>
            <a:noFill/>
          </a:ln>
        </p:spPr>
        <p:txBody>
          <a:bodyPr lIns="91425" tIns="91425" rIns="91425" bIns="91425" anchor="t" anchorCtr="0">
            <a:noAutofit/>
          </a:bodyPr>
          <a:lstStyle/>
          <a:p>
            <a:r>
              <a:rPr lang="en" sz="2400"/>
              <a:t>Infix is more familiar but harder for computers to interpret</a:t>
            </a:r>
          </a:p>
        </p:txBody>
      </p:sp>
    </p:spTree>
    <p:extLst>
      <p:ext uri="{BB962C8B-B14F-4D97-AF65-F5344CB8AC3E}">
        <p14:creationId xmlns:p14="http://schemas.microsoft.com/office/powerpoint/2010/main" val="900138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Contracts</a:t>
            </a:r>
          </a:p>
        </p:txBody>
      </p:sp>
      <p:sp>
        <p:nvSpPr>
          <p:cNvPr id="28" name="Shape 28"/>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413135011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has a cloud based REPL</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an REPL?</a:t>
            </a:r>
          </a:p>
        </p:txBody>
      </p:sp>
    </p:spTree>
    <p:extLst>
      <p:ext uri="{BB962C8B-B14F-4D97-AF65-F5344CB8AC3E}">
        <p14:creationId xmlns:p14="http://schemas.microsoft.com/office/powerpoint/2010/main" val="351221172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Programmers use style conventions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are the conventions that are used in Pyret?</a:t>
            </a:r>
          </a:p>
        </p:txBody>
      </p:sp>
    </p:spTree>
    <p:extLst>
      <p:ext uri="{BB962C8B-B14F-4D97-AF65-F5344CB8AC3E}">
        <p14:creationId xmlns:p14="http://schemas.microsoft.com/office/powerpoint/2010/main" val="199891285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Defining constants</a:t>
            </a:r>
          </a:p>
        </p:txBody>
      </p:sp>
      <p:sp>
        <p:nvSpPr>
          <p:cNvPr id="79" name="Shape 7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name constants in all-capital letters unless an external convention would dictate using some other capitalization for that particular name. For example,</a:t>
            </a:r>
          </a:p>
        </p:txBody>
      </p:sp>
      <p:graphicFrame>
        <p:nvGraphicFramePr>
          <p:cNvPr id="80" name="Shape 80"/>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434496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Naming</a:t>
            </a:r>
          </a:p>
        </p:txBody>
      </p:sp>
      <p:sp>
        <p:nvSpPr>
          <p:cNvPr id="86" name="Shape 86"/>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87" name="Shape 87"/>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88" name="Shape 88"/>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89" name="Shape 89"/>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337904536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Line Length</a:t>
            </a:r>
          </a:p>
        </p:txBody>
      </p:sp>
      <p:sp>
        <p:nvSpPr>
          <p:cNvPr id="95" name="Shape 9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Try to keep the total length of your lines under 80 characters.</a:t>
            </a:r>
          </a:p>
        </p:txBody>
      </p:sp>
    </p:spTree>
    <p:extLst>
      <p:ext uri="{BB962C8B-B14F-4D97-AF65-F5344CB8AC3E}">
        <p14:creationId xmlns:p14="http://schemas.microsoft.com/office/powerpoint/2010/main" val="3523210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Test Blocks</a:t>
            </a:r>
          </a:p>
        </p:txBody>
      </p:sp>
      <p:sp>
        <p:nvSpPr>
          <p:cNvPr id="101" name="Shape 10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Outside function definitions, use check blocks for testing:</a:t>
            </a:r>
          </a:p>
        </p:txBody>
      </p:sp>
      <p:graphicFrame>
        <p:nvGraphicFramePr>
          <p:cNvPr id="102" name="Shape 102"/>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24764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Documentation</a:t>
            </a:r>
          </a:p>
        </p:txBody>
      </p:sp>
      <p:sp>
        <p:nvSpPr>
          <p:cNvPr id="108" name="Shape 10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pyret.org/docs</a:t>
            </a:r>
          </a:p>
        </p:txBody>
      </p:sp>
    </p:spTree>
    <p:extLst>
      <p:ext uri="{BB962C8B-B14F-4D97-AF65-F5344CB8AC3E}">
        <p14:creationId xmlns:p14="http://schemas.microsoft.com/office/powerpoint/2010/main" val="31511042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Indentation</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indent your code blocks using two spaces (not tabs).</a:t>
            </a:r>
          </a:p>
        </p:txBody>
      </p:sp>
    </p:spTree>
    <p:extLst>
      <p:ext uri="{BB962C8B-B14F-4D97-AF65-F5344CB8AC3E}">
        <p14:creationId xmlns:p14="http://schemas.microsoft.com/office/powerpoint/2010/main" val="33866953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is a professional language</a:t>
            </a:r>
          </a:p>
        </p:txBody>
      </p:sp>
      <p:sp>
        <p:nvSpPr>
          <p:cNvPr id="35" name="Shape 3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There will some differences between Pyret and Racket.</a:t>
            </a:r>
          </a:p>
          <a:p>
            <a:pPr>
              <a:buNone/>
            </a:pPr>
            <a:r>
              <a:rPr lang="en"/>
              <a:t>For example in Racket we were able to click run and see results in the interactions window.  </a:t>
            </a:r>
          </a:p>
          <a:p>
            <a:pPr>
              <a:buNone/>
            </a:pPr>
            <a:r>
              <a:rPr lang="en"/>
              <a:t>In Pyret we have to type it into the interactions window.</a:t>
            </a:r>
          </a:p>
        </p:txBody>
      </p:sp>
    </p:spTree>
    <p:extLst>
      <p:ext uri="{BB962C8B-B14F-4D97-AF65-F5344CB8AC3E}">
        <p14:creationId xmlns:p14="http://schemas.microsoft.com/office/powerpoint/2010/main" val="268907581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a:t>Reading Pyret documentation</a:t>
            </a:r>
          </a:p>
        </p:txBody>
      </p:sp>
      <p:sp>
        <p:nvSpPr>
          <p:cNvPr id="42" name="Shape 42"/>
          <p:cNvSpPr txBox="1">
            <a:spLocks noGrp="1"/>
          </p:cNvSpPr>
          <p:nvPr>
            <p:ph idx="1"/>
          </p:nvPr>
        </p:nvSpPr>
        <p:spPr/>
        <p:txBody>
          <a:bodyPr/>
          <a:lstStyle/>
          <a:p>
            <a:r>
              <a:rPr lang="en-US">
                <a:sym typeface="Verdana"/>
                <a:hlinkClick r:id="rId3"/>
              </a:rPr>
              <a:t>ellipse</a:t>
            </a:r>
            <a:r>
              <a:rPr lang="en-US">
                <a:sym typeface="Times New Roman"/>
              </a:rPr>
              <a:t> :: (</a:t>
            </a:r>
          </a:p>
          <a:p>
            <a:r>
              <a:rPr lang="en-US">
                <a:sym typeface="Verdana"/>
              </a:rPr>
              <a:t>width :: </a:t>
            </a:r>
            <a:r>
              <a:rPr lang="en-US">
                <a:sym typeface="Verdana"/>
                <a:hlinkClick r:id="rId4"/>
              </a:rPr>
              <a:t>Number</a:t>
            </a:r>
          </a:p>
          <a:p>
            <a:r>
              <a:rPr lang="en-US">
                <a:sym typeface="Verdana"/>
              </a:rPr>
              <a:t>height :: </a:t>
            </a:r>
            <a:r>
              <a:rPr lang="en-US">
                <a:sym typeface="Verdana"/>
                <a:hlinkClick r:id="rId4"/>
              </a:rPr>
              <a:t>Number</a:t>
            </a:r>
          </a:p>
          <a:p>
            <a:r>
              <a:rPr lang="en-US">
                <a:sym typeface="Verdana"/>
              </a:rPr>
              <a:t>mode :: </a:t>
            </a:r>
            <a:r>
              <a:rPr lang="en-US">
                <a:sym typeface="Verdana"/>
                <a:hlinkClick r:id="rId5"/>
              </a:rPr>
              <a:t>String</a:t>
            </a:r>
          </a:p>
          <a:p>
            <a:r>
              <a:rPr lang="en-US">
                <a:sym typeface="Verdana"/>
              </a:rPr>
              <a:t>color :: </a:t>
            </a:r>
            <a:r>
              <a:rPr lang="en-US">
                <a:sym typeface="Verdana"/>
                <a:hlinkClick r:id="rId6"/>
              </a:rPr>
              <a:t>Color</a:t>
            </a:r>
          </a:p>
          <a:p>
            <a:r>
              <a:rPr lang="en-US">
                <a:sym typeface="Verdana"/>
              </a:rPr>
              <a:t>)</a:t>
            </a:r>
          </a:p>
          <a:p>
            <a:r>
              <a:rPr lang="en-US">
                <a:sym typeface="Times New Roman"/>
              </a:rPr>
              <a:t>Constructs an ellipse with the given width, height, mode and color. Corresponds to</a:t>
            </a:r>
            <a:r>
              <a:rPr lang="en-US">
                <a:sym typeface="Verdana"/>
              </a:rPr>
              <a:t>(ellipse ...)</a:t>
            </a:r>
            <a:r>
              <a:rPr lang="en-US">
                <a:sym typeface="Times New Roman"/>
              </a:rPr>
              <a:t> in HtDP.</a:t>
            </a:r>
          </a:p>
          <a:p>
            <a:endParaRPr lang="en-US"/>
          </a:p>
        </p:txBody>
      </p:sp>
    </p:spTree>
    <p:extLst>
      <p:ext uri="{BB962C8B-B14F-4D97-AF65-F5344CB8AC3E}">
        <p14:creationId xmlns:p14="http://schemas.microsoft.com/office/powerpoint/2010/main" val="927236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US"/>
              <a:t>glossary cont’</a:t>
            </a:r>
            <a:endParaRPr lang="en" dirty="0"/>
          </a:p>
        </p:txBody>
      </p:sp>
      <p:sp>
        <p:nvSpPr>
          <p:cNvPr id="46" name="Shape 46"/>
          <p:cNvSpPr txBox="1">
            <a:spLocks noGrp="1"/>
          </p:cNvSpPr>
          <p:nvPr>
            <p:ph idx="1"/>
          </p:nvPr>
        </p:nvSpPr>
        <p:spPr/>
        <p:txBody>
          <a:bodyPr>
            <a:normAutofit lnSpcReduction="10000"/>
          </a:bodyPr>
          <a:lstStyle/>
          <a:p>
            <a:pPr lvl="0"/>
            <a:r>
              <a:rPr lang="en"/>
              <a:t>expression: a computation written in the rules of some language (such as arithmetic, code, or a Circle of Evaluation)</a:t>
            </a:r>
          </a:p>
          <a:p>
            <a:pPr lvl="0"/>
            <a:r>
              <a:rPr lang="en"/>
              <a:t>function: a mathematical object that takes in some inputs and produces an output</a:t>
            </a:r>
          </a:p>
          <a:p>
            <a:pPr lvl="0"/>
            <a:r>
              <a:rPr lang="en"/>
              <a:t>interactions window: the text box at the top of the Editor (DrRacket or WeScheme), where we enter expressions to evaluate</a:t>
            </a:r>
          </a:p>
          <a:p>
            <a:pPr lvl="0"/>
            <a:r>
              <a:rPr lang="en"/>
              <a:t>legal expression: code that follows the Code Rules for a language</a:t>
            </a:r>
          </a:p>
          <a:p>
            <a:pPr lvl="0"/>
            <a:r>
              <a:rPr lang="en"/>
              <a:t>mathematical expression: a computation in arithmetic</a:t>
            </a:r>
          </a:p>
          <a:p>
            <a:pPr lvl="0"/>
            <a:r>
              <a:rPr lang="en"/>
              <a:t>programming language: a set of rules for writing code that a computer can evaluate</a:t>
            </a:r>
          </a:p>
        </p:txBody>
      </p:sp>
    </p:spTree>
    <p:extLst>
      <p:ext uri="{BB962C8B-B14F-4D97-AF65-F5344CB8AC3E}">
        <p14:creationId xmlns:p14="http://schemas.microsoft.com/office/powerpoint/2010/main" val="2508468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pPr lvl="0"/>
            <a:r>
              <a:rPr lang="en"/>
              <a:t>Contracts Day 2</a:t>
            </a:r>
          </a:p>
        </p:txBody>
      </p:sp>
      <p:sp>
        <p:nvSpPr>
          <p:cNvPr id="59" name="Shape 59"/>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105001331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Pyret is a professional language</a:t>
            </a:r>
          </a:p>
        </p:txBody>
      </p:sp>
      <p:sp>
        <p:nvSpPr>
          <p:cNvPr id="35" name="Shape 35"/>
          <p:cNvSpPr txBox="1">
            <a:spLocks noGrp="1"/>
          </p:cNvSpPr>
          <p:nvPr>
            <p:ph idx="1"/>
          </p:nvPr>
        </p:nvSpPr>
        <p:spPr/>
        <p:txBody>
          <a:bodyPr/>
          <a:lstStyle/>
          <a:p>
            <a:r>
              <a:rPr lang="en"/>
              <a:t>There will some differences between Pyret and Racket.  For example in Racket we were able to click run and see our results in the interactions window.  In Pyret we have to type it into the interactions window.</a:t>
            </a:r>
          </a:p>
        </p:txBody>
      </p:sp>
    </p:spTree>
    <p:extLst>
      <p:ext uri="{BB962C8B-B14F-4D97-AF65-F5344CB8AC3E}">
        <p14:creationId xmlns:p14="http://schemas.microsoft.com/office/powerpoint/2010/main" val="331451771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Pyret builds on Racket</a:t>
            </a:r>
          </a:p>
        </p:txBody>
      </p:sp>
      <p:sp>
        <p:nvSpPr>
          <p:cNvPr id="41" name="Shape 41"/>
          <p:cNvSpPr txBox="1">
            <a:spLocks noGrp="1"/>
          </p:cNvSpPr>
          <p:nvPr>
            <p:ph idx="1"/>
          </p:nvPr>
        </p:nvSpPr>
        <p:spPr/>
        <p:txBody>
          <a:bodyPr/>
          <a:lstStyle/>
          <a:p>
            <a:r>
              <a:rPr lang="en"/>
              <a:t>How is Pyret different from Racket?</a:t>
            </a:r>
          </a:p>
        </p:txBody>
      </p:sp>
    </p:spTree>
    <p:extLst>
      <p:ext uri="{BB962C8B-B14F-4D97-AF65-F5344CB8AC3E}">
        <p14:creationId xmlns:p14="http://schemas.microsoft.com/office/powerpoint/2010/main" val="161552547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Pyret use infix syntax.</a:t>
            </a:r>
          </a:p>
        </p:txBody>
      </p:sp>
      <p:sp>
        <p:nvSpPr>
          <p:cNvPr id="47" name="Shape 47"/>
          <p:cNvSpPr txBox="1">
            <a:spLocks noGrp="1"/>
          </p:cNvSpPr>
          <p:nvPr>
            <p:ph idx="1"/>
          </p:nvPr>
        </p:nvSpPr>
        <p:spPr/>
        <p:txBody>
          <a:bodyPr/>
          <a:lstStyle/>
          <a:p>
            <a:r>
              <a:rPr lang="en"/>
              <a:t>What is the opposite of an infix programming language?</a:t>
            </a:r>
          </a:p>
        </p:txBody>
      </p:sp>
    </p:spTree>
    <p:extLst>
      <p:ext uri="{BB962C8B-B14F-4D97-AF65-F5344CB8AC3E}">
        <p14:creationId xmlns:p14="http://schemas.microsoft.com/office/powerpoint/2010/main" val="26865757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Pyret has a cloud based REPL</a:t>
            </a:r>
          </a:p>
        </p:txBody>
      </p:sp>
      <p:sp>
        <p:nvSpPr>
          <p:cNvPr id="53" name="Shape 53"/>
          <p:cNvSpPr txBox="1">
            <a:spLocks noGrp="1"/>
          </p:cNvSpPr>
          <p:nvPr>
            <p:ph idx="1"/>
          </p:nvPr>
        </p:nvSpPr>
        <p:spPr/>
        <p:txBody>
          <a:bodyPr/>
          <a:lstStyle/>
          <a:p>
            <a:r>
              <a:rPr lang="en"/>
              <a:t>What is an REPL?</a:t>
            </a:r>
          </a:p>
        </p:txBody>
      </p:sp>
    </p:spTree>
    <p:extLst>
      <p:ext uri="{BB962C8B-B14F-4D97-AF65-F5344CB8AC3E}">
        <p14:creationId xmlns:p14="http://schemas.microsoft.com/office/powerpoint/2010/main" val="424091067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Programmers use style conventions</a:t>
            </a:r>
          </a:p>
        </p:txBody>
      </p:sp>
      <p:sp>
        <p:nvSpPr>
          <p:cNvPr id="59" name="Shape 59"/>
          <p:cNvSpPr txBox="1">
            <a:spLocks noGrp="1"/>
          </p:cNvSpPr>
          <p:nvPr>
            <p:ph idx="1"/>
          </p:nvPr>
        </p:nvSpPr>
        <p:spPr/>
        <p:txBody>
          <a:bodyPr/>
          <a:lstStyle/>
          <a:p>
            <a:r>
              <a:rPr lang="en"/>
              <a:t>What are the conventions that are used in Pyret?</a:t>
            </a:r>
          </a:p>
        </p:txBody>
      </p:sp>
    </p:spTree>
    <p:extLst>
      <p:ext uri="{BB962C8B-B14F-4D97-AF65-F5344CB8AC3E}">
        <p14:creationId xmlns:p14="http://schemas.microsoft.com/office/powerpoint/2010/main" val="84158304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Defining constants</a:t>
            </a:r>
          </a:p>
        </p:txBody>
      </p:sp>
      <p:sp>
        <p:nvSpPr>
          <p:cNvPr id="65" name="Shape 65"/>
          <p:cNvSpPr txBox="1">
            <a:spLocks noGrp="1"/>
          </p:cNvSpPr>
          <p:nvPr>
            <p:ph idx="1"/>
          </p:nvPr>
        </p:nvSpPr>
        <p:spPr/>
        <p:txBody>
          <a:bodyPr/>
          <a:lstStyle/>
          <a:p>
            <a:r>
              <a:rPr lang="en"/>
              <a:t>You should name constants in all-capital letters unless an external convention would dictate using some other capitalization for that particular name. For example,</a:t>
            </a:r>
          </a:p>
        </p:txBody>
      </p:sp>
      <p:graphicFrame>
        <p:nvGraphicFramePr>
          <p:cNvPr id="66" name="Shape 66"/>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0461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r>
              <a:rPr lang="en"/>
              <a:t>Naming</a:t>
            </a:r>
          </a:p>
        </p:txBody>
      </p:sp>
      <p:sp>
        <p:nvSpPr>
          <p:cNvPr id="8" name="Content Placeholder 7"/>
          <p:cNvSpPr>
            <a:spLocks noGrp="1"/>
          </p:cNvSpPr>
          <p:nvPr>
            <p:ph idx="1"/>
          </p:nvPr>
        </p:nvSpPr>
        <p:spPr/>
        <p:txBody>
          <a:bodyPr/>
          <a:lstStyle/>
          <a:p>
            <a:endParaRPr lang="en-US"/>
          </a:p>
        </p:txBody>
      </p:sp>
      <p:sp>
        <p:nvSpPr>
          <p:cNvPr id="72" name="Shape 72"/>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73" name="Shape 73"/>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74" name="Shape 74"/>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75" name="Shape 75"/>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24803858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Line Length</a:t>
            </a:r>
          </a:p>
        </p:txBody>
      </p:sp>
      <p:sp>
        <p:nvSpPr>
          <p:cNvPr id="81" name="Shape 81"/>
          <p:cNvSpPr txBox="1">
            <a:spLocks noGrp="1"/>
          </p:cNvSpPr>
          <p:nvPr>
            <p:ph idx="1"/>
          </p:nvPr>
        </p:nvSpPr>
        <p:spPr/>
        <p:txBody>
          <a:bodyPr/>
          <a:lstStyle/>
          <a:p>
            <a:r>
              <a:rPr lang="en"/>
              <a:t>Try to keep the total length of your lines under 80 characters.</a:t>
            </a:r>
          </a:p>
        </p:txBody>
      </p:sp>
    </p:spTree>
    <p:extLst>
      <p:ext uri="{BB962C8B-B14F-4D97-AF65-F5344CB8AC3E}">
        <p14:creationId xmlns:p14="http://schemas.microsoft.com/office/powerpoint/2010/main" val="302848727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Test Blocks</a:t>
            </a:r>
          </a:p>
        </p:txBody>
      </p:sp>
      <p:sp>
        <p:nvSpPr>
          <p:cNvPr id="87" name="Shape 87"/>
          <p:cNvSpPr txBox="1">
            <a:spLocks noGrp="1"/>
          </p:cNvSpPr>
          <p:nvPr>
            <p:ph idx="1"/>
          </p:nvPr>
        </p:nvSpPr>
        <p:spPr/>
        <p:txBody>
          <a:bodyPr/>
          <a:lstStyle/>
          <a:p>
            <a:r>
              <a:rPr lang="en"/>
              <a:t>Outside function definitions, use check blocks for testing:</a:t>
            </a:r>
          </a:p>
        </p:txBody>
      </p:sp>
      <p:graphicFrame>
        <p:nvGraphicFramePr>
          <p:cNvPr id="88" name="Shape 88"/>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134334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a:t>Documentation</a:t>
            </a:r>
          </a:p>
        </p:txBody>
      </p:sp>
      <p:sp>
        <p:nvSpPr>
          <p:cNvPr id="94" name="Shape 94"/>
          <p:cNvSpPr txBox="1">
            <a:spLocks noGrp="1"/>
          </p:cNvSpPr>
          <p:nvPr>
            <p:ph idx="1"/>
          </p:nvPr>
        </p:nvSpPr>
        <p:spPr/>
        <p:txBody>
          <a:bodyPr/>
          <a:lstStyle/>
          <a:p>
            <a:r>
              <a:rPr lang="en"/>
              <a:t>pyret.org/docs</a:t>
            </a:r>
          </a:p>
        </p:txBody>
      </p:sp>
    </p:spTree>
    <p:extLst>
      <p:ext uri="{BB962C8B-B14F-4D97-AF65-F5344CB8AC3E}">
        <p14:creationId xmlns:p14="http://schemas.microsoft.com/office/powerpoint/2010/main" val="2384914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p:txBody>
          <a:bodyPr/>
          <a:lstStyle/>
          <a:p>
            <a:pPr lvl="0"/>
            <a:r>
              <a:rPr lang="en"/>
              <a:t>additional functions	</a:t>
            </a:r>
          </a:p>
        </p:txBody>
      </p:sp>
      <p:sp>
        <p:nvSpPr>
          <p:cNvPr id="102" name="Shape 102"/>
          <p:cNvSpPr txBox="1">
            <a:spLocks noGrp="1"/>
          </p:cNvSpPr>
          <p:nvPr>
            <p:ph idx="1"/>
          </p:nvPr>
        </p:nvSpPr>
        <p:spPr/>
        <p:txBody>
          <a:bodyPr/>
          <a:lstStyle/>
          <a:p>
            <a:pPr lvl="0"/>
            <a:r>
              <a:rPr lang="en"/>
              <a:t>you are required to learn these additional functions and enter them into your contract library</a:t>
            </a:r>
          </a:p>
          <a:p>
            <a:pPr lvl="1"/>
            <a:r>
              <a:rPr lang="en"/>
              <a:t>string-length</a:t>
            </a:r>
          </a:p>
          <a:p>
            <a:pPr lvl="1"/>
            <a:r>
              <a:rPr lang="en"/>
              <a:t>image-width</a:t>
            </a:r>
          </a:p>
          <a:p>
            <a:pPr lvl="1"/>
            <a:r>
              <a:rPr lang="en"/>
              <a:t>image-height</a:t>
            </a:r>
          </a:p>
          <a:p>
            <a:pPr lvl="1"/>
            <a:r>
              <a:rPr lang="en"/>
              <a:t>bitmap/url</a:t>
            </a:r>
          </a:p>
          <a:p>
            <a:pPr lvl="1"/>
            <a:r>
              <a:rPr lang="en"/>
              <a:t>rotate</a:t>
            </a:r>
          </a:p>
          <a:p>
            <a:pPr lvl="1"/>
            <a:r>
              <a:rPr lang="en"/>
              <a:t>scale</a:t>
            </a:r>
          </a:p>
          <a:p>
            <a:pPr lvl="1"/>
            <a:r>
              <a:rPr lang="en"/>
              <a:t>scale/xy</a:t>
            </a:r>
          </a:p>
          <a:p>
            <a:pPr lvl="1"/>
            <a:r>
              <a:rPr lang="en"/>
              <a:t>flip-vertical</a:t>
            </a:r>
          </a:p>
          <a:p>
            <a:pPr lvl="1"/>
            <a:r>
              <a:rPr lang="en"/>
              <a:t>flip-horizontal</a:t>
            </a:r>
          </a:p>
        </p:txBody>
      </p:sp>
    </p:spTree>
    <p:extLst>
      <p:ext uri="{BB962C8B-B14F-4D97-AF65-F5344CB8AC3E}">
        <p14:creationId xmlns:p14="http://schemas.microsoft.com/office/powerpoint/2010/main" val="358569420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How would you annotate these examples?</a:t>
            </a:r>
          </a:p>
        </p:txBody>
      </p:sp>
      <p:sp>
        <p:nvSpPr>
          <p:cNvPr id="73" name="Shape 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b1 :: ____________ = boa("Alice", 10)</a:t>
            </a:r>
          </a:p>
          <a:p>
            <a:pPr lvl="0">
              <a:spcBef>
                <a:spcPts val="0"/>
              </a:spcBef>
              <a:buClr>
                <a:schemeClr val="dk1"/>
              </a:buClr>
              <a:buSzPct val="55000"/>
              <a:buFont typeface="Arial"/>
              <a:buNone/>
            </a:pPr>
            <a:r>
              <a:rPr lang="en"/>
              <a:t>b2 :: ____________ = boa("Bob", 8)</a:t>
            </a:r>
          </a:p>
          <a:p>
            <a:pPr lvl="0">
              <a:spcBef>
                <a:spcPts val="0"/>
              </a:spcBef>
              <a:buNone/>
            </a:pPr>
            <a:r>
              <a:rPr lang="en"/>
              <a:t>a1 :: ____________ = armadillo("Glypto", true)</a:t>
            </a:r>
          </a:p>
        </p:txBody>
      </p:sp>
    </p:spTree>
    <p:extLst>
      <p:ext uri="{BB962C8B-B14F-4D97-AF65-F5344CB8AC3E}">
        <p14:creationId xmlns:p14="http://schemas.microsoft.com/office/powerpoint/2010/main" val="207790328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name of b1?</a:t>
            </a:r>
          </a:p>
        </p:txBody>
      </p:sp>
      <p:sp>
        <p:nvSpPr>
          <p:cNvPr id="79" name="Shape 7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Animal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127126339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liveness of a1?</a:t>
            </a:r>
          </a:p>
        </p:txBody>
      </p:sp>
      <p:sp>
        <p:nvSpPr>
          <p:cNvPr id="85" name="Shape 8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t>
            </a:r>
            <a:r>
              <a:rPr lang="en">
                <a:solidFill>
                  <a:schemeClr val="dk1"/>
                </a:solidFill>
              </a:rPr>
              <a:t>Animal</a:t>
            </a:r>
            <a:r>
              <a:rPr lang="en"/>
              <a:t>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23046025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 with one structured condition</a:t>
            </a:r>
          </a:p>
        </p:txBody>
      </p:sp>
      <p:sp>
        <p:nvSpPr>
          <p:cNvPr id="91" name="Shape 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data ITunesSong: song(name, singer, year) end</a:t>
            </a:r>
          </a:p>
          <a:p>
            <a:pPr lvl="0">
              <a:spcBef>
                <a:spcPts val="0"/>
              </a:spcBef>
              <a:buNone/>
            </a:pPr>
            <a:endParaRPr/>
          </a:p>
          <a:p>
            <a:pPr lvl="0">
              <a:spcBef>
                <a:spcPts val="0"/>
              </a:spcBef>
              <a:buNone/>
            </a:pPr>
            <a:r>
              <a:rPr lang="en"/>
              <a:t>Or</a:t>
            </a:r>
          </a:p>
          <a:p>
            <a:pPr lvl="0">
              <a:spcBef>
                <a:spcPts val="0"/>
              </a:spcBef>
              <a:buNone/>
            </a:pPr>
            <a:endParaRPr/>
          </a:p>
          <a:p>
            <a:pPr lvl="0">
              <a:spcBef>
                <a:spcPts val="0"/>
              </a:spcBef>
              <a:buNone/>
            </a:pPr>
            <a:r>
              <a:rPr lang="en"/>
              <a:t>data </a:t>
            </a:r>
            <a:r>
              <a:rPr lang="en">
                <a:solidFill>
                  <a:schemeClr val="dk1"/>
                </a:solidFill>
              </a:rPr>
              <a:t>ITunesSong:</a:t>
            </a:r>
          </a:p>
          <a:p>
            <a:pPr lvl="0">
              <a:spcBef>
                <a:spcPts val="0"/>
              </a:spcBef>
              <a:buNone/>
            </a:pPr>
            <a:r>
              <a:rPr lang="en"/>
              <a:t>  | song(name, singer, year) </a:t>
            </a:r>
          </a:p>
          <a:p>
            <a:pPr lvl="0">
              <a:spcBef>
                <a:spcPts val="0"/>
              </a:spcBef>
              <a:buNone/>
            </a:pPr>
            <a:r>
              <a:rPr lang="en"/>
              <a:t>end</a:t>
            </a:r>
          </a:p>
        </p:txBody>
      </p:sp>
    </p:spTree>
    <p:extLst>
      <p:ext uri="{BB962C8B-B14F-4D97-AF65-F5344CB8AC3E}">
        <p14:creationId xmlns:p14="http://schemas.microsoft.com/office/powerpoint/2010/main" val="302210805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data Animal:</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boa(name :: String, length :: Number)</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armadillo(name :: String, liveness :: Boolean)</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end</a:t>
            </a:r>
          </a:p>
          <a:p>
            <a:pPr lvl="0">
              <a:spcBef>
                <a:spcPts val="0"/>
              </a:spcBef>
              <a:buNone/>
            </a:pPr>
            <a:endParaRPr sz="2000">
              <a:solidFill>
                <a:srgbClr val="000000"/>
              </a:solidFill>
              <a:latin typeface="Droid Sans Mono"/>
              <a:ea typeface="Droid Sans Mono"/>
              <a:cs typeface="Droid Sans Mono"/>
              <a:sym typeface="Droid Sans Mono"/>
            </a:endParaRPr>
          </a:p>
        </p:txBody>
      </p:sp>
    </p:spTree>
    <p:extLst>
      <p:ext uri="{BB962C8B-B14F-4D97-AF65-F5344CB8AC3E}">
        <p14:creationId xmlns:p14="http://schemas.microsoft.com/office/powerpoint/2010/main" val="258911029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Learning Objectives</a:t>
            </a:r>
          </a:p>
        </p:txBody>
      </p:sp>
      <p:sp>
        <p:nvSpPr>
          <p:cNvPr id="68" name="Shape 6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3000" b="1"/>
              <a:t>Today you will be able to</a:t>
            </a:r>
          </a:p>
          <a:p>
            <a:pPr lvl="0" rtl="0">
              <a:spcBef>
                <a:spcPts val="0"/>
              </a:spcBef>
              <a:buNone/>
            </a:pPr>
            <a:r>
              <a:rPr lang="en" sz="3000"/>
              <a:t>write test cases for </a:t>
            </a:r>
            <a:r>
              <a:rPr lang="en"/>
              <a:t>self referential </a:t>
            </a:r>
            <a:r>
              <a:rPr lang="en" sz="3000"/>
              <a:t> proceduresself referential procedures</a:t>
            </a:r>
          </a:p>
          <a:p>
            <a:pPr lvl="0" rtl="0">
              <a:spcBef>
                <a:spcPts val="0"/>
              </a:spcBef>
              <a:buNone/>
            </a:pPr>
            <a:endParaRPr sz="3000"/>
          </a:p>
          <a:p>
            <a:pPr lvl="0" rtl="0">
              <a:spcBef>
                <a:spcPts val="0"/>
              </a:spcBef>
              <a:buNone/>
            </a:pPr>
            <a:r>
              <a:rPr lang="en" sz="3000"/>
              <a:t>evaluate </a:t>
            </a:r>
            <a:r>
              <a:rPr lang="en"/>
              <a:t>self referential</a:t>
            </a:r>
            <a:r>
              <a:rPr lang="en" sz="3000"/>
              <a:t> procedures with simple data </a:t>
            </a:r>
          </a:p>
          <a:p>
            <a:pPr lvl="0" rtl="0">
              <a:spcBef>
                <a:spcPts val="0"/>
              </a:spcBef>
              <a:buNone/>
            </a:pPr>
            <a:endParaRPr sz="3000"/>
          </a:p>
          <a:p>
            <a:pPr lvl="0" rtl="0">
              <a:spcBef>
                <a:spcPts val="0"/>
              </a:spcBef>
              <a:buNone/>
            </a:pPr>
            <a:r>
              <a:rPr lang="en"/>
              <a:t>describe the evaluation of</a:t>
            </a:r>
          </a:p>
          <a:p>
            <a:pPr lvl="0">
              <a:spcBef>
                <a:spcPts val="0"/>
              </a:spcBef>
              <a:buNone/>
            </a:pPr>
            <a:endParaRPr sz="3000"/>
          </a:p>
        </p:txBody>
      </p:sp>
    </p:spTree>
    <p:extLst>
      <p:ext uri="{BB962C8B-B14F-4D97-AF65-F5344CB8AC3E}">
        <p14:creationId xmlns:p14="http://schemas.microsoft.com/office/powerpoint/2010/main" val="63270919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endParaRPr/>
          </a:p>
        </p:txBody>
      </p:sp>
      <p:sp>
        <p:nvSpPr>
          <p:cNvPr id="74" name="Shape 74"/>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a:spcBef>
                <a:spcPts val="0"/>
              </a:spcBef>
              <a:buNone/>
            </a:pPr>
            <a:r>
              <a:rPr lang="en" sz="9800"/>
              <a:t>5</a:t>
            </a:r>
          </a:p>
        </p:txBody>
      </p:sp>
    </p:spTree>
    <p:extLst>
      <p:ext uri="{BB962C8B-B14F-4D97-AF65-F5344CB8AC3E}">
        <p14:creationId xmlns:p14="http://schemas.microsoft.com/office/powerpoint/2010/main" val="393525152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0" name="Shape 80"/>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“hello”</a:t>
            </a:r>
          </a:p>
        </p:txBody>
      </p:sp>
    </p:spTree>
    <p:extLst>
      <p:ext uri="{BB962C8B-B14F-4D97-AF65-F5344CB8AC3E}">
        <p14:creationId xmlns:p14="http://schemas.microsoft.com/office/powerpoint/2010/main" val="4458675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6" name="Shape 86"/>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true</a:t>
            </a:r>
          </a:p>
        </p:txBody>
      </p:sp>
    </p:spTree>
    <p:extLst>
      <p:ext uri="{BB962C8B-B14F-4D97-AF65-F5344CB8AC3E}">
        <p14:creationId xmlns:p14="http://schemas.microsoft.com/office/powerpoint/2010/main" val="28948308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What can you do with it? </a:t>
            </a:r>
          </a:p>
        </p:txBody>
      </p:sp>
      <p:sp>
        <p:nvSpPr>
          <p:cNvPr id="92" name="Shape 92"/>
          <p:cNvSpPr txBox="1"/>
          <p:nvPr/>
        </p:nvSpPr>
        <p:spPr>
          <a:xfrm>
            <a:off x="2834700" y="1429000"/>
            <a:ext cx="3474600" cy="3999900"/>
          </a:xfrm>
          <a:prstGeom prst="rect">
            <a:avLst/>
          </a:prstGeom>
          <a:noFill/>
          <a:ln>
            <a:noFill/>
          </a:ln>
        </p:spPr>
        <p:txBody>
          <a:bodyPr lIns="91425" tIns="91425" rIns="91425" bIns="91425" anchor="ctr" anchorCtr="0">
            <a:noAutofit/>
          </a:bodyPr>
          <a:lstStyle/>
          <a:p>
            <a:pPr lvl="0" algn="ctr" rtl="0">
              <a:spcBef>
                <a:spcPts val="0"/>
              </a:spcBef>
              <a:buNone/>
            </a:pPr>
            <a:r>
              <a:rPr lang="en" sz="9800">
                <a:solidFill>
                  <a:schemeClr val="dk1"/>
                </a:solidFill>
              </a:rPr>
              <a:t>Email</a:t>
            </a:r>
          </a:p>
        </p:txBody>
      </p:sp>
    </p:spTree>
    <p:extLst>
      <p:ext uri="{BB962C8B-B14F-4D97-AF65-F5344CB8AC3E}">
        <p14:creationId xmlns:p14="http://schemas.microsoft.com/office/powerpoint/2010/main" val="1548452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an example write the contract</a:t>
            </a:r>
            <a:endParaRPr lang="en-US" dirty="0"/>
          </a:p>
        </p:txBody>
      </p:sp>
      <p:sp>
        <p:nvSpPr>
          <p:cNvPr id="3" name="Text Placeholder 2"/>
          <p:cNvSpPr>
            <a:spLocks noGrp="1"/>
          </p:cNvSpPr>
          <p:nvPr>
            <p:ph idx="1"/>
          </p:nvPr>
        </p:nvSpPr>
        <p:spPr/>
        <p:txBody>
          <a:bodyPr/>
          <a:lstStyle/>
          <a:p>
            <a:r>
              <a:rPr lang="en-US"/>
              <a:t>(and true true)</a:t>
            </a:r>
          </a:p>
          <a:p>
            <a:r>
              <a:rPr lang="en-US"/>
              <a:t>(circle 59 “solid” “red”)</a:t>
            </a:r>
          </a:p>
          <a:p>
            <a:r>
              <a:rPr lang="en-US"/>
              <a:t>(+ 54 30)</a:t>
            </a:r>
          </a:p>
          <a:p>
            <a:r>
              <a:rPr lang="en-US"/>
              <a:t>(+ 5 (* 4 3))</a:t>
            </a:r>
          </a:p>
          <a:p>
            <a:r>
              <a:rPr lang="en-US"/>
              <a:t>(string=? “ab” “bc”)</a:t>
            </a:r>
            <a:endParaRPr lang="en-US" dirty="0"/>
          </a:p>
        </p:txBody>
      </p:sp>
    </p:spTree>
    <p:extLst>
      <p:ext uri="{BB962C8B-B14F-4D97-AF65-F5344CB8AC3E}">
        <p14:creationId xmlns:p14="http://schemas.microsoft.com/office/powerpoint/2010/main" val="115423643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Where we are </a:t>
            </a:r>
          </a:p>
        </p:txBody>
      </p:sp>
      <p:sp>
        <p:nvSpPr>
          <p:cNvPr id="98" name="Shape 9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a:t>We need new forms of data to add advanced features to our games and write interesting programs like music databases and social networks. </a:t>
            </a:r>
          </a:p>
          <a:p>
            <a:pPr lvl="0" rtl="0">
              <a:spcBef>
                <a:spcPts val="0"/>
              </a:spcBef>
              <a:buNone/>
            </a:pPr>
            <a:r>
              <a:rPr lang="en" sz="2400"/>
              <a:t>We've looked at three categories of data: structured, conformal, and collective</a:t>
            </a:r>
          </a:p>
          <a:p>
            <a:pPr lvl="0">
              <a:spcBef>
                <a:spcPts val="0"/>
              </a:spcBef>
              <a:buNone/>
            </a:pPr>
            <a:r>
              <a:rPr lang="en" sz="2400"/>
              <a:t>In order to dive deeper into collective data we need to look at a new way of defining. </a:t>
            </a:r>
          </a:p>
        </p:txBody>
      </p:sp>
    </p:spTree>
    <p:extLst>
      <p:ext uri="{BB962C8B-B14F-4D97-AF65-F5344CB8AC3E}">
        <p14:creationId xmlns:p14="http://schemas.microsoft.com/office/powerpoint/2010/main" val="12478157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Which category or categories of data? </a:t>
            </a:r>
          </a:p>
        </p:txBody>
      </p:sp>
      <p:sp>
        <p:nvSpPr>
          <p:cNvPr id="61" name="Shape 61"/>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rtl="0">
              <a:spcBef>
                <a:spcPts val="0"/>
              </a:spcBef>
              <a:buNone/>
            </a:pPr>
            <a:r>
              <a:rPr lang="en" sz="1800"/>
              <a:t>A song in iTunes</a:t>
            </a:r>
          </a:p>
          <a:p>
            <a:pPr lvl="0" rtl="0">
              <a:spcBef>
                <a:spcPts val="0"/>
              </a:spcBef>
              <a:buNone/>
            </a:pPr>
            <a:r>
              <a:rPr lang="en" sz="1800"/>
              <a:t>A Twitter  stream</a:t>
            </a:r>
          </a:p>
          <a:p>
            <a:pPr lvl="0" rtl="0">
              <a:spcBef>
                <a:spcPts val="0"/>
              </a:spcBef>
              <a:buNone/>
            </a:pPr>
            <a:r>
              <a:rPr lang="en" sz="1800"/>
              <a:t>The contacts on your phone</a:t>
            </a:r>
          </a:p>
          <a:p>
            <a:pPr lvl="0" rtl="0">
              <a:spcBef>
                <a:spcPts val="0"/>
              </a:spcBef>
              <a:buNone/>
            </a:pPr>
            <a:r>
              <a:rPr lang="en" sz="1800"/>
              <a:t>A photo album</a:t>
            </a:r>
          </a:p>
          <a:p>
            <a:pPr lvl="0" rtl="0">
              <a:spcBef>
                <a:spcPts val="0"/>
              </a:spcBef>
              <a:buNone/>
            </a:pPr>
            <a:r>
              <a:rPr lang="en" sz="1800"/>
              <a:t>A traffic light</a:t>
            </a:r>
          </a:p>
          <a:p>
            <a:pPr lvl="0" rtl="0">
              <a:spcBef>
                <a:spcPts val="0"/>
              </a:spcBef>
              <a:buNone/>
            </a:pPr>
            <a:r>
              <a:rPr lang="en" sz="1800"/>
              <a:t>The state of an elevator door</a:t>
            </a:r>
          </a:p>
          <a:p>
            <a:pPr lvl="0">
              <a:spcBef>
                <a:spcPts val="0"/>
              </a:spcBef>
              <a:buNone/>
            </a:pPr>
            <a:endParaRPr sz="1800"/>
          </a:p>
        </p:txBody>
      </p:sp>
      <p:sp>
        <p:nvSpPr>
          <p:cNvPr id="62" name="Shape 62"/>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rtl="0">
              <a:spcBef>
                <a:spcPts val="0"/>
              </a:spcBef>
              <a:buNone/>
            </a:pPr>
            <a:r>
              <a:rPr lang="en" sz="2400"/>
              <a:t>structured</a:t>
            </a:r>
          </a:p>
          <a:p>
            <a:pPr lvl="0" rtl="0">
              <a:spcBef>
                <a:spcPts val="0"/>
              </a:spcBef>
              <a:buNone/>
            </a:pPr>
            <a:r>
              <a:rPr lang="en" sz="2400"/>
              <a:t>conditional</a:t>
            </a:r>
          </a:p>
          <a:p>
            <a:pPr lvl="0">
              <a:spcBef>
                <a:spcPts val="0"/>
              </a:spcBef>
              <a:buNone/>
            </a:pPr>
            <a:r>
              <a:rPr lang="en" sz="2400"/>
              <a:t>collective</a:t>
            </a:r>
          </a:p>
        </p:txBody>
      </p:sp>
    </p:spTree>
    <p:extLst>
      <p:ext uri="{BB962C8B-B14F-4D97-AF65-F5344CB8AC3E}">
        <p14:creationId xmlns:p14="http://schemas.microsoft.com/office/powerpoint/2010/main" val="329108901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Traffic Light State</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data TLState:</a:t>
            </a:r>
          </a:p>
          <a:p>
            <a:pPr lvl="0">
              <a:spcBef>
                <a:spcPts val="0"/>
              </a:spcBef>
              <a:buNone/>
            </a:pPr>
            <a:r>
              <a:rPr lang="en">
                <a:latin typeface="Courier New"/>
                <a:ea typeface="Courier New"/>
                <a:cs typeface="Courier New"/>
                <a:sym typeface="Courier New"/>
              </a:rPr>
              <a:t>  | Red</a:t>
            </a:r>
          </a:p>
          <a:p>
            <a:pPr lvl="0">
              <a:spcBef>
                <a:spcPts val="0"/>
              </a:spcBef>
              <a:buNone/>
            </a:pPr>
            <a:r>
              <a:rPr lang="en">
                <a:latin typeface="Courier New"/>
                <a:ea typeface="Courier New"/>
                <a:cs typeface="Courier New"/>
                <a:sym typeface="Courier New"/>
              </a:rPr>
              <a:t>  | Yellow</a:t>
            </a:r>
          </a:p>
          <a:p>
            <a:pPr lvl="0">
              <a:spcBef>
                <a:spcPts val="0"/>
              </a:spcBef>
              <a:buNone/>
            </a:pPr>
            <a:r>
              <a:rPr lang="en">
                <a:latin typeface="Courier New"/>
                <a:ea typeface="Courier New"/>
                <a:cs typeface="Courier New"/>
                <a:sym typeface="Courier New"/>
              </a:rPr>
              <a:t>  | Green</a:t>
            </a:r>
          </a:p>
          <a:p>
            <a:pPr lvl="0">
              <a:spcBef>
                <a:spcPts val="0"/>
              </a:spcBef>
              <a:buNone/>
            </a:pPr>
            <a:r>
              <a:rPr lang="en">
                <a:latin typeface="Courier New"/>
                <a:ea typeface="Courier New"/>
                <a:cs typeface="Courier New"/>
                <a:sym typeface="Courier New"/>
              </a:rPr>
              <a:t>end</a:t>
            </a:r>
          </a:p>
        </p:txBody>
      </p:sp>
    </p:spTree>
    <p:extLst>
      <p:ext uri="{BB962C8B-B14F-4D97-AF65-F5344CB8AC3E}">
        <p14:creationId xmlns:p14="http://schemas.microsoft.com/office/powerpoint/2010/main" val="30661118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38" name="Shape 238"/>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A traffic light can be Red </a:t>
            </a:r>
            <a:r>
              <a:rPr lang="en" sz="3000" b="1" i="1">
                <a:solidFill>
                  <a:srgbClr val="FF0000"/>
                </a:solidFill>
                <a:latin typeface="Comic Sans MS"/>
                <a:ea typeface="Comic Sans MS"/>
                <a:cs typeface="Comic Sans MS"/>
                <a:sym typeface="Comic Sans MS"/>
              </a:rPr>
              <a:t>or</a:t>
            </a:r>
            <a:r>
              <a:rPr lang="en" sz="3000" b="1">
                <a:solidFill>
                  <a:srgbClr val="FF0000"/>
                </a:solidFill>
                <a:latin typeface="Comic Sans MS"/>
                <a:ea typeface="Comic Sans MS"/>
                <a:cs typeface="Comic Sans MS"/>
                <a:sym typeface="Comic Sans MS"/>
              </a:rPr>
              <a:t> </a:t>
            </a:r>
            <a:r>
              <a:rPr lang="en" sz="3000">
                <a:solidFill>
                  <a:srgbClr val="FF0000"/>
                </a:solidFill>
                <a:latin typeface="Comic Sans MS"/>
                <a:ea typeface="Comic Sans MS"/>
                <a:cs typeface="Comic Sans MS"/>
                <a:sym typeface="Comic Sans MS"/>
              </a:rPr>
              <a:t>Yellow </a:t>
            </a:r>
            <a:r>
              <a:rPr lang="en" sz="3000" b="1" i="1">
                <a:solidFill>
                  <a:srgbClr val="FF0000"/>
                </a:solidFill>
                <a:latin typeface="Comic Sans MS"/>
                <a:ea typeface="Comic Sans MS"/>
                <a:cs typeface="Comic Sans MS"/>
                <a:sym typeface="Comic Sans MS"/>
              </a:rPr>
              <a:t>or </a:t>
            </a:r>
            <a:r>
              <a:rPr lang="en" sz="3000">
                <a:solidFill>
                  <a:srgbClr val="FF0000"/>
                </a:solidFill>
                <a:latin typeface="Comic Sans MS"/>
                <a:ea typeface="Comic Sans MS"/>
                <a:cs typeface="Comic Sans MS"/>
                <a:sym typeface="Comic Sans MS"/>
              </a:rPr>
              <a:t>Green</a:t>
            </a:r>
          </a:p>
        </p:txBody>
      </p:sp>
    </p:spTree>
    <p:extLst>
      <p:ext uri="{BB962C8B-B14F-4D97-AF65-F5344CB8AC3E}">
        <p14:creationId xmlns:p14="http://schemas.microsoft.com/office/powerpoint/2010/main" val="209823895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45" name="Shape 2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46" name="Shape 246"/>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The stick | is needed when you have different </a:t>
            </a:r>
            <a:r>
              <a:rPr lang="en" sz="3000" b="1">
                <a:solidFill>
                  <a:srgbClr val="FF0000"/>
                </a:solidFill>
                <a:latin typeface="Comic Sans MS"/>
                <a:ea typeface="Comic Sans MS"/>
                <a:cs typeface="Comic Sans MS"/>
                <a:sym typeface="Comic Sans MS"/>
              </a:rPr>
              <a:t>variants</a:t>
            </a:r>
            <a:r>
              <a:rPr lang="en" sz="3000">
                <a:solidFill>
                  <a:srgbClr val="FF0000"/>
                </a:solidFill>
                <a:latin typeface="Comic Sans MS"/>
                <a:ea typeface="Comic Sans MS"/>
                <a:cs typeface="Comic Sans MS"/>
                <a:sym typeface="Comic Sans MS"/>
              </a:rPr>
              <a:t> of the data.</a:t>
            </a:r>
          </a:p>
        </p:txBody>
      </p:sp>
    </p:spTree>
    <p:extLst>
      <p:ext uri="{BB962C8B-B14F-4D97-AF65-F5344CB8AC3E}">
        <p14:creationId xmlns:p14="http://schemas.microsoft.com/office/powerpoint/2010/main" val="292787586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53" name="Shape 25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54" name="Shape 254"/>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224202134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1134275" y="2347875"/>
            <a:ext cx="17451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61" name="Shape 2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62" name="Shape 262"/>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a:p>
            <a:pPr lvl="0" rtl="0">
              <a:spcBef>
                <a:spcPts val="0"/>
              </a:spcBef>
              <a:buNone/>
            </a:pPr>
            <a:r>
              <a:rPr lang="en" sz="4800" b="1">
                <a:solidFill>
                  <a:srgbClr val="FF0000"/>
                </a:solidFill>
                <a:latin typeface="Comic Sans MS"/>
                <a:ea typeface="Comic Sans MS"/>
                <a:cs typeface="Comic Sans MS"/>
                <a:sym typeface="Comic Sans MS"/>
              </a:rPr>
              <a:t>Yes</a:t>
            </a:r>
          </a:p>
        </p:txBody>
      </p:sp>
    </p:spTree>
    <p:extLst>
      <p:ext uri="{BB962C8B-B14F-4D97-AF65-F5344CB8AC3E}">
        <p14:creationId xmlns:p14="http://schemas.microsoft.com/office/powerpoint/2010/main" val="31106765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235050" y="274650"/>
            <a:ext cx="8908800" cy="1143000"/>
          </a:xfrm>
          <a:prstGeom prst="rect">
            <a:avLst/>
          </a:prstGeom>
        </p:spPr>
        <p:txBody>
          <a:bodyPr lIns="91425" tIns="91425" rIns="91425" bIns="91425" anchor="b" anchorCtr="0">
            <a:noAutofit/>
          </a:bodyPr>
          <a:lstStyle/>
          <a:p>
            <a:pPr lvl="0" rtl="0">
              <a:spcBef>
                <a:spcPts val="0"/>
              </a:spcBef>
              <a:buNone/>
            </a:pPr>
            <a:r>
              <a:rPr lang="en"/>
              <a:t>Data can be conditional and structured</a:t>
            </a:r>
          </a:p>
        </p:txBody>
      </p:sp>
      <p:sp>
        <p:nvSpPr>
          <p:cNvPr id="268" name="Shape 2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data Animal:</a:t>
            </a:r>
          </a:p>
          <a:p>
            <a:pPr lvl="0" rtl="0">
              <a:spcBef>
                <a:spcPts val="0"/>
              </a:spcBef>
              <a:buNone/>
            </a:pPr>
            <a:r>
              <a:rPr lang="en" sz="2400">
                <a:latin typeface="Courier New"/>
                <a:ea typeface="Courier New"/>
                <a:cs typeface="Courier New"/>
                <a:sym typeface="Courier New"/>
              </a:rPr>
              <a:t>  | boa(name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eats     :: String)</a:t>
            </a:r>
          </a:p>
          <a:p>
            <a:pPr lvl="0" rtl="0">
              <a:spcBef>
                <a:spcPts val="0"/>
              </a:spcBef>
              <a:buNone/>
            </a:pPr>
            <a:r>
              <a:rPr lang="en" sz="2400">
                <a:latin typeface="Courier New"/>
                <a:ea typeface="Courier New"/>
                <a:cs typeface="Courier New"/>
                <a:sym typeface="Courier New"/>
              </a:rPr>
              <a:t>  | tiger(name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sells  :: Product)</a:t>
            </a:r>
          </a:p>
          <a:p>
            <a:pPr lvl="0" rtl="0">
              <a:spcBef>
                <a:spcPts val="0"/>
              </a:spcBef>
              <a:buNone/>
            </a:pPr>
            <a:r>
              <a:rPr lang="en" sz="2400">
                <a:latin typeface="Courier New"/>
                <a:ea typeface="Courier New"/>
                <a:cs typeface="Courier New"/>
                <a:sym typeface="Courier New"/>
              </a:rPr>
              <a:t>  | dillo(length :: Number, </a:t>
            </a:r>
          </a:p>
          <a:p>
            <a:pPr lvl="0" rtl="0">
              <a:spcBef>
                <a:spcPts val="0"/>
              </a:spcBef>
              <a:buNone/>
            </a:pPr>
            <a:r>
              <a:rPr lang="en" sz="2400">
                <a:latin typeface="Courier New"/>
                <a:ea typeface="Courier New"/>
                <a:cs typeface="Courier New"/>
                <a:sym typeface="Courier New"/>
              </a:rPr>
              <a:t>          dead   :: Boolean)</a:t>
            </a:r>
          </a:p>
          <a:p>
            <a:pPr lvl="0" rtl="0">
              <a:spcBef>
                <a:spcPts val="0"/>
              </a:spcBef>
              <a:buNone/>
            </a:pPr>
            <a:r>
              <a:rPr lang="en" sz="2400">
                <a:latin typeface="Courier New"/>
                <a:ea typeface="Courier New"/>
                <a:cs typeface="Courier New"/>
                <a:sym typeface="Courier New"/>
              </a:rPr>
              <a:t>end</a:t>
            </a:r>
          </a:p>
        </p:txBody>
      </p:sp>
    </p:spTree>
    <p:extLst>
      <p:ext uri="{BB962C8B-B14F-4D97-AF65-F5344CB8AC3E}">
        <p14:creationId xmlns:p14="http://schemas.microsoft.com/office/powerpoint/2010/main" val="154858917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122237"/>
            <a:ext cx="8229600" cy="1143000"/>
          </a:xfrm>
          <a:prstGeom prst="rect">
            <a:avLst/>
          </a:prstGeom>
        </p:spPr>
        <p:txBody>
          <a:bodyPr lIns="91425" tIns="91425" rIns="91425" bIns="91425" anchor="b" anchorCtr="0">
            <a:noAutofit/>
          </a:bodyPr>
          <a:lstStyle/>
          <a:p>
            <a:pPr lvl="0">
              <a:spcBef>
                <a:spcPts val="0"/>
              </a:spcBef>
              <a:buNone/>
            </a:pPr>
            <a:r>
              <a:rPr lang="en"/>
              <a:t>Data can be conditional</a:t>
            </a:r>
          </a:p>
        </p:txBody>
      </p:sp>
      <p:sp>
        <p:nvSpPr>
          <p:cNvPr id="225" name="Shape 225"/>
          <p:cNvSpPr txBox="1">
            <a:spLocks noGrp="1"/>
          </p:cNvSpPr>
          <p:nvPr>
            <p:ph type="body" idx="1"/>
          </p:nvPr>
        </p:nvSpPr>
        <p:spPr>
          <a:xfrm>
            <a:off x="457200" y="1295400"/>
            <a:ext cx="8229600" cy="4967700"/>
          </a:xfrm>
          <a:prstGeom prst="rect">
            <a:avLst/>
          </a:prstGeom>
        </p:spPr>
        <p:txBody>
          <a:bodyPr lIns="91425" tIns="91425" rIns="91425" bIns="91425" anchor="t" anchorCtr="0">
            <a:noAutofit/>
          </a:bodyPr>
          <a:lstStyle/>
          <a:p>
            <a:pPr lvl="0">
              <a:spcBef>
                <a:spcPts val="0"/>
              </a:spcBef>
              <a:buNone/>
            </a:pPr>
            <a:r>
              <a:rPr lang="en" sz="2400">
                <a:solidFill>
                  <a:srgbClr val="000000"/>
                </a:solidFill>
              </a:rPr>
              <a:t>A traffic light can be in different states: red, yellow, or green.</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Traffic Light State</a:t>
            </a:r>
            <a:r>
              <a:rPr lang="en" sz="2400">
                <a:solidFill>
                  <a:srgbClr val="000000"/>
                </a:solidFill>
              </a:rPr>
              <a:t>.</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zoo consists of many kinds of animals. </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an </a:t>
            </a:r>
            <a:r>
              <a:rPr lang="en" sz="2400" b="1">
                <a:solidFill>
                  <a:srgbClr val="000000"/>
                </a:solidFill>
              </a:rPr>
              <a:t>Animal</a:t>
            </a:r>
            <a:r>
              <a:rPr lang="en" sz="2400">
                <a:solidFill>
                  <a:srgbClr val="000000"/>
                </a:solidFill>
              </a:rPr>
              <a:t>. </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social network consists of different kinds of pages.</a:t>
            </a:r>
          </a:p>
          <a:p>
            <a:pPr lvl="0">
              <a:spcBef>
                <a:spcPts val="0"/>
              </a:spcBef>
              <a:buNone/>
            </a:pPr>
            <a:r>
              <a:rPr lang="en" sz="2400">
                <a:solidFill>
                  <a:srgbClr val="000000"/>
                </a:solidFill>
              </a:rPr>
              <a:t>Collectively, they represent a new type: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Social Media Page</a:t>
            </a:r>
            <a:r>
              <a:rPr lang="en" sz="2400">
                <a:solidFill>
                  <a:srgbClr val="000000"/>
                </a:solidFill>
              </a:rPr>
              <a:t>.</a:t>
            </a:r>
          </a:p>
          <a:p>
            <a:pPr lvl="0">
              <a:spcBef>
                <a:spcPts val="0"/>
              </a:spcBef>
              <a:buNone/>
            </a:pPr>
            <a:endParaRPr sz="2400">
              <a:solidFill>
                <a:srgbClr val="000000"/>
              </a:solidFill>
            </a:endParaRPr>
          </a:p>
        </p:txBody>
      </p:sp>
    </p:spTree>
    <p:extLst>
      <p:ext uri="{BB962C8B-B14F-4D97-AF65-F5344CB8AC3E}">
        <p14:creationId xmlns:p14="http://schemas.microsoft.com/office/powerpoint/2010/main" val="379202514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50"/>
            <a:ext cx="9893400" cy="1143000"/>
          </a:xfrm>
          <a:prstGeom prst="rect">
            <a:avLst/>
          </a:prstGeom>
        </p:spPr>
        <p:txBody>
          <a:bodyPr lIns="91425" tIns="91425" rIns="91425" bIns="91425" anchor="b" anchorCtr="0">
            <a:noAutofit/>
          </a:bodyPr>
          <a:lstStyle/>
          <a:p>
            <a:pPr lvl="0">
              <a:spcBef>
                <a:spcPts val="0"/>
              </a:spcBef>
              <a:buNone/>
            </a:pPr>
            <a:r>
              <a:rPr lang="en"/>
              <a:t>Data can combine other data</a:t>
            </a:r>
          </a:p>
        </p:txBody>
      </p:sp>
      <p:sp>
        <p:nvSpPr>
          <p:cNvPr id="218" name="Shape 21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a:latin typeface="Courier New"/>
                <a:ea typeface="Courier New"/>
                <a:cs typeface="Courier New"/>
                <a:sym typeface="Courier New"/>
              </a:rPr>
              <a:t># a Date is a date(Number, Number, Number)</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Date</a:t>
            </a:r>
            <a:r>
              <a:rPr lang="en" sz="2400">
                <a:latin typeface="Courier New"/>
                <a:ea typeface="Courier New"/>
                <a:cs typeface="Courier New"/>
                <a:sym typeface="Courier New"/>
              </a:rPr>
              <a:t>: date(year  :: Number, </a:t>
            </a:r>
          </a:p>
          <a:p>
            <a:pPr lvl="0">
              <a:spcBef>
                <a:spcPts val="0"/>
              </a:spcBef>
              <a:buNone/>
            </a:pPr>
            <a:r>
              <a:rPr lang="en" sz="2400">
                <a:latin typeface="Courier New"/>
                <a:ea typeface="Courier New"/>
                <a:cs typeface="Courier New"/>
                <a:sym typeface="Courier New"/>
              </a:rPr>
              <a:t>                month :: Number,</a:t>
            </a:r>
          </a:p>
          <a:p>
            <a:pPr lvl="0">
              <a:spcBef>
                <a:spcPts val="0"/>
              </a:spcBef>
              <a:buClr>
                <a:schemeClr val="dk1"/>
              </a:buClr>
              <a:buSzPct val="45833"/>
              <a:buFont typeface="Arial"/>
              <a:buNone/>
            </a:pPr>
            <a:r>
              <a:rPr lang="en" sz="2400">
                <a:latin typeface="Courier New"/>
                <a:ea typeface="Courier New"/>
                <a:cs typeface="Courier New"/>
                <a:sym typeface="Courier New"/>
              </a:rPr>
              <a:t>                day   :: Number)</a:t>
            </a:r>
          </a:p>
          <a:p>
            <a:pPr lvl="0">
              <a:spcBef>
                <a:spcPts val="0"/>
              </a:spcBef>
              <a:buClr>
                <a:schemeClr val="dk1"/>
              </a:buClr>
              <a:buSzPct val="45833"/>
              <a:buFont typeface="Arial"/>
              <a:buNone/>
            </a:pPr>
            <a:r>
              <a:rPr lang="en" sz="2400">
                <a:latin typeface="Courier New"/>
                <a:ea typeface="Courier New"/>
                <a:cs typeface="Courier New"/>
                <a:sym typeface="Courier New"/>
              </a:rPr>
              <a:t>end</a:t>
            </a:r>
          </a:p>
          <a:p>
            <a:pPr lvl="0">
              <a:spcBef>
                <a:spcPts val="0"/>
              </a:spcBef>
              <a:buClr>
                <a:schemeClr val="dk1"/>
              </a:buClr>
              <a:buSzPct val="61111"/>
              <a:buFont typeface="Arial"/>
              <a:buNone/>
            </a:pPr>
            <a:endParaRPr sz="1800">
              <a:latin typeface="Courier New"/>
              <a:ea typeface="Courier New"/>
              <a:cs typeface="Courier New"/>
              <a:sym typeface="Courier New"/>
            </a:endParaRPr>
          </a:p>
          <a:p>
            <a:pPr lvl="0">
              <a:spcBef>
                <a:spcPts val="0"/>
              </a:spcBef>
              <a:buClr>
                <a:schemeClr val="dk1"/>
              </a:buClr>
              <a:buSzPct val="61111"/>
              <a:buFont typeface="Arial"/>
              <a:buNone/>
            </a:pPr>
            <a:r>
              <a:rPr lang="en" sz="1800">
                <a:latin typeface="Courier New"/>
                <a:ea typeface="Courier New"/>
                <a:cs typeface="Courier New"/>
                <a:sym typeface="Courier New"/>
              </a:rPr>
              <a:t># an Email is an email(String, String, String, Date)</a:t>
            </a:r>
          </a:p>
          <a:p>
            <a:pPr lvl="0">
              <a:spcBef>
                <a:spcPts val="0"/>
              </a:spcBef>
              <a:buClr>
                <a:schemeClr val="dk1"/>
              </a:buClr>
              <a:buSzPct val="45833"/>
              <a:buFont typeface="Arial"/>
              <a:buNone/>
            </a:pPr>
            <a:r>
              <a:rPr lang="en" sz="2400">
                <a:latin typeface="Courier New"/>
                <a:ea typeface="Courier New"/>
                <a:cs typeface="Courier New"/>
                <a:sym typeface="Courier New"/>
              </a:rPr>
              <a:t>data Email: email(sender  :: String, </a:t>
            </a:r>
          </a:p>
          <a:p>
            <a:pPr lvl="0">
              <a:spcBef>
                <a:spcPts val="0"/>
              </a:spcBef>
              <a:buClr>
                <a:schemeClr val="dk1"/>
              </a:buClr>
              <a:buSzPct val="45833"/>
              <a:buFont typeface="Arial"/>
              <a:buNone/>
            </a:pPr>
            <a:r>
              <a:rPr lang="en" sz="2400">
                <a:latin typeface="Courier New"/>
                <a:ea typeface="Courier New"/>
                <a:cs typeface="Courier New"/>
                <a:sym typeface="Courier New"/>
              </a:rPr>
              <a:t>                  subject :: String, </a:t>
            </a:r>
          </a:p>
          <a:p>
            <a:pPr lvl="0">
              <a:spcBef>
                <a:spcPts val="0"/>
              </a:spcBef>
              <a:buNone/>
            </a:pPr>
            <a:r>
              <a:rPr lang="en" sz="2400">
                <a:latin typeface="Courier New"/>
                <a:ea typeface="Courier New"/>
                <a:cs typeface="Courier New"/>
                <a:sym typeface="Courier New"/>
              </a:rPr>
              <a:t>                  body    :: String,</a:t>
            </a:r>
          </a:p>
          <a:p>
            <a:pPr lvl="0">
              <a:spcBef>
                <a:spcPts val="0"/>
              </a:spcBef>
              <a:buClr>
                <a:schemeClr val="dk1"/>
              </a:buClr>
              <a:buSzPct val="45833"/>
              <a:buFont typeface="Arial"/>
              <a:buNone/>
            </a:pPr>
            <a:r>
              <a:rPr lang="en" sz="2400">
                <a:latin typeface="Courier New"/>
                <a:ea typeface="Courier New"/>
                <a:cs typeface="Courier New"/>
                <a:sym typeface="Courier New"/>
              </a:rPr>
              <a:t>                  date    :: </a:t>
            </a:r>
            <a:r>
              <a:rPr lang="en" sz="2400" b="1">
                <a:latin typeface="Courier New"/>
                <a:ea typeface="Courier New"/>
                <a:cs typeface="Courier New"/>
                <a:sym typeface="Courier New"/>
              </a:rPr>
              <a:t>Date</a:t>
            </a:r>
            <a:r>
              <a:rPr lang="en" sz="2400">
                <a:latin typeface="Courier New"/>
                <a:ea typeface="Courier New"/>
                <a:cs typeface="Courier New"/>
                <a:sym typeface="Courier New"/>
              </a:rPr>
              <a:t>)</a:t>
            </a:r>
          </a:p>
          <a:p>
            <a:pPr lvl="0">
              <a:spcBef>
                <a:spcPts val="0"/>
              </a:spcBef>
              <a:buClr>
                <a:schemeClr val="dk1"/>
              </a:buClr>
              <a:buSzPct val="45833"/>
              <a:buFont typeface="Arial"/>
              <a:buNone/>
            </a:pPr>
            <a:r>
              <a:rPr lang="en" sz="2400">
                <a:latin typeface="Courier New"/>
                <a:ea typeface="Courier New"/>
                <a:cs typeface="Courier New"/>
                <a:sym typeface="Courier New"/>
              </a:rPr>
              <a:t>end</a:t>
            </a:r>
          </a:p>
        </p:txBody>
      </p:sp>
      <p:cxnSp>
        <p:nvCxnSpPr>
          <p:cNvPr id="219" name="Shape 219"/>
          <p:cNvCxnSpPr/>
          <p:nvPr/>
        </p:nvCxnSpPr>
        <p:spPr>
          <a:xfrm>
            <a:off x="1893150" y="2505625"/>
            <a:ext cx="4194600" cy="34335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3295400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278" name="Shape 27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9577855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0" name="Shape 80"/>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a:spcBef>
                <a:spcPts val="0"/>
              </a:spcBef>
              <a:buNone/>
            </a:pPr>
            <a:r>
              <a:rPr lang="en" sz="3000">
                <a:solidFill>
                  <a:srgbClr val="0000FF"/>
                </a:solidFill>
              </a:rPr>
              <a:t>Do now</a:t>
            </a:r>
          </a:p>
          <a:p>
            <a:pPr lv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email</a:t>
            </a:r>
            <a:r>
              <a:rPr lang="en" sz="3000">
                <a:solidFill>
                  <a:srgbClr val="0000FF"/>
                </a:solidFill>
              </a:rPr>
              <a:t> data?</a:t>
            </a:r>
          </a:p>
          <a:p>
            <a:pPr lvl="0">
              <a:spcBef>
                <a:spcPts val="0"/>
              </a:spcBef>
              <a:buNone/>
            </a:pPr>
            <a:r>
              <a:rPr lang="en" sz="3000">
                <a:solidFill>
                  <a:srgbClr val="0000FF"/>
                </a:solidFill>
              </a:rPr>
              <a:t>For example a </a:t>
            </a:r>
            <a:r>
              <a:rPr lang="en" sz="3000" b="1">
                <a:solidFill>
                  <a:srgbClr val="0000FF"/>
                </a:solidFill>
              </a:rPr>
              <a:t>subject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81" name="Shape 81"/>
          <p:cNvPicPr preferRelativeResize="0"/>
          <p:nvPr/>
        </p:nvPicPr>
        <p:blipFill>
          <a:blip r:embed="rId3">
            <a:alphaModFix/>
          </a:blip>
          <a:stretch>
            <a:fillRect/>
          </a:stretch>
        </p:blipFill>
        <p:spPr>
          <a:xfrm>
            <a:off x="6900" y="1822274"/>
            <a:ext cx="9144000" cy="763499"/>
          </a:xfrm>
          <a:prstGeom prst="rect">
            <a:avLst/>
          </a:prstGeom>
          <a:noFill/>
          <a:ln>
            <a:noFill/>
          </a:ln>
        </p:spPr>
      </p:pic>
      <p:sp>
        <p:nvSpPr>
          <p:cNvPr id="82" name="Shape 82"/>
          <p:cNvSpPr/>
          <p:nvPr/>
        </p:nvSpPr>
        <p:spPr>
          <a:xfrm>
            <a:off x="2098875" y="1944356"/>
            <a:ext cx="1319400" cy="522900"/>
          </a:xfrm>
          <a:prstGeom prst="ellipse">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3" name="Shape 83"/>
          <p:cNvCxnSpPr>
            <a:endCxn id="82" idx="4"/>
          </p:cNvCxnSpPr>
          <p:nvPr/>
        </p:nvCxnSpPr>
        <p:spPr>
          <a:xfrm rot="10800000">
            <a:off x="2758575" y="2467256"/>
            <a:ext cx="426900" cy="2191800"/>
          </a:xfrm>
          <a:prstGeom prst="straightConnector1">
            <a:avLst/>
          </a:prstGeom>
          <a:noFill/>
          <a:ln w="2857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381431297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9" name="Shape 89"/>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rt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a song</a:t>
            </a:r>
            <a:r>
              <a:rPr lang="en" sz="3000">
                <a:solidFill>
                  <a:srgbClr val="0000FF"/>
                </a:solidFill>
              </a:rPr>
              <a:t> in iTunes?</a:t>
            </a:r>
          </a:p>
          <a:p>
            <a:pPr lvl="0" rtl="0">
              <a:spcBef>
                <a:spcPts val="0"/>
              </a:spcBef>
              <a:buNone/>
            </a:pPr>
            <a:r>
              <a:rPr lang="en" sz="3000">
                <a:solidFill>
                  <a:srgbClr val="0000FF"/>
                </a:solidFill>
              </a:rPr>
              <a:t>For example a </a:t>
            </a:r>
            <a:r>
              <a:rPr lang="en" sz="3000" b="1">
                <a:solidFill>
                  <a:srgbClr val="0000FF"/>
                </a:solidFill>
              </a:rPr>
              <a:t>title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90" name="Shape 90"/>
          <p:cNvPicPr preferRelativeResize="0"/>
          <p:nvPr/>
        </p:nvPicPr>
        <p:blipFill>
          <a:blip r:embed="rId3">
            <a:alphaModFix/>
          </a:blip>
          <a:stretch>
            <a:fillRect/>
          </a:stretch>
        </p:blipFill>
        <p:spPr>
          <a:xfrm>
            <a:off x="-59425" y="1893125"/>
            <a:ext cx="9144000" cy="495300"/>
          </a:xfrm>
          <a:prstGeom prst="rect">
            <a:avLst/>
          </a:prstGeom>
          <a:noFill/>
          <a:ln>
            <a:noFill/>
          </a:ln>
        </p:spPr>
      </p:pic>
    </p:spTree>
    <p:extLst>
      <p:ext uri="{BB962C8B-B14F-4D97-AF65-F5344CB8AC3E}">
        <p14:creationId xmlns:p14="http://schemas.microsoft.com/office/powerpoint/2010/main" val="125265786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6" name="Shape 96"/>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7" name="Shape 9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8056360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3" name="Shape 103"/>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4" name="Shape 10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83885352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1" name="Shape 111"/>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12" name="Shape 112"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3" name="Shape 113"/>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57852719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9" name="Shape 119"/>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20" name="Shape 120"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054799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6" name="Shape 12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7" name="Shape 12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4215916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3" name="Shape 133"/>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4" name="Shape 13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064419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40" name="Shape 140"/>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40064982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6" name="Shape 146"/>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3509315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Problem statement</a:t>
            </a:r>
          </a:p>
        </p:txBody>
      </p:sp>
      <p:sp>
        <p:nvSpPr>
          <p:cNvPr id="174" name="Shape 174"/>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endParaRPr sz="2400">
              <a:solidFill>
                <a:srgbClr val="843C24"/>
              </a:solidFill>
              <a:highlight>
                <a:srgbClr val="FFFFFF"/>
              </a:highlight>
              <a:latin typeface="Verdana"/>
              <a:ea typeface="Verdana"/>
              <a:cs typeface="Verdana"/>
              <a:sym typeface="Verdana"/>
            </a:endParaRPr>
          </a:p>
          <a:p>
            <a:pPr>
              <a:buNone/>
            </a:pPr>
            <a:endParaRPr sz="2400"/>
          </a:p>
        </p:txBody>
      </p:sp>
      <p:cxnSp>
        <p:nvCxnSpPr>
          <p:cNvPr id="175" name="Shape 175"/>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76" name="Shape 176"/>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77" name="Shape 177"/>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78" name="Shape 178"/>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79" name="Shape 179"/>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80" name="Shape 180"/>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81" name="Shape 181"/>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82" name="Shape 182"/>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1102175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52" name="Shape 15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3" name="Shape 153"/>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357961934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9" name="Shape 15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60" name="Shape 16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716356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6" name="Shape 16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246097308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72" name="Shape 17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152688355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80" name="Shape 80"/>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85972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12366"/>
            <a:ext cx="8520600"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6" name="Shape 86"/>
          <p:cNvSpPr txBox="1">
            <a:spLocks noGrp="1"/>
          </p:cNvSpPr>
          <p:nvPr>
            <p:ph type="body" idx="1"/>
          </p:nvPr>
        </p:nvSpPr>
        <p:spPr>
          <a:xfrm>
            <a:off x="311700" y="728758"/>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data ITunesSong: song(name   :: String, </a:t>
            </a:r>
          </a:p>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                      singer :: String, </a:t>
            </a:r>
          </a:p>
          <a:p>
            <a:pPr lvl="0" rtl="0">
              <a:lnSpc>
                <a:spcPct val="100000"/>
              </a:lnSpc>
              <a:spcBef>
                <a:spcPts val="0"/>
              </a:spcBef>
              <a:spcAft>
                <a:spcPts val="0"/>
              </a:spcAft>
              <a:buNone/>
            </a:pPr>
            <a:r>
              <a:rPr lang="en">
                <a:solidFill>
                  <a:srgbClr val="000000"/>
                </a:solidFill>
                <a:latin typeface="Courier New"/>
                <a:ea typeface="Courier New"/>
                <a:cs typeface="Courier New"/>
                <a:sym typeface="Courier New"/>
              </a:rPr>
              <a:t>                      Year   :: Number) end</a:t>
            </a:r>
          </a:p>
          <a:p>
            <a:pPr lvl="0">
              <a:lnSpc>
                <a:spcPct val="100000"/>
              </a:lnSpc>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lver   = song("La Vie en Rose", "Édith Piaf", 1945)</a:t>
            </a: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so     = song("Stressed Out", "twenty one pilots", 2015)</a:t>
            </a:r>
          </a:p>
          <a:p>
            <a:pPr lvl="0" rtl="0">
              <a:spcBef>
                <a:spcPts val="0"/>
              </a:spcBef>
              <a:spcAft>
                <a:spcPts val="0"/>
              </a:spcAft>
              <a:buNone/>
            </a:pPr>
            <a:r>
              <a:rPr lang="en">
                <a:solidFill>
                  <a:srgbClr val="000000"/>
                </a:solidFill>
                <a:latin typeface="Courier New"/>
                <a:ea typeface="Courier New"/>
                <a:cs typeface="Courier New"/>
                <a:sym typeface="Courier New"/>
              </a:rPr>
              <a:t>wnkkhs = song("Waqt Ne Kiya Kya Haseen Sitam", </a:t>
            </a:r>
          </a:p>
          <a:p>
            <a:pPr lvl="0" rtl="0">
              <a:spcBef>
                <a:spcPts val="0"/>
              </a:spcBef>
              <a:spcAft>
                <a:spcPts val="0"/>
              </a:spcAft>
              <a:buNone/>
            </a:pPr>
            <a:r>
              <a:rPr lang="en">
                <a:solidFill>
                  <a:srgbClr val="000000"/>
                </a:solidFill>
                <a:latin typeface="Courier New"/>
                <a:ea typeface="Courier New"/>
                <a:cs typeface="Courier New"/>
                <a:sym typeface="Courier New"/>
              </a:rPr>
              <a:t>              "Geeta Dutt", </a:t>
            </a:r>
          </a:p>
          <a:p>
            <a:pPr lvl="0" rtl="0">
              <a:spcBef>
                <a:spcPts val="0"/>
              </a:spcBef>
              <a:spcAft>
                <a:spcPts val="0"/>
              </a:spcAft>
              <a:buNone/>
            </a:pPr>
            <a:r>
              <a:rPr lang="en">
                <a:solidFill>
                  <a:srgbClr val="000000"/>
                </a:solidFill>
                <a:latin typeface="Courier New"/>
                <a:ea typeface="Courier New"/>
                <a:cs typeface="Courier New"/>
                <a:sym typeface="Courier New"/>
              </a:rPr>
              <a:t>              1959)</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b="1">
                <a:solidFill>
                  <a:srgbClr val="000000"/>
                </a:solidFill>
                <a:latin typeface="Courier New"/>
                <a:ea typeface="Courier New"/>
                <a:cs typeface="Courier New"/>
                <a:sym typeface="Courier New"/>
              </a:rPr>
              <a:t>#What happens if we instead write this?</a:t>
            </a:r>
          </a:p>
          <a:p>
            <a:pPr lvl="0" rtl="0">
              <a:spcBef>
                <a:spcPts val="0"/>
              </a:spcBef>
              <a:spcAft>
                <a:spcPts val="0"/>
              </a:spcAft>
              <a:buNone/>
            </a:pPr>
            <a:r>
              <a:rPr lang="en">
                <a:solidFill>
                  <a:srgbClr val="000000"/>
                </a:solidFill>
                <a:latin typeface="Courier New"/>
                <a:ea typeface="Courier New"/>
                <a:cs typeface="Courier New"/>
                <a:sym typeface="Courier New"/>
              </a:rPr>
              <a:t>lver :: String = song("La Vie en Rose", "Édith Piaf", 1945)</a:t>
            </a:r>
          </a:p>
          <a:p>
            <a:pPr lvl="0" rtl="0">
              <a:spcBef>
                <a:spcPts val="0"/>
              </a:spcBef>
              <a:spcAft>
                <a:spcPts val="0"/>
              </a:spcAft>
              <a:buNone/>
            </a:pPr>
            <a:r>
              <a:rPr lang="en" b="1">
                <a:solidFill>
                  <a:srgbClr val="000000"/>
                </a:solidFill>
                <a:latin typeface="Courier New"/>
                <a:ea typeface="Courier New"/>
                <a:cs typeface="Courier New"/>
                <a:sym typeface="Courier New"/>
              </a:rPr>
              <a:t>#What error do we get? How about if instead we write these?</a:t>
            </a:r>
          </a:p>
          <a:p>
            <a:pPr lvl="0" rtl="0">
              <a:spcBef>
                <a:spcPts val="0"/>
              </a:spcBef>
              <a:spcAft>
                <a:spcPts val="0"/>
              </a:spcAft>
              <a:buNone/>
            </a:pPr>
            <a:r>
              <a:rPr lang="en">
                <a:solidFill>
                  <a:srgbClr val="000000"/>
                </a:solidFill>
                <a:latin typeface="Courier New"/>
                <a:ea typeface="Courier New"/>
                <a:cs typeface="Courier New"/>
                <a:sym typeface="Courier New"/>
              </a:rPr>
              <a:t>lver :: song   = song("La Vie en Rose", "Édith Piaf", 1945)</a:t>
            </a:r>
          </a:p>
          <a:p>
            <a:pPr lvl="0" rtl="0">
              <a:spcBef>
                <a:spcPts val="0"/>
              </a:spcBef>
              <a:spcAft>
                <a:spcPts val="0"/>
              </a:spcAft>
              <a:buNone/>
            </a:pPr>
            <a:r>
              <a:rPr lang="en">
                <a:solidFill>
                  <a:srgbClr val="000000"/>
                </a:solidFill>
                <a:latin typeface="Courier New"/>
                <a:ea typeface="Courier New"/>
                <a:cs typeface="Courier New"/>
                <a:sym typeface="Courier New"/>
              </a:rPr>
              <a:t>lver :: 1      = song("La Vie en Rose", "Édith Piaf", 1945)</a:t>
            </a:r>
          </a:p>
          <a:p>
            <a:pPr lvl="0">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a:p>
            <a:pPr lvl="0">
              <a:spcBef>
                <a:spcPts val="0"/>
              </a:spcBef>
              <a:buClr>
                <a:schemeClr val="dk1"/>
              </a:buClr>
              <a:buSzPct val="61111"/>
              <a:buFont typeface="Arial"/>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p:txBody>
      </p:sp>
      <p:cxnSp>
        <p:nvCxnSpPr>
          <p:cNvPr id="87" name="Shape 87"/>
          <p:cNvCxnSpPr/>
          <p:nvPr/>
        </p:nvCxnSpPr>
        <p:spPr>
          <a:xfrm>
            <a:off x="405900" y="3637275"/>
            <a:ext cx="8426400" cy="9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380368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3" name="Shape 93"/>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4" name="Shape 9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69983162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28600" y="274650"/>
            <a:ext cx="86868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0" name="Shape 100"/>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1" name="Shape 10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9828424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08" name="Shape 108"/>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09" name="Shape 109"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0" name="Shape 110"/>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17897771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6" name="Shape 11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17" name="Shape 11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278801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0</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 The direct goal of this exercise is to create an expression that computes the distance of some specific Cartesian point (</a:t>
            </a:r>
            <a:r>
              <a:rPr lang="en" sz="2400" i="1">
                <a:solidFill>
                  <a:srgbClr val="000000"/>
                </a:solidFill>
                <a:highlight>
                  <a:srgbClr val="FFFFFF"/>
                </a:highlight>
                <a:latin typeface="Times New Roman"/>
                <a:ea typeface="Times New Roman"/>
                <a:cs typeface="Times New Roman"/>
                <a:sym typeface="Times New Roman"/>
              </a:rPr>
              <a:t>x,y</a:t>
            </a:r>
            <a:r>
              <a:rPr lang="en" sz="2400">
                <a:solidFill>
                  <a:srgbClr val="000000"/>
                </a:solidFill>
                <a:highlight>
                  <a:srgbClr val="FFFFFF"/>
                </a:highlight>
                <a:latin typeface="Times New Roman"/>
                <a:ea typeface="Times New Roman"/>
                <a:cs typeface="Times New Roman"/>
                <a:sym typeface="Times New Roman"/>
              </a:rPr>
              <a:t>) from the origin (0</a:t>
            </a:r>
            <a:r>
              <a:rPr lang="en" sz="2400" i="1">
                <a:solidFill>
                  <a:srgbClr val="000000"/>
                </a:solidFill>
                <a:highlight>
                  <a:srgbClr val="FFFFFF"/>
                </a:highlight>
                <a:latin typeface="Times New Roman"/>
                <a:ea typeface="Times New Roman"/>
                <a:cs typeface="Times New Roman"/>
                <a:sym typeface="Times New Roman"/>
              </a:rPr>
              <a:t>,</a:t>
            </a:r>
            <a:r>
              <a:rPr lang="en" sz="2400">
                <a:solidFill>
                  <a:srgbClr val="000000"/>
                </a:solidFill>
                <a:highlight>
                  <a:srgbClr val="FFFFFF"/>
                </a:highlight>
                <a:latin typeface="Times New Roman"/>
                <a:ea typeface="Times New Roman"/>
                <a:cs typeface="Times New Roman"/>
                <a:sym typeface="Times New Roman"/>
              </a:rPr>
              <a:t>0). The indirect goal is to introduce some basic programming habits.</a:t>
            </a:r>
          </a:p>
        </p:txBody>
      </p:sp>
    </p:spTree>
    <p:extLst>
      <p:ext uri="{BB962C8B-B14F-4D97-AF65-F5344CB8AC3E}">
        <p14:creationId xmlns:p14="http://schemas.microsoft.com/office/powerpoint/2010/main" val="326118628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3" name="Shape 123"/>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4" name="Shape 12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0840365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0" name="Shape 130"/>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1" name="Shape 13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39508223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7" name="Shape 137"/>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122573808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3" name="Shape 143"/>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119384257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49" name="Shape 14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0" name="Shape 15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227198957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6" name="Shape 15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57" name="Shape 157"/>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78513869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3" name="Shape 163"/>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42191362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9" name="Shape 16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33106994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75" name="Shape 175"/>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cxnSp>
        <p:nvCxnSpPr>
          <p:cNvPr id="176" name="Shape 176"/>
          <p:cNvCxnSpPr/>
          <p:nvPr/>
        </p:nvCxnSpPr>
        <p:spPr>
          <a:xfrm>
            <a:off x="1670425" y="2468500"/>
            <a:ext cx="4157400" cy="26541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234113160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p:nvPr/>
        </p:nvSpPr>
        <p:spPr>
          <a:xfrm>
            <a:off x="2318075" y="4183375"/>
            <a:ext cx="10488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p:nvPr/>
        </p:nvSpPr>
        <p:spPr>
          <a:xfrm>
            <a:off x="2784025" y="2171550"/>
            <a:ext cx="1290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84" name="Shape 184"/>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85" name="Shape 185"/>
          <p:cNvSpPr txBox="1"/>
          <p:nvPr/>
        </p:nvSpPr>
        <p:spPr>
          <a:xfrm>
            <a:off x="2088025" y="2693200"/>
            <a:ext cx="2385000" cy="11433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Constructor functions</a:t>
            </a:r>
          </a:p>
        </p:txBody>
      </p:sp>
      <p:cxnSp>
        <p:nvCxnSpPr>
          <p:cNvPr id="186" name="Shape 186"/>
          <p:cNvCxnSpPr/>
          <p:nvPr/>
        </p:nvCxnSpPr>
        <p:spPr>
          <a:xfrm rot="10800000" flipH="1">
            <a:off x="3294450" y="2561300"/>
            <a:ext cx="139200" cy="705300"/>
          </a:xfrm>
          <a:prstGeom prst="straightConnector1">
            <a:avLst/>
          </a:prstGeom>
          <a:noFill/>
          <a:ln w="9525" cap="flat" cmpd="sng">
            <a:solidFill>
              <a:srgbClr val="FF0000"/>
            </a:solidFill>
            <a:prstDash val="solid"/>
            <a:round/>
            <a:headEnd type="none" w="lg" len="lg"/>
            <a:tailEnd type="triangle" w="lg" len="lg"/>
          </a:ln>
        </p:spPr>
      </p:cxnSp>
      <p:cxnSp>
        <p:nvCxnSpPr>
          <p:cNvPr id="187" name="Shape 187"/>
          <p:cNvCxnSpPr/>
          <p:nvPr/>
        </p:nvCxnSpPr>
        <p:spPr>
          <a:xfrm flipH="1">
            <a:off x="2913750" y="3257325"/>
            <a:ext cx="380700" cy="9279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41533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62" name="Shape 16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228B22"/>
                </a:solidFill>
                <a:highlight>
                  <a:srgbClr val="FFFFFF"/>
                </a:highlight>
                <a:latin typeface="Verdana"/>
                <a:ea typeface="Verdana"/>
                <a:cs typeface="Verdana"/>
                <a:sym typeface="Verdana"/>
              </a:rPr>
              <a:t>18</a:t>
            </a:r>
          </a:p>
        </p:txBody>
      </p:sp>
    </p:spTree>
    <p:extLst>
      <p:ext uri="{BB962C8B-B14F-4D97-AF65-F5344CB8AC3E}">
        <p14:creationId xmlns:p14="http://schemas.microsoft.com/office/powerpoint/2010/main" val="309007865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3433650" y="4619525"/>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4157500" y="21530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4157425" y="25613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3489325" y="4160275"/>
            <a:ext cx="31089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461425" y="5074250"/>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98" name="Shape 19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99" name="Shape 199"/>
          <p:cNvSpPr txBox="1"/>
          <p:nvPr/>
        </p:nvSpPr>
        <p:spPr>
          <a:xfrm>
            <a:off x="6349550" y="2857350"/>
            <a:ext cx="2802600" cy="1902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Fields,</a:t>
            </a:r>
          </a:p>
          <a:p>
            <a:pPr lvl="0" rtl="0">
              <a:spcBef>
                <a:spcPts val="0"/>
              </a:spcBef>
              <a:buNone/>
            </a:pPr>
            <a:r>
              <a:rPr lang="en" sz="3000">
                <a:solidFill>
                  <a:srgbClr val="FF0000"/>
                </a:solidFill>
                <a:latin typeface="Comic Sans MS"/>
                <a:ea typeface="Comic Sans MS"/>
                <a:cs typeface="Comic Sans MS"/>
                <a:sym typeface="Comic Sans MS"/>
              </a:rPr>
              <a:t>parameters of constructor functions</a:t>
            </a:r>
          </a:p>
        </p:txBody>
      </p:sp>
      <p:cxnSp>
        <p:nvCxnSpPr>
          <p:cNvPr id="200" name="Shape 200"/>
          <p:cNvCxnSpPr>
            <a:stCxn id="199" idx="1"/>
          </p:cNvCxnSpPr>
          <p:nvPr/>
        </p:nvCxnSpPr>
        <p:spPr>
          <a:xfrm flipH="1">
            <a:off x="5013050" y="380880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1" name="Shape 201"/>
          <p:cNvCxnSpPr/>
          <p:nvPr/>
        </p:nvCxnSpPr>
        <p:spPr>
          <a:xfrm rot="10800000">
            <a:off x="5846425" y="23941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2" name="Shape 202"/>
          <p:cNvCxnSpPr/>
          <p:nvPr/>
        </p:nvCxnSpPr>
        <p:spPr>
          <a:xfrm rot="10800000">
            <a:off x="5846425" y="28573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3" name="Shape 203"/>
          <p:cNvCxnSpPr>
            <a:stCxn id="204" idx="1"/>
          </p:cNvCxnSpPr>
          <p:nvPr/>
        </p:nvCxnSpPr>
        <p:spPr>
          <a:xfrm flipH="1">
            <a:off x="4955425" y="418875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5" name="Shape 205"/>
          <p:cNvCxnSpPr>
            <a:stCxn id="206" idx="1"/>
          </p:cNvCxnSpPr>
          <p:nvPr/>
        </p:nvCxnSpPr>
        <p:spPr>
          <a:xfrm flipH="1">
            <a:off x="5038950" y="4619525"/>
            <a:ext cx="1336500" cy="5715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1364704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129605019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221572961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27207894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415767589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401201922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8477044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17" name="Shape 117" descr="20160202_103357.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00060142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23" name="Shape 12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24" name="Shape 124" descr="20160202_103409.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276753167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0" name="Shape 130"/>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1" name="Shape 131" descr="20160202_10355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155210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endParaRPr sz="2400"/>
          </a:p>
        </p:txBody>
      </p:sp>
    </p:spTree>
    <p:extLst>
      <p:ext uri="{BB962C8B-B14F-4D97-AF65-F5344CB8AC3E}">
        <p14:creationId xmlns:p14="http://schemas.microsoft.com/office/powerpoint/2010/main" val="105130192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7" name="Shape 13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8" name="Shape 138" descr="20160202_103531.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9161802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44" name="Shape 14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45" name="Shape 145" descr="20160202_10351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336494705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1" name="Shape 15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2" name="Shape 152" descr="20160202_103502.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4911064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8" name="Shape 15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9" name="Shape 159" descr="20160202_10364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70585549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65" name="Shape 16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66" name="Shape 166" descr="20160202_103423.jpg"/>
          <p:cNvPicPr preferRelativeResize="0"/>
          <p:nvPr/>
        </p:nvPicPr>
        <p:blipFill>
          <a:blip r:embed="rId3">
            <a:alphaModFix/>
          </a:blip>
          <a:stretch>
            <a:fillRect/>
          </a:stretch>
        </p:blipFill>
        <p:spPr>
          <a:xfrm rot="-5400000">
            <a:off x="2824498" y="194752"/>
            <a:ext cx="3604026" cy="6407173"/>
          </a:xfrm>
          <a:prstGeom prst="rect">
            <a:avLst/>
          </a:prstGeom>
          <a:noFill/>
          <a:ln>
            <a:noFill/>
          </a:ln>
        </p:spPr>
      </p:pic>
    </p:spTree>
    <p:extLst>
      <p:ext uri="{BB962C8B-B14F-4D97-AF65-F5344CB8AC3E}">
        <p14:creationId xmlns:p14="http://schemas.microsoft.com/office/powerpoint/2010/main" val="126758294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72" name="Shape 17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73" name="Shape 173" descr="20160202_103735.jpg"/>
          <p:cNvPicPr preferRelativeResize="0"/>
          <p:nvPr/>
        </p:nvPicPr>
        <p:blipFill>
          <a:blip r:embed="rId3">
            <a:alphaModFix/>
          </a:blip>
          <a:stretch>
            <a:fillRect/>
          </a:stretch>
        </p:blipFill>
        <p:spPr>
          <a:xfrm rot="-5400000">
            <a:off x="2616377" y="714727"/>
            <a:ext cx="3259699" cy="5795051"/>
          </a:xfrm>
          <a:prstGeom prst="rect">
            <a:avLst/>
          </a:prstGeom>
          <a:noFill/>
          <a:ln>
            <a:noFill/>
          </a:ln>
        </p:spPr>
      </p:pic>
    </p:spTree>
    <p:extLst>
      <p:ext uri="{BB962C8B-B14F-4D97-AF65-F5344CB8AC3E}">
        <p14:creationId xmlns:p14="http://schemas.microsoft.com/office/powerpoint/2010/main" val="185545824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369423272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7079600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16607210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2538928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0" name="Shape 15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16848679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169889764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47040933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CAKE1 = cake(“Vanilla”, “white”, “Congrats!”, 3, true)</a:t>
            </a:r>
          </a:p>
          <a:p>
            <a:pPr>
              <a:buNone/>
            </a:pPr>
            <a:r>
              <a:rPr lang="en" sz="2400">
                <a:solidFill>
                  <a:srgbClr val="FF0000"/>
                </a:solidFill>
              </a:rPr>
              <a:t>Write another example of a Cake.</a:t>
            </a:r>
          </a:p>
          <a:p>
            <a:pPr>
              <a:lnSpc>
                <a:spcPct val="100000"/>
              </a:lnSpc>
              <a:buNone/>
            </a:pPr>
            <a:r>
              <a:rPr lang="en"/>
              <a:t># change-flavor: Cake String -&gt; Cake</a:t>
            </a:r>
          </a:p>
          <a:p>
            <a:pPr>
              <a:lnSpc>
                <a:spcPct val="100000"/>
              </a:lnSpc>
              <a:spcAft>
                <a:spcPts val="1000"/>
              </a:spcAft>
              <a:buNone/>
            </a:pPr>
            <a:r>
              <a:rPr lang="en"/>
              <a:t># consumes a cake and a flavor and produces a new cake with the given flavor</a:t>
            </a:r>
          </a:p>
          <a:p>
            <a:pPr>
              <a:lnSpc>
                <a:spcPct val="100000"/>
              </a:lnSpc>
              <a:buNone/>
            </a:pPr>
            <a:r>
              <a:rPr lang="en"/>
              <a:t>check:</a:t>
            </a:r>
          </a:p>
          <a:p>
            <a:pPr>
              <a:lnSpc>
                <a:spcPct val="100000"/>
              </a:lnSpc>
              <a:spcAft>
                <a:spcPts val="1000"/>
              </a:spcAft>
              <a:buNone/>
            </a:pPr>
            <a:r>
              <a:rPr lang="en" sz="2000">
                <a:solidFill>
                  <a:srgbClr val="FF0000"/>
                </a:solidFill>
              </a:rPr>
              <a:t>Finish the examples of change flavor. Give the work to the computer!</a:t>
            </a:r>
          </a:p>
          <a:p>
            <a:pPr>
              <a:lnSpc>
                <a:spcPct val="100000"/>
              </a:lnSpc>
              <a:spcAft>
                <a:spcPts val="1000"/>
              </a:spcAft>
              <a:buNone/>
            </a:pPr>
            <a:r>
              <a:rPr lang="en"/>
              <a:t>  change-flavor(CAKE1, “Chocolate”)  is _________________________________</a:t>
            </a:r>
          </a:p>
          <a:p>
            <a:pPr>
              <a:lnSpc>
                <a:spcPct val="100000"/>
              </a:lnSpc>
              <a:spcAft>
                <a:spcPts val="1000"/>
              </a:spcAft>
              <a:buNone/>
            </a:pPr>
            <a:r>
              <a:rPr lang="en"/>
              <a:t>  change-flavor(CAKE1, “Strawberry”) is _________________________________</a:t>
            </a:r>
          </a:p>
          <a:p>
            <a:pPr>
              <a:lnSpc>
                <a:spcPct val="100000"/>
              </a:lnSpc>
              <a:buNone/>
            </a:pPr>
            <a:r>
              <a:rPr lang="en"/>
              <a:t>end</a:t>
            </a:r>
          </a:p>
        </p:txBody>
      </p:sp>
    </p:spTree>
    <p:extLst>
      <p:ext uri="{BB962C8B-B14F-4D97-AF65-F5344CB8AC3E}">
        <p14:creationId xmlns:p14="http://schemas.microsoft.com/office/powerpoint/2010/main" val="223337557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55" name="Shape 5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CAKE1 = cake(“Strawberry”, “pink”, “Happy Birthday!”, 6, false)</a:t>
            </a:r>
          </a:p>
          <a:p>
            <a:pPr>
              <a:buNone/>
            </a:pPr>
            <a:r>
              <a:rPr lang="en" sz="2400">
                <a:latin typeface="Consolas"/>
                <a:ea typeface="Consolas"/>
                <a:cs typeface="Consolas"/>
                <a:sym typeface="Consolas"/>
              </a:rPr>
              <a:t>Write another example of cake.</a:t>
            </a:r>
          </a:p>
          <a:p>
            <a:pPr>
              <a:buNone/>
            </a:pPr>
            <a:r>
              <a:rPr lang="en" sz="2400">
                <a:latin typeface="Consolas"/>
                <a:ea typeface="Consolas"/>
                <a:cs typeface="Consolas"/>
                <a:sym typeface="Consolas"/>
              </a:rPr>
              <a:t>CAKE2 = ______________________________________</a:t>
            </a:r>
          </a:p>
          <a:p>
            <a:pPr>
              <a:buNone/>
            </a:pPr>
            <a:r>
              <a:rPr lang="en" sz="2400">
                <a:latin typeface="Consolas"/>
                <a:ea typeface="Consolas"/>
                <a:cs typeface="Consolas"/>
                <a:sym typeface="Consolas"/>
              </a:rPr>
              <a:t>How do we get the flavor out of CAKE1?</a:t>
            </a:r>
          </a:p>
          <a:p>
            <a:pPr>
              <a:buNone/>
            </a:pPr>
            <a:r>
              <a:rPr lang="en" sz="2400">
                <a:latin typeface="Consolas"/>
                <a:ea typeface="Consolas"/>
                <a:cs typeface="Consolas"/>
                <a:sym typeface="Consolas"/>
              </a:rPr>
              <a:t>How do we know if CAKE1 is an ice-cream cake?</a:t>
            </a:r>
          </a:p>
        </p:txBody>
      </p:sp>
    </p:spTree>
    <p:extLst>
      <p:ext uri="{BB962C8B-B14F-4D97-AF65-F5344CB8AC3E}">
        <p14:creationId xmlns:p14="http://schemas.microsoft.com/office/powerpoint/2010/main" val="3923549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Pull apart conditional data</a:t>
            </a:r>
          </a:p>
        </p:txBody>
      </p:sp>
      <p:sp>
        <p:nvSpPr>
          <p:cNvPr id="55" name="Shape 55"/>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3882508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Pull apart conditional data</a:t>
            </a:r>
          </a:p>
        </p:txBody>
      </p:sp>
      <p:sp>
        <p:nvSpPr>
          <p:cNvPr id="62" name="Shape 62"/>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30034525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r>
              <a:rPr lang="en"/>
              <a:t>Review Compound Data</a:t>
            </a:r>
          </a:p>
        </p:txBody>
      </p:sp>
      <p:sp>
        <p:nvSpPr>
          <p:cNvPr id="49" name="Shape 49"/>
          <p:cNvSpPr txBox="1">
            <a:spLocks noGrp="1"/>
          </p:cNvSpPr>
          <p:nvPr>
            <p:ph idx="1"/>
          </p:nvPr>
        </p:nvSpPr>
        <p:spPr/>
        <p:txBody>
          <a:bodyPr/>
          <a:lstStyle/>
          <a:p>
            <a:r>
              <a:rPr lang="en"/>
              <a:t>data Animal:</a:t>
            </a:r>
          </a:p>
          <a:p>
            <a:r>
              <a:rPr lang="en"/>
              <a:t>	| boa(length :: Number, eats :: String)</a:t>
            </a:r>
          </a:p>
          <a:p>
            <a:r>
              <a:rPr lang="en"/>
              <a:t>	| aramadillo(length :: Number, liveness:: Boolean)</a:t>
            </a:r>
          </a:p>
          <a:p>
            <a:r>
              <a:rPr lang="en"/>
              <a:t>	| tiger(name :: String, length :: Number)</a:t>
            </a:r>
          </a:p>
          <a:p>
            <a:r>
              <a:rPr lang="en"/>
              <a:t>end</a:t>
            </a:r>
          </a:p>
        </p:txBody>
      </p:sp>
    </p:spTree>
    <p:extLst>
      <p:ext uri="{BB962C8B-B14F-4D97-AF65-F5344CB8AC3E}">
        <p14:creationId xmlns:p14="http://schemas.microsoft.com/office/powerpoint/2010/main" val="285945801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iTune</a:t>
            </a:r>
          </a:p>
        </p:txBody>
      </p:sp>
      <p:sp>
        <p:nvSpPr>
          <p:cNvPr id="35" name="Shape 35"/>
          <p:cNvSpPr txBox="1">
            <a:spLocks noGrp="1"/>
          </p:cNvSpPr>
          <p:nvPr>
            <p:ph idx="1"/>
          </p:nvPr>
        </p:nvSpPr>
        <p:spPr/>
        <p:txBody>
          <a:bodyPr/>
          <a:lstStyle/>
          <a:p>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3549806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dirty="0"/>
              <a:t>iTunes</a:t>
            </a:r>
          </a:p>
        </p:txBody>
      </p:sp>
      <p:sp>
        <p:nvSpPr>
          <p:cNvPr id="43" name="Shape 43"/>
          <p:cNvSpPr txBox="1">
            <a:spLocks noGrp="1"/>
          </p:cNvSpPr>
          <p:nvPr>
            <p:ph idx="1"/>
          </p:nvPr>
        </p:nvSpPr>
        <p:spPr/>
        <p:txBody>
          <a:bodyPr/>
          <a:lstStyle/>
          <a:p>
            <a:r>
              <a:rPr lang="en"/>
              <a:t>data iTunesSong:</a:t>
            </a:r>
          </a:p>
          <a:p>
            <a:r>
              <a:rPr lang="en"/>
              <a:t>  | tunes(name, album, artist, category, time)</a:t>
            </a:r>
          </a:p>
          <a:p>
            <a:r>
              <a:rPr lang="en"/>
              <a:t>end</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227632350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a boa is a boa(string, number, string)</a:t>
            </a:r>
          </a:p>
        </p:txBody>
      </p:sp>
      <p:sp>
        <p:nvSpPr>
          <p:cNvPr id="41" name="Shape 41"/>
          <p:cNvSpPr txBox="1">
            <a:spLocks noGrp="1"/>
          </p:cNvSpPr>
          <p:nvPr>
            <p:ph idx="1"/>
          </p:nvPr>
        </p:nvSpPr>
        <p:spPr/>
        <p:txBody>
          <a:bodyPr/>
          <a:lstStyle/>
          <a:p>
            <a:r>
              <a:rPr lang="en">
                <a:sym typeface="Consolas"/>
              </a:rPr>
              <a:t>data Boa:</a:t>
            </a:r>
          </a:p>
          <a:p>
            <a:r>
              <a:rPr lang="en">
                <a:sym typeface="Consolas"/>
              </a:rPr>
              <a:t>  | boa(name :: String, length :: Number, eats :: String)</a:t>
            </a:r>
          </a:p>
          <a:p>
            <a:r>
              <a:rPr lang="en">
                <a:sym typeface="Consolas"/>
              </a:rPr>
              <a:t>end</a:t>
            </a:r>
          </a:p>
        </p:txBody>
      </p:sp>
      <p:pic>
        <p:nvPicPr>
          <p:cNvPr id="42" name="Shape 42"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150231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41" name="Shape 141"/>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cxnSp>
        <p:nvCxnSpPr>
          <p:cNvPr id="142" name="Shape 142"/>
          <p:cNvCxnSpPr/>
          <p:nvPr/>
        </p:nvCxnSpPr>
        <p:spPr>
          <a:xfrm flipH="1">
            <a:off x="2619824" y="3553650"/>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3" name="Shape 143"/>
          <p:cNvCxnSpPr/>
          <p:nvPr/>
        </p:nvCxnSpPr>
        <p:spPr>
          <a:xfrm flipH="1">
            <a:off x="3574874" y="3484625"/>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4" name="Shape 144"/>
          <p:cNvCxnSpPr/>
          <p:nvPr/>
        </p:nvCxnSpPr>
        <p:spPr>
          <a:xfrm flipH="1">
            <a:off x="4806099" y="3484625"/>
            <a:ext cx="45900" cy="644400"/>
          </a:xfrm>
          <a:prstGeom prst="straightConnector1">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52907169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a boa is a boa(string, number, string)</a:t>
            </a:r>
          </a:p>
        </p:txBody>
      </p:sp>
      <p:sp>
        <p:nvSpPr>
          <p:cNvPr id="48" name="Shape 48"/>
          <p:cNvSpPr txBox="1">
            <a:spLocks noGrp="1"/>
          </p:cNvSpPr>
          <p:nvPr>
            <p:ph idx="1"/>
          </p:nvPr>
        </p:nvSpPr>
        <p:spPr/>
        <p:txBody>
          <a:bodyPr/>
          <a:lstStyle/>
          <a:p>
            <a:r>
              <a:rPr lang="en-US">
                <a:sym typeface="Consolas"/>
              </a:rPr>
              <a:t>data Boa:</a:t>
            </a:r>
          </a:p>
          <a:p>
            <a:r>
              <a:rPr lang="en-US">
                <a:sym typeface="Consolas"/>
              </a:rPr>
              <a:t>  | boa(name :: String, length :: Number, eats :: String)</a:t>
            </a:r>
          </a:p>
          <a:p>
            <a:r>
              <a:rPr lang="en-US">
                <a:sym typeface="Consolas"/>
              </a:rPr>
              <a:t>end</a:t>
            </a:r>
          </a:p>
          <a:p>
            <a:endParaRPr lang="en-US">
              <a:sym typeface="Consolas"/>
            </a:endParaRPr>
          </a:p>
          <a:p>
            <a:r>
              <a:rPr lang="en-US">
                <a:sym typeface="Consolas"/>
              </a:rPr>
              <a:t>B1 = boa("Slinky", 30, "pets")</a:t>
            </a:r>
          </a:p>
          <a:p>
            <a:r>
              <a:rPr lang="en-US">
                <a:sym typeface="Consolas"/>
              </a:rPr>
              <a:t>B2 = boa("Slim", 50, "homework")</a:t>
            </a:r>
          </a:p>
          <a:p>
            <a:endParaRPr lang="en-US">
              <a:sym typeface="Consolas"/>
            </a:endParaRPr>
          </a:p>
        </p:txBody>
      </p:sp>
      <p:pic>
        <p:nvPicPr>
          <p:cNvPr id="49" name="Shape 49"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35568001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data defintions also create functions</a:t>
            </a:r>
          </a:p>
        </p:txBody>
      </p:sp>
      <p:sp>
        <p:nvSpPr>
          <p:cNvPr id="55" name="Shape 55"/>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56" name="Shape 56"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274980118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write 3 examples of boa-fit-cage </a:t>
            </a:r>
          </a:p>
        </p:txBody>
      </p:sp>
      <p:sp>
        <p:nvSpPr>
          <p:cNvPr id="62" name="Shape 62"/>
          <p:cNvSpPr txBox="1">
            <a:spLocks noGrp="1"/>
          </p:cNvSpPr>
          <p:nvPr>
            <p:ph idx="1"/>
          </p:nvPr>
        </p:nvSpPr>
        <p:spPr/>
        <p:txBody>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p:txBody>
      </p:sp>
      <p:pic>
        <p:nvPicPr>
          <p:cNvPr id="63" name="Shape 63"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27615660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data definitions also create functions</a:t>
            </a:r>
          </a:p>
        </p:txBody>
      </p:sp>
      <p:sp>
        <p:nvSpPr>
          <p:cNvPr id="69" name="Shape 69"/>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70" name="Shape 70"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4834345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r>
              <a:rPr lang="en"/>
              <a:t>write 3 examples of boa-fit-cage </a:t>
            </a:r>
          </a:p>
        </p:txBody>
      </p:sp>
      <p:sp>
        <p:nvSpPr>
          <p:cNvPr id="76" name="Shape 76"/>
          <p:cNvSpPr txBox="1">
            <a:spLocks noGrp="1"/>
          </p:cNvSpPr>
          <p:nvPr>
            <p:ph idx="1"/>
          </p:nvPr>
        </p:nvSpPr>
        <p:spPr/>
        <p:txBody>
          <a:bodyPr>
            <a:normAutofit fontScale="92500" lnSpcReduction="20000"/>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a:p>
            <a:r>
              <a:rPr lang="en">
                <a:sym typeface="Consolas"/>
              </a:rPr>
              <a:t>fun boa-fit-cage(aboa :: Boa, limit :: Number) -&gt; Boolean:</a:t>
            </a:r>
          </a:p>
          <a:p>
            <a:r>
              <a:rPr lang="en">
                <a:sym typeface="Consolas"/>
              </a:rPr>
              <a:t>  aboa.length &lt;= limit  </a:t>
            </a:r>
          </a:p>
          <a:p>
            <a:r>
              <a:rPr lang="en">
                <a:sym typeface="Consolas"/>
              </a:rPr>
              <a:t>where:</a:t>
            </a:r>
          </a:p>
          <a:p>
            <a:r>
              <a:rPr lang="en">
                <a:sym typeface="Consolas"/>
              </a:rPr>
              <a:t>  boa-fit-cage(boa("Slinky", 30, "pets"), 10) is false</a:t>
            </a:r>
          </a:p>
          <a:p>
            <a:r>
              <a:rPr lang="en">
                <a:sym typeface="Consolas"/>
              </a:rPr>
              <a:t>  boa-fit-cage(boa("Slinky", 30, "pets"), 30) is true</a:t>
            </a:r>
          </a:p>
          <a:p>
            <a:r>
              <a:rPr lang="en">
                <a:sym typeface="Consolas"/>
              </a:rPr>
              <a:t>  boa-fit-cage(boa(“Slinky”, 30, “pets”), 55) is true</a:t>
            </a:r>
          </a:p>
          <a:p>
            <a:r>
              <a:rPr lang="en">
                <a:sym typeface="Consolas"/>
              </a:rPr>
              <a:t>end</a:t>
            </a:r>
          </a:p>
        </p:txBody>
      </p:sp>
      <p:sp>
        <p:nvSpPr>
          <p:cNvPr id="77" name="Shape 77"/>
          <p:cNvSpPr/>
          <p:nvPr/>
        </p:nvSpPr>
        <p:spPr>
          <a:xfrm>
            <a:off x="150950" y="3348250"/>
            <a:ext cx="3329100" cy="418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8801712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 a dillo is a dillo(number, boolean)</a:t>
            </a:r>
          </a:p>
        </p:txBody>
      </p:sp>
      <p:sp>
        <p:nvSpPr>
          <p:cNvPr id="83" name="Shape 83"/>
          <p:cNvSpPr txBox="1">
            <a:spLocks noGrp="1"/>
          </p:cNvSpPr>
          <p:nvPr>
            <p:ph idx="1"/>
          </p:nvPr>
        </p:nvSpPr>
        <p:spPr/>
        <p:txBody>
          <a:bodyPr/>
          <a:lstStyle/>
          <a:p>
            <a:r>
              <a:rPr lang="en-US">
                <a:sym typeface="Consolas"/>
              </a:rPr>
              <a:t>data Dillo:</a:t>
            </a:r>
          </a:p>
          <a:p>
            <a:r>
              <a:rPr lang="en-US">
                <a:sym typeface="Consolas"/>
              </a:rPr>
              <a:t>  | dillo(length :: Number, dead :: Boolean)</a:t>
            </a:r>
          </a:p>
          <a:p>
            <a:r>
              <a:rPr lang="en-US">
                <a:sym typeface="Consolas"/>
              </a:rPr>
              <a:t>end</a:t>
            </a:r>
          </a:p>
          <a:p>
            <a:endParaRPr lang="en-US">
              <a:sym typeface="Consolas"/>
            </a:endParaRPr>
          </a:p>
          <a:p>
            <a:r>
              <a:rPr lang="en-US">
                <a:sym typeface="Consolas"/>
              </a:rPr>
              <a:t>D1 = dillo(20, true)</a:t>
            </a:r>
          </a:p>
          <a:p>
            <a:r>
              <a:rPr lang="en-US">
                <a:sym typeface="Consolas"/>
              </a:rPr>
              <a:t>D2 = dillo(5, false)</a:t>
            </a:r>
          </a:p>
          <a:p>
            <a:endParaRPr lang="en-US">
              <a:sym typeface="Consolas"/>
            </a:endParaRPr>
          </a:p>
        </p:txBody>
      </p:sp>
    </p:spTree>
    <p:extLst>
      <p:ext uri="{BB962C8B-B14F-4D97-AF65-F5344CB8AC3E}">
        <p14:creationId xmlns:p14="http://schemas.microsoft.com/office/powerpoint/2010/main" val="138177213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 hit-with-truck: dillo -&gt; dillo</a:t>
            </a:r>
          </a:p>
        </p:txBody>
      </p:sp>
      <p:sp>
        <p:nvSpPr>
          <p:cNvPr id="89" name="Shape 89"/>
          <p:cNvSpPr txBox="1">
            <a:spLocks noGrp="1"/>
          </p:cNvSpPr>
          <p:nvPr>
            <p:ph idx="1"/>
          </p:nvPr>
        </p:nvSpPr>
        <p:spPr/>
        <p:txBody>
          <a:bodyPr/>
          <a:lstStyle/>
          <a:p>
            <a:r>
              <a:rPr lang="en-US"/>
              <a:t> # return dead dillo one unit longer than given dillo </a:t>
            </a:r>
          </a:p>
          <a:p>
            <a:endParaRPr lang="en-US"/>
          </a:p>
        </p:txBody>
      </p:sp>
      <p:sp>
        <p:nvSpPr>
          <p:cNvPr id="90" name="Shape 90"/>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21247489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r>
              <a:rPr lang="en"/>
              <a:t># hit-with-truck: dillo -&gt; dillo</a:t>
            </a:r>
          </a:p>
        </p:txBody>
      </p:sp>
      <p:sp>
        <p:nvSpPr>
          <p:cNvPr id="96" name="Shape 96"/>
          <p:cNvSpPr txBox="1">
            <a:spLocks noGrp="1"/>
          </p:cNvSpPr>
          <p:nvPr>
            <p:ph idx="1"/>
          </p:nvPr>
        </p:nvSpPr>
        <p:spPr/>
        <p:txBody>
          <a:bodyPr/>
          <a:lstStyle/>
          <a:p>
            <a:r>
              <a:rPr lang="en-US"/>
              <a:t> # return dead dillo one unit longer than given dillo </a:t>
            </a:r>
          </a:p>
          <a:p>
            <a:endParaRPr lang="en-US"/>
          </a:p>
        </p:txBody>
      </p:sp>
      <p:sp>
        <p:nvSpPr>
          <p:cNvPr id="97" name="Shape 97"/>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2955594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r>
              <a:rPr lang="en"/>
              <a:t># a tiger is a tiger(string, number, product)</a:t>
            </a:r>
          </a:p>
        </p:txBody>
      </p:sp>
      <p:sp>
        <p:nvSpPr>
          <p:cNvPr id="103" name="Shape 103"/>
          <p:cNvSpPr txBox="1">
            <a:spLocks noGrp="1"/>
          </p:cNvSpPr>
          <p:nvPr>
            <p:ph idx="1"/>
          </p:nvPr>
        </p:nvSpPr>
        <p:spPr/>
        <p:txBody>
          <a:bodyPr/>
          <a:lstStyle/>
          <a:p>
            <a:r>
              <a:rPr lang="en-US"/>
              <a:t># a product is a product(string, string)</a:t>
            </a:r>
          </a:p>
          <a:p>
            <a:r>
              <a:rPr lang="en-US"/>
              <a:t>data Product:</a:t>
            </a:r>
          </a:p>
          <a:p>
            <a:r>
              <a:rPr lang="en-US"/>
              <a:t>  | product(item :: String, company :: String)</a:t>
            </a:r>
          </a:p>
          <a:p>
            <a:r>
              <a:rPr lang="en-US"/>
              <a:t>end</a:t>
            </a:r>
          </a:p>
          <a:p>
            <a:endParaRPr lang="en-US"/>
          </a:p>
          <a:p>
            <a:r>
              <a:rPr lang="en-US"/>
              <a:t># a tiger is a tiger(string, number, product)</a:t>
            </a:r>
          </a:p>
          <a:p>
            <a:r>
              <a:rPr lang="en-US"/>
              <a:t>data Tiger:</a:t>
            </a:r>
          </a:p>
          <a:p>
            <a:r>
              <a:rPr lang="en-US"/>
              <a:t>  | tiger(name :: String, length :: Number, sells :: Product)</a:t>
            </a:r>
          </a:p>
          <a:p>
            <a:r>
              <a:rPr lang="en-US"/>
              <a:t>end</a:t>
            </a:r>
          </a:p>
        </p:txBody>
      </p:sp>
    </p:spTree>
    <p:extLst>
      <p:ext uri="{BB962C8B-B14F-4D97-AF65-F5344CB8AC3E}">
        <p14:creationId xmlns:p14="http://schemas.microsoft.com/office/powerpoint/2010/main" val="315648672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r>
              <a:rPr lang="en"/>
              <a:t># a tiger is a tiger(string, number, product)</a:t>
            </a:r>
          </a:p>
        </p:txBody>
      </p:sp>
      <p:sp>
        <p:nvSpPr>
          <p:cNvPr id="109" name="Shape 109"/>
          <p:cNvSpPr txBox="1">
            <a:spLocks noGrp="1"/>
          </p:cNvSpPr>
          <p:nvPr>
            <p:ph idx="1"/>
          </p:nvPr>
        </p:nvSpPr>
        <p:spPr/>
        <p:txBody>
          <a:bodyPr/>
          <a:lstStyle/>
          <a:p>
            <a:r>
              <a:rPr lang="en"/>
              <a:t>Design a function called sells-gas, which returns true if a given tiger sells gas</a:t>
            </a:r>
          </a:p>
        </p:txBody>
      </p:sp>
    </p:spTree>
    <p:extLst>
      <p:ext uri="{BB962C8B-B14F-4D97-AF65-F5344CB8AC3E}">
        <p14:creationId xmlns:p14="http://schemas.microsoft.com/office/powerpoint/2010/main" val="69896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What is a program</a:t>
            </a:r>
            <a:endParaRPr lang="en-US" dirty="0"/>
          </a:p>
        </p:txBody>
      </p:sp>
      <p:sp>
        <p:nvSpPr>
          <p:cNvPr id="52" name="Shape 52"/>
          <p:cNvSpPr txBox="1">
            <a:spLocks noGrp="1"/>
          </p:cNvSpPr>
          <p:nvPr>
            <p:ph idx="1"/>
          </p:nvPr>
        </p:nvSpPr>
        <p:spPr/>
        <p:txBody>
          <a:bodyPr/>
          <a:lstStyle/>
          <a:p>
            <a:pPr lvl="0"/>
            <a:r>
              <a:rPr lang="en-US"/>
              <a:t>a program performs computations on data</a:t>
            </a:r>
          </a:p>
          <a:p>
            <a:pPr lvl="0"/>
            <a:endParaRPr lang="en-US"/>
          </a:p>
          <a:p>
            <a:pPr lvl="0"/>
            <a:r>
              <a:rPr lang="en-US"/>
              <a:t>Try to think of a program that doesn’t fit this definition.</a:t>
            </a:r>
            <a:endParaRPr lang="en-US" dirty="0"/>
          </a:p>
        </p:txBody>
      </p:sp>
    </p:spTree>
    <p:extLst>
      <p:ext uri="{BB962C8B-B14F-4D97-AF65-F5344CB8AC3E}">
        <p14:creationId xmlns:p14="http://schemas.microsoft.com/office/powerpoint/2010/main" val="107711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35" name="Shape 135"/>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397044128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Structs practice 2 Party</a:t>
            </a:r>
          </a:p>
        </p:txBody>
      </p:sp>
      <p:sp>
        <p:nvSpPr>
          <p:cNvPr id="91" name="Shape 91"/>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428228506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r>
              <a:rPr lang="en"/>
              <a:t>Structs practice 2 Party</a:t>
            </a:r>
          </a:p>
        </p:txBody>
      </p:sp>
      <p:sp>
        <p:nvSpPr>
          <p:cNvPr id="97" name="Shape 97"/>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355223375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Structs practice 2 Party</a:t>
            </a:r>
          </a:p>
        </p:txBody>
      </p:sp>
      <p:sp>
        <p:nvSpPr>
          <p:cNvPr id="85" name="Shape 85"/>
          <p:cNvSpPr txBox="1">
            <a:spLocks noGrp="1"/>
          </p:cNvSpPr>
          <p:nvPr>
            <p:ph idx="1"/>
          </p:nvPr>
        </p:nvSpPr>
        <p:spPr/>
        <p:txBody>
          <a:bodyPr/>
          <a:lstStyle/>
          <a:p>
            <a:r>
              <a:rPr lang="en"/>
              <a:t># 00 Write a function called RSVP, which takes in a party and adds one to its number of guests.</a:t>
            </a:r>
          </a:p>
        </p:txBody>
      </p:sp>
    </p:spTree>
    <p:extLst>
      <p:ext uri="{BB962C8B-B14F-4D97-AF65-F5344CB8AC3E}">
        <p14:creationId xmlns:p14="http://schemas.microsoft.com/office/powerpoint/2010/main" val="392368732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p:txBody>
          <a:bodyPr/>
          <a:lstStyle/>
          <a:p>
            <a:r>
              <a:rPr lang="en"/>
              <a:t>Party</a:t>
            </a:r>
          </a:p>
        </p:txBody>
      </p:sp>
      <p:sp>
        <p:nvSpPr>
          <p:cNvPr id="78" name="Shape 78"/>
          <p:cNvSpPr txBox="1">
            <a:spLocks noGrp="1"/>
          </p:cNvSpPr>
          <p:nvPr>
            <p:ph idx="1"/>
          </p:nvPr>
        </p:nvSpPr>
        <p:spPr/>
        <p:txBody>
          <a:bodyPr/>
          <a:lstStyle/>
          <a:p>
            <a:r>
              <a:rPr lang="en-US"/>
              <a:t># a party is a (make-party String String Number)</a:t>
            </a:r>
          </a:p>
          <a:p>
            <a:endParaRPr lang="en-US"/>
          </a:p>
          <a:p>
            <a:r>
              <a:rPr lang="en-US"/>
              <a:t>data Party:</a:t>
            </a:r>
          </a:p>
          <a:p>
            <a:r>
              <a:rPr lang="en-US"/>
              <a:t>  | party(location :: String, theme :: String, guests :: Number)</a:t>
            </a:r>
          </a:p>
          <a:p>
            <a:r>
              <a:rPr lang="en-US"/>
              <a:t>end</a:t>
            </a:r>
          </a:p>
          <a:p>
            <a:endParaRPr lang="en-US"/>
          </a:p>
          <a:p>
            <a:r>
              <a:rPr lang="en-US"/>
              <a:t>HALLOWEEN = party("school", "costume", 10) </a:t>
            </a:r>
          </a:p>
          <a:p>
            <a:r>
              <a:rPr lang="en-US"/>
              <a:t>SUMMER = party("beach", "luau", 7)</a:t>
            </a:r>
          </a:p>
          <a:p>
            <a:r>
              <a:rPr lang="en-US"/>
              <a:t>JULY-FOURTH = party("park", "barbecue", 12)</a:t>
            </a:r>
          </a:p>
        </p:txBody>
      </p:sp>
    </p:spTree>
    <p:extLst>
      <p:ext uri="{BB962C8B-B14F-4D97-AF65-F5344CB8AC3E}">
        <p14:creationId xmlns:p14="http://schemas.microsoft.com/office/powerpoint/2010/main" val="128625352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
              <a:t>World</a:t>
            </a:r>
          </a:p>
        </p:txBody>
      </p:sp>
      <p:sp>
        <p:nvSpPr>
          <p:cNvPr id="71" name="Shape 71"/>
          <p:cNvSpPr txBox="1">
            <a:spLocks noGrp="1"/>
          </p:cNvSpPr>
          <p:nvPr>
            <p:ph idx="1"/>
          </p:nvPr>
        </p:nvSpPr>
        <p:spPr/>
        <p:txBody>
          <a:bodyPr/>
          <a:lstStyle/>
          <a:p>
            <a:r>
              <a:rPr lang="en"/>
              <a:t>Writing programs means we are trying to solve a problem that we see in the world.</a:t>
            </a:r>
          </a:p>
        </p:txBody>
      </p:sp>
    </p:spTree>
    <p:extLst>
      <p:ext uri="{BB962C8B-B14F-4D97-AF65-F5344CB8AC3E}">
        <p14:creationId xmlns:p14="http://schemas.microsoft.com/office/powerpoint/2010/main" val="163630673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Data</a:t>
            </a:r>
          </a:p>
        </p:txBody>
      </p:sp>
      <p:sp>
        <p:nvSpPr>
          <p:cNvPr id="77" name="Shape 77"/>
          <p:cNvSpPr txBox="1">
            <a:spLocks noGrp="1"/>
          </p:cNvSpPr>
          <p:nvPr>
            <p:ph idx="1"/>
          </p:nvPr>
        </p:nvSpPr>
        <p:spPr/>
        <p:txBody>
          <a:bodyPr/>
          <a:lstStyle/>
          <a:p>
            <a:r>
              <a:rPr lang="en"/>
              <a:t>Problems that we see in the world have their own data.  We can define new types of data to solve any kind of problem.</a:t>
            </a:r>
          </a:p>
        </p:txBody>
      </p:sp>
    </p:spTree>
    <p:extLst>
      <p:ext uri="{BB962C8B-B14F-4D97-AF65-F5344CB8AC3E}">
        <p14:creationId xmlns:p14="http://schemas.microsoft.com/office/powerpoint/2010/main" val="35754944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Structs</a:t>
            </a:r>
          </a:p>
        </p:txBody>
      </p:sp>
      <p:sp>
        <p:nvSpPr>
          <p:cNvPr id="83" name="Shape 83"/>
          <p:cNvSpPr txBox="1">
            <a:spLocks noGrp="1"/>
          </p:cNvSpPr>
          <p:nvPr>
            <p:ph idx="1"/>
          </p:nvPr>
        </p:nvSpPr>
        <p:spPr/>
        <p:txBody>
          <a:bodyPr/>
          <a:lstStyle/>
          <a:p>
            <a:r>
              <a:rPr lang="en-US"/>
              <a:t>Structs are the way we define new types of data.  In Pyret they look like this:</a:t>
            </a:r>
          </a:p>
          <a:p>
            <a:endParaRPr lang="en-US"/>
          </a:p>
          <a:p>
            <a:r>
              <a:rPr lang="en-US">
                <a:sym typeface="Consolas"/>
              </a:rPr>
              <a:t>data New-data-type:</a:t>
            </a:r>
          </a:p>
          <a:p>
            <a:r>
              <a:rPr lang="en-US">
                <a:sym typeface="Consolas"/>
              </a:rPr>
              <a:t>	| new-data-type(field-1, field-2, field-3)</a:t>
            </a:r>
          </a:p>
          <a:p>
            <a:r>
              <a:rPr lang="en-US">
                <a:sym typeface="Consolas"/>
              </a:rPr>
              <a:t>end</a:t>
            </a:r>
          </a:p>
        </p:txBody>
      </p:sp>
    </p:spTree>
    <p:extLst>
      <p:ext uri="{BB962C8B-B14F-4D97-AF65-F5344CB8AC3E}">
        <p14:creationId xmlns:p14="http://schemas.microsoft.com/office/powerpoint/2010/main" val="425258238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data definition for an Auto</a:t>
            </a:r>
          </a:p>
        </p:txBody>
      </p:sp>
      <p:sp>
        <p:nvSpPr>
          <p:cNvPr id="89" name="Shape 89"/>
          <p:cNvSpPr txBox="1">
            <a:spLocks noGrp="1"/>
          </p:cNvSpPr>
          <p:nvPr>
            <p:ph idx="1"/>
          </p:nvPr>
        </p:nvSpPr>
        <p:spPr/>
        <p:txBody>
          <a:bodyPr>
            <a:normAutofit lnSpcReduction="10000"/>
          </a:bodyPr>
          <a:lstStyle/>
          <a:p>
            <a:r>
              <a:rPr lang="en-US"/>
              <a:t># an auto is an auto(String, Number, Number, String, Number)</a:t>
            </a:r>
          </a:p>
          <a:p>
            <a:endParaRPr lang="en-US"/>
          </a:p>
          <a:p>
            <a:r>
              <a:rPr lang="en-US"/>
              <a:t>data Auto:</a:t>
            </a:r>
          </a:p>
          <a:p>
            <a:r>
              <a:rPr lang="en-US"/>
              <a:t>  | auto(model :: String, hp :: Number, rims :: Number, color :: String, value :: Number)</a:t>
            </a:r>
          </a:p>
          <a:p>
            <a:r>
              <a:rPr lang="en-US"/>
              <a:t>end</a:t>
            </a:r>
          </a:p>
          <a:p>
            <a:endParaRPr lang="en-US"/>
          </a:p>
          <a:p>
            <a:r>
              <a:rPr lang="en-US"/>
              <a:t># define your cars here: model, horsepower, rims, color and price</a:t>
            </a:r>
          </a:p>
          <a:p>
            <a:r>
              <a:rPr lang="en-US"/>
              <a:t>CAR-1 = auto("M5", 480, 28, "black", 50000)</a:t>
            </a:r>
          </a:p>
          <a:p>
            <a:r>
              <a:rPr lang="en-US"/>
              <a:t>CAR-2 = auto("Prius", 160, 18, "blue", 20000)</a:t>
            </a:r>
          </a:p>
          <a:p>
            <a:r>
              <a:rPr lang="en-US"/>
              <a:t>CAR-3 = auto("taxi", 2, 20, "pink", 23)</a:t>
            </a:r>
          </a:p>
        </p:txBody>
      </p:sp>
    </p:spTree>
    <p:extLst>
      <p:ext uri="{BB962C8B-B14F-4D97-AF65-F5344CB8AC3E}">
        <p14:creationId xmlns:p14="http://schemas.microsoft.com/office/powerpoint/2010/main" val="35311275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apart conditional data</a:t>
            </a:r>
          </a:p>
        </p:txBody>
      </p:sp>
      <p:sp>
        <p:nvSpPr>
          <p:cNvPr id="163" name="Shape 16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data TLState:</a:t>
            </a:r>
          </a:p>
          <a:p>
            <a:pPr lvl="0">
              <a:spcBef>
                <a:spcPts val="0"/>
              </a:spcBef>
              <a:buClr>
                <a:schemeClr val="dk1"/>
              </a:buClr>
              <a:buSzPct val="55000"/>
              <a:buFont typeface="Arial"/>
              <a:buNone/>
            </a:pPr>
            <a:r>
              <a:rPr lang="en"/>
              <a:t>  | Red</a:t>
            </a:r>
          </a:p>
          <a:p>
            <a:pPr lvl="0">
              <a:spcBef>
                <a:spcPts val="0"/>
              </a:spcBef>
              <a:buClr>
                <a:schemeClr val="dk1"/>
              </a:buClr>
              <a:buSzPct val="55000"/>
              <a:buFont typeface="Arial"/>
              <a:buNone/>
            </a:pPr>
            <a:r>
              <a:rPr lang="en"/>
              <a:t>  | Yellow</a:t>
            </a:r>
          </a:p>
          <a:p>
            <a:pPr lvl="0">
              <a:spcBef>
                <a:spcPts val="0"/>
              </a:spcBef>
              <a:buClr>
                <a:schemeClr val="dk1"/>
              </a:buClr>
              <a:buSzPct val="55000"/>
              <a:buFont typeface="Arial"/>
              <a:buNone/>
            </a:pPr>
            <a:r>
              <a:rPr lang="en"/>
              <a:t>  | Green</a:t>
            </a:r>
          </a:p>
          <a:p>
            <a:pPr lvl="0">
              <a:spcBef>
                <a:spcPts val="0"/>
              </a:spcBef>
              <a:buClr>
                <a:schemeClr val="dk1"/>
              </a:buClr>
              <a:buSzPct val="55000"/>
              <a:buFont typeface="Arial"/>
              <a:buNone/>
            </a:pPr>
            <a:r>
              <a:rPr lang="en"/>
              <a:t>end</a:t>
            </a:r>
          </a:p>
          <a:p>
            <a:pPr lvl="0">
              <a:spcBef>
                <a:spcPts val="0"/>
              </a:spcBef>
              <a:buNone/>
            </a:pPr>
            <a:endParaRPr/>
          </a:p>
        </p:txBody>
      </p:sp>
      <p:sp>
        <p:nvSpPr>
          <p:cNvPr id="164" name="Shape 164"/>
          <p:cNvSpPr txBox="1"/>
          <p:nvPr/>
        </p:nvSpPr>
        <p:spPr>
          <a:xfrm>
            <a:off x="2931250" y="2641500"/>
            <a:ext cx="3000300" cy="5391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0000"/>
                </a:solidFill>
              </a:rPr>
              <a:t>variants</a:t>
            </a:r>
          </a:p>
        </p:txBody>
      </p:sp>
      <p:sp>
        <p:nvSpPr>
          <p:cNvPr id="165" name="Shape 165"/>
          <p:cNvSpPr/>
          <p:nvPr/>
        </p:nvSpPr>
        <p:spPr>
          <a:xfrm>
            <a:off x="2295225" y="2129300"/>
            <a:ext cx="442500" cy="1769700"/>
          </a:xfrm>
          <a:prstGeom prst="rightBrace">
            <a:avLst>
              <a:gd name="adj1" fmla="val 96864"/>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6848415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cases</a:t>
            </a:r>
          </a:p>
        </p:txBody>
      </p:sp>
      <p:sp>
        <p:nvSpPr>
          <p:cNvPr id="171" name="Shape 1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A cases expression has several branches: exactly as many as there are in the data definition. </a:t>
            </a:r>
          </a:p>
          <a:p>
            <a:pPr lvl="0">
              <a:spcBef>
                <a:spcPts val="0"/>
              </a:spcBef>
              <a:buClr>
                <a:schemeClr val="dk1"/>
              </a:buClr>
              <a:buSzPct val="55000"/>
              <a:buFont typeface="Arial"/>
              <a:buNone/>
            </a:pPr>
            <a:endParaRPr/>
          </a:p>
          <a:p>
            <a:pPr lvl="0">
              <a:spcBef>
                <a:spcPts val="0"/>
              </a:spcBef>
              <a:buClr>
                <a:schemeClr val="dk1"/>
              </a:buClr>
              <a:buSzPct val="55000"/>
              <a:buFont typeface="Arial"/>
              <a:buNone/>
            </a:pPr>
            <a:r>
              <a:rPr lang="en"/>
              <a:t>fun advice(c :: TLState) -&gt; String:</a:t>
            </a:r>
          </a:p>
          <a:p>
            <a:pPr lvl="0">
              <a:spcBef>
                <a:spcPts val="0"/>
              </a:spcBef>
              <a:buClr>
                <a:schemeClr val="dk1"/>
              </a:buClr>
              <a:buSzPct val="55000"/>
              <a:buFont typeface="Arial"/>
              <a:buNone/>
            </a:pPr>
            <a:r>
              <a:rPr lang="en"/>
              <a:t>  cases (TLState) c:</a:t>
            </a:r>
          </a:p>
          <a:p>
            <a:pPr lvl="0">
              <a:spcBef>
                <a:spcPts val="0"/>
              </a:spcBef>
              <a:buClr>
                <a:schemeClr val="dk1"/>
              </a:buClr>
              <a:buSzPct val="55000"/>
              <a:buFont typeface="Arial"/>
              <a:buNone/>
            </a:pPr>
            <a:r>
              <a:rPr lang="en"/>
              <a:t>    | Red =&gt; "wait!"</a:t>
            </a:r>
          </a:p>
          <a:p>
            <a:pPr lvl="0">
              <a:spcBef>
                <a:spcPts val="0"/>
              </a:spcBef>
              <a:buClr>
                <a:schemeClr val="dk1"/>
              </a:buClr>
              <a:buSzPct val="55000"/>
              <a:buFont typeface="Arial"/>
              <a:buNone/>
            </a:pPr>
            <a:r>
              <a:rPr lang="en"/>
              <a:t>    | Yellow =&gt; "get ready..."</a:t>
            </a:r>
          </a:p>
          <a:p>
            <a:pPr lvl="0">
              <a:spcBef>
                <a:spcPts val="0"/>
              </a:spcBef>
              <a:buClr>
                <a:schemeClr val="dk1"/>
              </a:buClr>
              <a:buSzPct val="55000"/>
              <a:buFont typeface="Arial"/>
              <a:buNone/>
            </a:pPr>
            <a:r>
              <a:rPr lang="en"/>
              <a:t>    | Green =&gt; "go!"</a:t>
            </a:r>
          </a:p>
          <a:p>
            <a:pPr lvl="0">
              <a:spcBef>
                <a:spcPts val="0"/>
              </a:spcBef>
              <a:buClr>
                <a:schemeClr val="dk1"/>
              </a:buClr>
              <a:buSzPct val="55000"/>
              <a:buFont typeface="Arial"/>
              <a:buNone/>
            </a:pPr>
            <a:r>
              <a:rPr lang="en"/>
              <a:t>  end</a:t>
            </a:r>
          </a:p>
          <a:p>
            <a:pPr lvl="0">
              <a:spcBef>
                <a:spcPts val="0"/>
              </a:spcBef>
              <a:buClr>
                <a:schemeClr val="dk1"/>
              </a:buClr>
              <a:buSzPct val="55000"/>
              <a:buFont typeface="Arial"/>
              <a:buNone/>
            </a:pPr>
            <a:r>
              <a:rPr lang="en"/>
              <a:t>end</a:t>
            </a:r>
          </a:p>
          <a:p>
            <a:pPr lvl="0">
              <a:spcBef>
                <a:spcPts val="0"/>
              </a:spcBef>
              <a:buNone/>
            </a:pPr>
            <a:endParaRPr/>
          </a:p>
        </p:txBody>
      </p:sp>
    </p:spTree>
    <p:extLst>
      <p:ext uri="{BB962C8B-B14F-4D97-AF65-F5344CB8AC3E}">
        <p14:creationId xmlns:p14="http://schemas.microsoft.com/office/powerpoint/2010/main" val="915716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9" name="Shape 129"/>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68204359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cases</a:t>
            </a:r>
          </a:p>
        </p:txBody>
      </p:sp>
      <p:sp>
        <p:nvSpPr>
          <p:cNvPr id="177" name="Shape 17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A cases expression has several branches: exactly as many as there are in the data definition. </a:t>
            </a:r>
          </a:p>
          <a:p>
            <a:pPr lvl="0" rtl="0">
              <a:spcBef>
                <a:spcPts val="0"/>
              </a:spcBef>
              <a:buNone/>
            </a:pPr>
            <a:endParaRPr/>
          </a:p>
          <a:p>
            <a:pPr lvl="0" rtl="0">
              <a:spcBef>
                <a:spcPts val="0"/>
              </a:spcBef>
              <a:buNone/>
            </a:pPr>
            <a:r>
              <a:rPr lang="en"/>
              <a:t>fun advice(c :: TLState) -&gt; String:</a:t>
            </a:r>
          </a:p>
          <a:p>
            <a:pPr lvl="0" rtl="0">
              <a:spcBef>
                <a:spcPts val="0"/>
              </a:spcBef>
              <a:buNone/>
            </a:pPr>
            <a:r>
              <a:rPr lang="en"/>
              <a:t>  cases (TLState) c:</a:t>
            </a:r>
          </a:p>
          <a:p>
            <a:pPr lvl="0" rtl="0">
              <a:spcBef>
                <a:spcPts val="0"/>
              </a:spcBef>
              <a:buNone/>
            </a:pPr>
            <a:r>
              <a:rPr lang="en"/>
              <a:t>    | Red =&gt; "wait!"</a:t>
            </a:r>
          </a:p>
          <a:p>
            <a:pPr lvl="0" rtl="0">
              <a:spcBef>
                <a:spcPts val="0"/>
              </a:spcBef>
              <a:buNone/>
            </a:pPr>
            <a:r>
              <a:rPr lang="en"/>
              <a:t>    | Yellow =&gt; "get ready..."</a:t>
            </a:r>
          </a:p>
          <a:p>
            <a:pPr lvl="0" rtl="0">
              <a:spcBef>
                <a:spcPts val="0"/>
              </a:spcBef>
              <a:buNone/>
            </a:pPr>
            <a:r>
              <a:rPr lang="en"/>
              <a:t>    | Green =&gt; "go!"</a:t>
            </a:r>
          </a:p>
          <a:p>
            <a:pPr lvl="0" rtl="0">
              <a:spcBef>
                <a:spcPts val="0"/>
              </a:spcBef>
              <a:buNone/>
            </a:pPr>
            <a:r>
              <a:rPr lang="en"/>
              <a:t>  end</a:t>
            </a:r>
          </a:p>
          <a:p>
            <a:pPr lvl="0" rtl="0">
              <a:spcBef>
                <a:spcPts val="0"/>
              </a:spcBef>
              <a:buNone/>
            </a:pPr>
            <a:r>
              <a:rPr lang="en"/>
              <a:t>end</a:t>
            </a:r>
          </a:p>
          <a:p>
            <a:pPr lvl="0" rtl="0">
              <a:spcBef>
                <a:spcPts val="0"/>
              </a:spcBef>
              <a:buNone/>
            </a:pPr>
            <a:endParaRPr/>
          </a:p>
        </p:txBody>
      </p:sp>
    </p:spTree>
    <p:extLst>
      <p:ext uri="{BB962C8B-B14F-4D97-AF65-F5344CB8AC3E}">
        <p14:creationId xmlns:p14="http://schemas.microsoft.com/office/powerpoint/2010/main" val="217918461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traffic-light-color</a:t>
            </a:r>
          </a:p>
        </p:txBody>
      </p:sp>
      <p:sp>
        <p:nvSpPr>
          <p:cNvPr id="183" name="Shape 18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traffic-light-color, that takes in a TLState and produces a circle with the appropriate color.</a:t>
            </a:r>
          </a:p>
        </p:txBody>
      </p:sp>
    </p:spTree>
    <p:extLst>
      <p:ext uri="{BB962C8B-B14F-4D97-AF65-F5344CB8AC3E}">
        <p14:creationId xmlns:p14="http://schemas.microsoft.com/office/powerpoint/2010/main" val="367818523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1" name="Shape 1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a:spcBef>
                <a:spcPts val="0"/>
              </a:spcBef>
              <a:buNone/>
            </a:pPr>
            <a:endParaRPr/>
          </a:p>
          <a:p>
            <a:pPr lvl="0">
              <a:spcBef>
                <a:spcPts val="0"/>
              </a:spcBef>
              <a:buClr>
                <a:schemeClr val="dk1"/>
              </a:buClr>
              <a:buSzPct val="55000"/>
              <a:buFont typeface="Arial"/>
              <a:buNone/>
            </a:pPr>
            <a:r>
              <a:rPr lang="en"/>
              <a:t>fun song-age(s :: ITunesSong) -&gt; Number:</a:t>
            </a:r>
          </a:p>
          <a:p>
            <a:pPr lvl="0">
              <a:spcBef>
                <a:spcPts val="0"/>
              </a:spcBef>
              <a:buClr>
                <a:schemeClr val="dk1"/>
              </a:buClr>
              <a:buSzPct val="55000"/>
              <a:buFont typeface="Arial"/>
              <a:buNone/>
            </a:pPr>
            <a:r>
              <a:rPr lang="en"/>
              <a:t>  </a:t>
            </a:r>
            <a:r>
              <a:rPr lang="en" i="1"/>
              <a:t>&lt;song-age-body&gt;</a:t>
            </a:r>
          </a:p>
          <a:p>
            <a:pPr lvl="0">
              <a:spcBef>
                <a:spcPts val="0"/>
              </a:spcBef>
              <a:buClr>
                <a:schemeClr val="dk1"/>
              </a:buClr>
              <a:buSzPct val="55000"/>
              <a:buFont typeface="Arial"/>
              <a:buNone/>
            </a:pPr>
            <a:r>
              <a:rPr lang="en"/>
              <a:t>end</a:t>
            </a:r>
          </a:p>
          <a:p>
            <a:pPr lvl="0" rtl="0">
              <a:spcBef>
                <a:spcPts val="0"/>
              </a:spcBef>
              <a:buNone/>
            </a:pPr>
            <a:endParaRPr/>
          </a:p>
        </p:txBody>
      </p:sp>
    </p:spTree>
    <p:extLst>
      <p:ext uri="{BB962C8B-B14F-4D97-AF65-F5344CB8AC3E}">
        <p14:creationId xmlns:p14="http://schemas.microsoft.com/office/powerpoint/2010/main" val="75730372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7" name="Shape 12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rtl="0">
              <a:spcBef>
                <a:spcPts val="0"/>
              </a:spcBef>
              <a:buNone/>
            </a:pPr>
            <a:endParaRPr/>
          </a:p>
          <a:p>
            <a:pPr lvl="0" rtl="0">
              <a:spcBef>
                <a:spcPts val="0"/>
              </a:spcBef>
              <a:buNone/>
            </a:pPr>
            <a:r>
              <a:rPr lang="en"/>
              <a:t>fun song-age(s :: ITunesSong) -&gt; Number:</a:t>
            </a:r>
          </a:p>
          <a:p>
            <a:pPr lvl="0" rtl="0">
              <a:spcBef>
                <a:spcPts val="0"/>
              </a:spcBef>
              <a:buNone/>
            </a:pPr>
            <a:r>
              <a:rPr lang="en"/>
              <a:t>  </a:t>
            </a:r>
            <a:r>
              <a:rPr lang="en" i="1"/>
              <a:t>&lt;song-age-body&gt;</a:t>
            </a:r>
          </a:p>
          <a:p>
            <a:pPr lvl="0">
              <a:spcBef>
                <a:spcPts val="0"/>
              </a:spcBef>
              <a:buNone/>
            </a:pPr>
            <a:r>
              <a:rPr lang="en"/>
              <a:t>end</a:t>
            </a:r>
          </a:p>
          <a:p>
            <a:pPr lvl="0">
              <a:spcBef>
                <a:spcPts val="0"/>
              </a:spcBef>
              <a:buNone/>
            </a:pPr>
            <a:endParaRPr/>
          </a:p>
          <a:p>
            <a:pPr lvl="0" rtl="0">
              <a:spcBef>
                <a:spcPts val="0"/>
              </a:spcBef>
              <a:buNone/>
            </a:pPr>
            <a:r>
              <a:rPr lang="en"/>
              <a:t>What do we know about the body of the function?</a:t>
            </a:r>
          </a:p>
          <a:p>
            <a:pPr lvl="0" rtl="0">
              <a:spcBef>
                <a:spcPts val="0"/>
              </a:spcBef>
              <a:buNone/>
            </a:pPr>
            <a:endParaRPr/>
          </a:p>
        </p:txBody>
      </p:sp>
    </p:spTree>
    <p:extLst>
      <p:ext uri="{BB962C8B-B14F-4D97-AF65-F5344CB8AC3E}">
        <p14:creationId xmlns:p14="http://schemas.microsoft.com/office/powerpoint/2010/main" val="32133712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3" name="Shape 13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We know that body must look roughly like this.</a:t>
            </a:r>
          </a:p>
          <a:p>
            <a:pPr lvl="0" rtl="0">
              <a:spcBef>
                <a:spcPts val="0"/>
              </a:spcBef>
              <a:buNone/>
            </a:pPr>
            <a:endParaRPr/>
          </a:p>
          <a:p>
            <a:pPr lvl="0">
              <a:spcBef>
                <a:spcPts val="0"/>
              </a:spcBef>
              <a:buNone/>
            </a:pPr>
            <a:r>
              <a:rPr lang="en" i="1"/>
              <a:t>&lt;song-age-body&gt;</a:t>
            </a:r>
            <a:r>
              <a:rPr lang="en"/>
              <a:t> ::=</a:t>
            </a:r>
          </a:p>
          <a:p>
            <a:pPr lvl="0">
              <a:spcBef>
                <a:spcPts val="0"/>
              </a:spcBef>
              <a:buNone/>
            </a:pPr>
            <a:r>
              <a:rPr lang="en"/>
              <a:t>    2016 - &lt;get the song year&gt;</a:t>
            </a:r>
          </a:p>
          <a:p>
            <a:pPr lv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36531168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9" name="Shape 13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58515781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45" name="Shape 14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How can we access the year of a song?</a:t>
            </a:r>
          </a:p>
          <a:p>
            <a:pPr lvl="0">
              <a:spcBef>
                <a:spcPts val="0"/>
              </a:spcBef>
              <a:buClr>
                <a:schemeClr val="dk1"/>
              </a:buClr>
              <a:buSzPct val="55000"/>
              <a:buFont typeface="Arial"/>
              <a:buNone/>
            </a:pPr>
            <a:r>
              <a:rPr lang="en"/>
              <a:t>data ITunesSong:</a:t>
            </a:r>
          </a:p>
          <a:p>
            <a:pPr lvl="0">
              <a:spcBef>
                <a:spcPts val="0"/>
              </a:spcBef>
              <a:buClr>
                <a:schemeClr val="dk1"/>
              </a:buClr>
              <a:buSzPct val="55000"/>
              <a:buFont typeface="Arial"/>
              <a:buNone/>
            </a:pPr>
            <a:r>
              <a:rPr lang="en"/>
              <a:t>  | song(name, singer, year)</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87769436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51" name="Shape 15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Clr>
                <a:schemeClr val="dk1"/>
              </a:buClr>
              <a:buSzPct val="55000"/>
              <a:buFont typeface="Arial"/>
              <a:buNone/>
            </a:pPr>
            <a:r>
              <a:rPr lang="en"/>
              <a:t>data ITunesMedia:</a:t>
            </a:r>
          </a:p>
          <a:p>
            <a:pPr lvl="0">
              <a:spcBef>
                <a:spcPts val="0"/>
              </a:spcBef>
              <a:buClr>
                <a:schemeClr val="dk1"/>
              </a:buClr>
              <a:buSzPct val="55000"/>
              <a:buFont typeface="Arial"/>
              <a:buNone/>
            </a:pPr>
            <a:r>
              <a:rPr lang="en"/>
              <a:t>  | song(name, singer, year)</a:t>
            </a:r>
          </a:p>
          <a:p>
            <a:pPr lvl="0" rtl="0">
              <a:spcBef>
                <a:spcPts val="0"/>
              </a:spcBef>
              <a:buClr>
                <a:schemeClr val="dk1"/>
              </a:buClr>
              <a:buSzPct val="55000"/>
              <a:buFont typeface="Arial"/>
              <a:buNone/>
            </a:pPr>
            <a:r>
              <a:rPr lang="en"/>
              <a:t>  | album(title, year, artist)</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74029450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2</a:t>
            </a:r>
          </a:p>
        </p:txBody>
      </p:sp>
      <p:sp>
        <p:nvSpPr>
          <p:cNvPr id="157" name="Shape 15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is-Beyonce that takes in a song and returns true if the song is by “Beyonce”, false otherwise.</a:t>
            </a:r>
          </a:p>
        </p:txBody>
      </p:sp>
    </p:spTree>
    <p:extLst>
      <p:ext uri="{BB962C8B-B14F-4D97-AF65-F5344CB8AC3E}">
        <p14:creationId xmlns:p14="http://schemas.microsoft.com/office/powerpoint/2010/main" val="193514418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Let’s write a function that tells us how old a song is.</a:t>
            </a:r>
          </a:p>
          <a:p>
            <a:pPr lvl="0" rtl="0">
              <a:spcBef>
                <a:spcPts val="0"/>
              </a:spcBef>
              <a:buNone/>
            </a:pPr>
            <a:endParaRPr/>
          </a:p>
          <a:p>
            <a:pPr lvl="0" rtl="0">
              <a:spcBef>
                <a:spcPts val="0"/>
              </a:spcBef>
              <a:buNone/>
            </a:pPr>
            <a:r>
              <a:rPr lang="en"/>
              <a:t>What does the function produce? </a:t>
            </a:r>
          </a:p>
        </p:txBody>
      </p:sp>
    </p:spTree>
    <p:extLst>
      <p:ext uri="{BB962C8B-B14F-4D97-AF65-F5344CB8AC3E}">
        <p14:creationId xmlns:p14="http://schemas.microsoft.com/office/powerpoint/2010/main" val="27978153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3" name="Shape 123"/>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532208526"/>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a:t>
            </a:r>
          </a:p>
          <a:p>
            <a:pPr lvl="0">
              <a:spcBef>
                <a:spcPts val="0"/>
              </a:spcBef>
              <a:buNone/>
            </a:pPr>
            <a:endParaRPr/>
          </a:p>
          <a:p>
            <a:pPr lvl="0" rtl="0">
              <a:spcBef>
                <a:spcPts val="0"/>
              </a:spcBef>
              <a:buNone/>
            </a:pPr>
            <a:r>
              <a:rPr lang="en"/>
              <a:t>What does the function consume? </a:t>
            </a:r>
          </a:p>
        </p:txBody>
      </p:sp>
    </p:spTree>
    <p:extLst>
      <p:ext uri="{BB962C8B-B14F-4D97-AF65-F5344CB8AC3E}">
        <p14:creationId xmlns:p14="http://schemas.microsoft.com/office/powerpoint/2010/main" val="110228325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1</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 </a:t>
            </a:r>
          </a:p>
        </p:txBody>
      </p:sp>
    </p:spTree>
    <p:extLst>
      <p:ext uri="{BB962C8B-B14F-4D97-AF65-F5344CB8AC3E}">
        <p14:creationId xmlns:p14="http://schemas.microsoft.com/office/powerpoint/2010/main" val="140113415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Conditional data with one structured condition</a:t>
            </a:r>
          </a:p>
        </p:txBody>
      </p:sp>
      <p:sp>
        <p:nvSpPr>
          <p:cNvPr id="97" name="Shape 9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data ITunesSong: song(name, singer, year) end</a:t>
            </a:r>
          </a:p>
          <a:p>
            <a:pPr lvl="0" rtl="0">
              <a:spcBef>
                <a:spcPts val="0"/>
              </a:spcBef>
              <a:buNone/>
            </a:pPr>
            <a:endParaRPr/>
          </a:p>
          <a:p>
            <a:pPr lvl="0">
              <a:spcBef>
                <a:spcPts val="0"/>
              </a:spcBef>
              <a:buNone/>
            </a:pPr>
            <a:r>
              <a:rPr lang="en"/>
              <a:t>Create three examples of songs.</a:t>
            </a:r>
          </a:p>
          <a:p>
            <a:pPr lvl="0" rtl="0">
              <a:spcBef>
                <a:spcPts val="0"/>
              </a:spcBef>
              <a:buNone/>
            </a:pPr>
            <a:endParaRPr/>
          </a:p>
        </p:txBody>
      </p:sp>
    </p:spTree>
    <p:extLst>
      <p:ext uri="{BB962C8B-B14F-4D97-AF65-F5344CB8AC3E}">
        <p14:creationId xmlns:p14="http://schemas.microsoft.com/office/powerpoint/2010/main" val="405279702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Objectives</a:t>
            </a:r>
          </a:p>
        </p:txBody>
      </p:sp>
      <p:sp>
        <p:nvSpPr>
          <p:cNvPr id="80" name="Shape 80"/>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You will be able to ...</a:t>
            </a:r>
          </a:p>
          <a:p>
            <a:pPr>
              <a:buNone/>
            </a:pPr>
            <a:r>
              <a:rPr lang="en"/>
              <a:t>define data that can hold a </a:t>
            </a:r>
            <a:r>
              <a:rPr lang="en" b="1"/>
              <a:t>collection</a:t>
            </a:r>
            <a:r>
              <a:rPr lang="en"/>
              <a:t> of as many items as you want.</a:t>
            </a:r>
          </a:p>
        </p:txBody>
      </p:sp>
    </p:spTree>
    <p:extLst>
      <p:ext uri="{BB962C8B-B14F-4D97-AF65-F5344CB8AC3E}">
        <p14:creationId xmlns:p14="http://schemas.microsoft.com/office/powerpoint/2010/main" val="395906389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86" name="Shape 86"/>
          <p:cNvSpPr txBox="1">
            <a:spLocks noGrp="1"/>
          </p:cNvSpPr>
          <p:nvPr>
            <p:ph type="body" idx="1"/>
          </p:nvPr>
        </p:nvSpPr>
        <p:spPr>
          <a:xfrm>
            <a:off x="457201" y="2057401"/>
            <a:ext cx="8349299" cy="3725699"/>
          </a:xfrm>
          <a:prstGeom prst="rect">
            <a:avLst/>
          </a:prstGeom>
        </p:spPr>
        <p:txBody>
          <a:bodyPr vert="horz" lIns="91425" tIns="91425" rIns="91425" bIns="91425" rtlCol="0" anchor="t" anchorCtr="0">
            <a:noAutofit/>
          </a:bodyPr>
          <a:lstStyle/>
          <a:p>
            <a:pPr>
              <a:buNone/>
            </a:pPr>
            <a:r>
              <a:rPr lang="en"/>
              <a:t>What </a:t>
            </a:r>
            <a:r>
              <a:rPr lang="en" u="sng"/>
              <a:t>types</a:t>
            </a:r>
            <a:r>
              <a:rPr lang="en"/>
              <a:t> of data have we worked with so far?</a:t>
            </a:r>
          </a:p>
        </p:txBody>
      </p:sp>
    </p:spTree>
    <p:extLst>
      <p:ext uri="{BB962C8B-B14F-4D97-AF65-F5344CB8AC3E}">
        <p14:creationId xmlns:p14="http://schemas.microsoft.com/office/powerpoint/2010/main" val="76795599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92" name="Shape 92"/>
          <p:cNvSpPr txBox="1">
            <a:spLocks noGrp="1"/>
          </p:cNvSpPr>
          <p:nvPr>
            <p:ph type="body" idx="1"/>
          </p:nvPr>
        </p:nvSpPr>
        <p:spPr>
          <a:xfrm>
            <a:off x="457200" y="2057401"/>
            <a:ext cx="85440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r>
              <a:rPr lang="en"/>
              <a:t>numbers, strings, images, booleans</a:t>
            </a:r>
          </a:p>
        </p:txBody>
      </p:sp>
    </p:spTree>
    <p:extLst>
      <p:ext uri="{BB962C8B-B14F-4D97-AF65-F5344CB8AC3E}">
        <p14:creationId xmlns:p14="http://schemas.microsoft.com/office/powerpoint/2010/main" val="112675831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endParaRPr/>
          </a:p>
        </p:txBody>
      </p:sp>
      <p:sp>
        <p:nvSpPr>
          <p:cNvPr id="98" name="Shape 98"/>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5</a:t>
            </a:r>
          </a:p>
        </p:txBody>
      </p:sp>
    </p:spTree>
    <p:extLst>
      <p:ext uri="{BB962C8B-B14F-4D97-AF65-F5344CB8AC3E}">
        <p14:creationId xmlns:p14="http://schemas.microsoft.com/office/powerpoint/2010/main" val="92950026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04" name="Shape 104"/>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“hello”</a:t>
            </a:r>
          </a:p>
        </p:txBody>
      </p:sp>
    </p:spTree>
    <p:extLst>
      <p:ext uri="{BB962C8B-B14F-4D97-AF65-F5344CB8AC3E}">
        <p14:creationId xmlns:p14="http://schemas.microsoft.com/office/powerpoint/2010/main" val="374941518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10" name="Shape 110"/>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true</a:t>
            </a:r>
          </a:p>
        </p:txBody>
      </p:sp>
    </p:spTree>
    <p:extLst>
      <p:ext uri="{BB962C8B-B14F-4D97-AF65-F5344CB8AC3E}">
        <p14:creationId xmlns:p14="http://schemas.microsoft.com/office/powerpoint/2010/main" val="43342383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What can you do with it? </a:t>
            </a:r>
          </a:p>
        </p:txBody>
      </p:sp>
      <p:sp>
        <p:nvSpPr>
          <p:cNvPr id="116" name="Shape 116"/>
          <p:cNvSpPr txBox="1"/>
          <p:nvPr/>
        </p:nvSpPr>
        <p:spPr>
          <a:xfrm>
            <a:off x="2834700" y="1929000"/>
            <a:ext cx="3474600" cy="3000000"/>
          </a:xfrm>
          <a:prstGeom prst="rect">
            <a:avLst/>
          </a:prstGeom>
          <a:noFill/>
          <a:ln>
            <a:noFill/>
          </a:ln>
        </p:spPr>
        <p:txBody>
          <a:bodyPr lIns="91425" tIns="91425" rIns="91425" bIns="91425" anchor="ctr" anchorCtr="0">
            <a:noAutofit/>
          </a:bodyPr>
          <a:lstStyle/>
          <a:p>
            <a:pPr algn="ctr"/>
            <a:r>
              <a:rPr lang="en" sz="9800">
                <a:solidFill>
                  <a:schemeClr val="dk1"/>
                </a:solidFill>
              </a:rPr>
              <a:t>Email</a:t>
            </a:r>
          </a:p>
        </p:txBody>
      </p:sp>
    </p:spTree>
    <p:extLst>
      <p:ext uri="{BB962C8B-B14F-4D97-AF65-F5344CB8AC3E}">
        <p14:creationId xmlns:p14="http://schemas.microsoft.com/office/powerpoint/2010/main" val="1229653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1</a:t>
            </a:r>
          </a:p>
        </p:txBody>
      </p:sp>
      <p:sp>
        <p:nvSpPr>
          <p:cNvPr id="112" name="Shape 112"/>
          <p:cNvSpPr txBox="1">
            <a:spLocks noGrp="1"/>
          </p:cNvSpPr>
          <p:nvPr>
            <p:ph type="body" idx="1"/>
          </p:nvPr>
        </p:nvSpPr>
        <p:spPr>
          <a:xfrm>
            <a:off x="471900" y="276077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3</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5</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888083795"/>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457200" y="2057401"/>
            <a:ext cx="84792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p:txBody>
      </p:sp>
      <p:sp>
        <p:nvSpPr>
          <p:cNvPr id="122" name="Shape 122"/>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3" name="Shape 12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24" name="Shape 124"/>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32224455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0" name="Shape 130"/>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r>
              <a:rPr lang="en"/>
              <a:t>worlds, students, sneakers, boas, tigers, dillos, sneakers </a:t>
            </a:r>
          </a:p>
        </p:txBody>
      </p:sp>
    </p:spTree>
    <p:extLst>
      <p:ext uri="{BB962C8B-B14F-4D97-AF65-F5344CB8AC3E}">
        <p14:creationId xmlns:p14="http://schemas.microsoft.com/office/powerpoint/2010/main" val="166762407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6" name="Shape 136"/>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37" name="Shape 137"/>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8" name="Shape 138"/>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0967299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44" name="Shape 144"/>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45" name="Shape 145"/>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46" name="Shape 146"/>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73806752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All the data we have worked with had an exact size.</a:t>
            </a: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54" name="Shape 154"/>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5" name="Shape 15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56" name="Shape 156"/>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169728315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Functions with Fixed Size Data</a:t>
            </a:r>
          </a:p>
        </p:txBody>
      </p:sp>
      <p:sp>
        <p:nvSpPr>
          <p:cNvPr id="162" name="Shape 16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88819175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68" name="Shape 16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To represent data when we don’t know how many items there are.</a:t>
            </a:r>
          </a:p>
        </p:txBody>
      </p:sp>
    </p:spTree>
    <p:extLst>
      <p:ext uri="{BB962C8B-B14F-4D97-AF65-F5344CB8AC3E}">
        <p14:creationId xmlns:p14="http://schemas.microsoft.com/office/powerpoint/2010/main" val="396687603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74" name="Shape 17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999999"/>
                </a:solidFill>
              </a:rPr>
              <a:t>To represent data when we don’t know how many items there are.</a:t>
            </a:r>
          </a:p>
          <a:p>
            <a:pPr>
              <a:buNone/>
            </a:pPr>
            <a:r>
              <a:rPr lang="en"/>
              <a:t>Examples: contacts, playlists, online shopping carts, rapid fire projectiles</a:t>
            </a:r>
          </a:p>
        </p:txBody>
      </p:sp>
    </p:spTree>
    <p:extLst>
      <p:ext uri="{BB962C8B-B14F-4D97-AF65-F5344CB8AC3E}">
        <p14:creationId xmlns:p14="http://schemas.microsoft.com/office/powerpoint/2010/main" val="4208906721"/>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0" name="Shape 18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p:txBody>
      </p:sp>
    </p:spTree>
    <p:extLst>
      <p:ext uri="{BB962C8B-B14F-4D97-AF65-F5344CB8AC3E}">
        <p14:creationId xmlns:p14="http://schemas.microsoft.com/office/powerpoint/2010/main" val="317979407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6" name="Shape 18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a:p>
            <a:pPr>
              <a:buNone/>
            </a:pPr>
            <a:endParaRPr/>
          </a:p>
          <a:p>
            <a:pPr>
              <a:buNone/>
            </a:pPr>
            <a:r>
              <a:rPr lang="en"/>
              <a:t>What is the most simple list?</a:t>
            </a:r>
          </a:p>
        </p:txBody>
      </p:sp>
    </p:spTree>
    <p:extLst>
      <p:ext uri="{BB962C8B-B14F-4D97-AF65-F5344CB8AC3E}">
        <p14:creationId xmlns:p14="http://schemas.microsoft.com/office/powerpoint/2010/main" val="272004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2</a:t>
            </a:r>
          </a:p>
        </p:txBody>
      </p:sp>
      <p:sp>
        <p:nvSpPr>
          <p:cNvPr id="118" name="Shape 11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"hello world"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60</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148743321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2" name="Shape 19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B7B7B7"/>
                </a:solidFill>
              </a:rPr>
              <a:t>Simplest arbitrary size data is a list</a:t>
            </a:r>
          </a:p>
          <a:p>
            <a:pPr>
              <a:buNone/>
            </a:pPr>
            <a:endParaRPr/>
          </a:p>
          <a:p>
            <a:pPr>
              <a:buNone/>
            </a:pPr>
            <a:r>
              <a:rPr lang="en"/>
              <a:t>The simplest list is empty</a:t>
            </a:r>
          </a:p>
        </p:txBody>
      </p:sp>
    </p:spTree>
    <p:extLst>
      <p:ext uri="{BB962C8B-B14F-4D97-AF65-F5344CB8AC3E}">
        <p14:creationId xmlns:p14="http://schemas.microsoft.com/office/powerpoint/2010/main" val="177822582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8" name="Shape 198"/>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empty is a value that stands for a list with nothing in it</a:t>
            </a:r>
          </a:p>
        </p:txBody>
      </p:sp>
      <p:pic>
        <p:nvPicPr>
          <p:cNvPr id="199" name="Shape 199"/>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46468438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Lists are links of data</a:t>
            </a:r>
          </a:p>
        </p:txBody>
      </p:sp>
      <p:sp>
        <p:nvSpPr>
          <p:cNvPr id="205" name="Shape 205"/>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How to create a list of Mr. Allatta’s favorite foods</a:t>
            </a:r>
          </a:p>
        </p:txBody>
      </p:sp>
      <p:pic>
        <p:nvPicPr>
          <p:cNvPr id="206" name="Shape 206"/>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288528645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2" name="Shape 212"/>
          <p:cNvSpPr txBox="1">
            <a:spLocks noGrp="1"/>
          </p:cNvSpPr>
          <p:nvPr>
            <p:ph type="body" idx="1"/>
          </p:nvPr>
        </p:nvSpPr>
        <p:spPr>
          <a:xfrm>
            <a:off x="4286250" y="3710576"/>
            <a:ext cx="4774200" cy="2164799"/>
          </a:xfrm>
          <a:prstGeom prst="rect">
            <a:avLst/>
          </a:prstGeom>
        </p:spPr>
        <p:txBody>
          <a:bodyPr vert="horz" lIns="91425" tIns="91425" rIns="91425" bIns="91425" rtlCol="0" anchor="t" anchorCtr="0">
            <a:noAutofit/>
          </a:bodyPr>
          <a:lstStyle/>
          <a:p>
            <a:pPr marL="457200" indent="-228600"/>
            <a:r>
              <a:rPr lang="en"/>
              <a:t>Let’s add one more</a:t>
            </a:r>
          </a:p>
        </p:txBody>
      </p:sp>
      <p:pic>
        <p:nvPicPr>
          <p:cNvPr id="213" name="Shape 213"/>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43118257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9" name="Shape 21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Links of links of links!</a:t>
            </a:r>
          </a:p>
        </p:txBody>
      </p:sp>
      <p:pic>
        <p:nvPicPr>
          <p:cNvPr id="220" name="Shape 220"/>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391484114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26" name="Shape 226"/>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27" name="Shape 227"/>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28" name="Shape 228"/>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87521095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34" name="Shape 234"/>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35" name="Shape 235"/>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243930599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1" name="Shape 241"/>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42" name="Shape 242"/>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43" name="Shape 243"/>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50907941"/>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9" name="Shape 24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50" name="Shape 250"/>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23327505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Data can be defined recursively</a:t>
            </a:r>
          </a:p>
        </p:txBody>
      </p:sp>
      <p:sp>
        <p:nvSpPr>
          <p:cNvPr id="256" name="Shape 256"/>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600">
                <a:latin typeface="Courier New"/>
                <a:ea typeface="Courier New"/>
                <a:cs typeface="Courier New"/>
                <a:sym typeface="Courier New"/>
              </a:rPr>
              <a:t>data List:</a:t>
            </a:r>
          </a:p>
          <a:p>
            <a:pPr>
              <a:buNone/>
            </a:pPr>
            <a:r>
              <a:rPr lang="en" sz="3600">
                <a:latin typeface="Courier New"/>
                <a:ea typeface="Courier New"/>
                <a:cs typeface="Courier New"/>
                <a:sym typeface="Courier New"/>
              </a:rPr>
              <a:t>  | empty</a:t>
            </a:r>
          </a:p>
          <a:p>
            <a:pPr>
              <a:buNone/>
            </a:pPr>
            <a:r>
              <a:rPr lang="en" sz="3600">
                <a:latin typeface="Courier New"/>
                <a:ea typeface="Courier New"/>
                <a:cs typeface="Courier New"/>
                <a:sym typeface="Courier New"/>
              </a:rPr>
              <a:t>  | link(item, a-list :: List)</a:t>
            </a:r>
          </a:p>
          <a:p>
            <a:pPr>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18703077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3</a:t>
            </a:r>
          </a:p>
        </p:txBody>
      </p:sp>
      <p:sp>
        <p:nvSpPr>
          <p:cNvPr id="124" name="Shape 12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number-&gt;string</a:t>
            </a:r>
            <a:r>
              <a:rPr lang="en" sz="1150">
                <a:solidFill>
                  <a:srgbClr val="228B22"/>
                </a:solidFill>
                <a:highlight>
                  <a:srgbClr val="FFFFFF"/>
                </a:highlight>
                <a:latin typeface="Consolas"/>
                <a:ea typeface="Consolas"/>
                <a:cs typeface="Consolas"/>
                <a:sym typeface="Consolas"/>
              </a:rPr>
              <a:t> 42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233185340"/>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601825"/>
            <a:ext cx="8520600" cy="2052600"/>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0" y="3691375"/>
            <a:ext cx="8520600"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221476127"/>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Recursive Data Definition</a:t>
            </a:r>
          </a:p>
        </p:txBody>
      </p:sp>
      <p:sp>
        <p:nvSpPr>
          <p:cNvPr id="61" name="Shape 61"/>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000">
                <a:latin typeface="Courier New"/>
                <a:ea typeface="Courier New"/>
                <a:cs typeface="Courier New"/>
                <a:sym typeface="Courier New"/>
              </a:rPr>
              <a:t>data List:</a:t>
            </a:r>
          </a:p>
          <a:p>
            <a:pPr>
              <a:buNone/>
            </a:pPr>
            <a:r>
              <a:rPr lang="en" sz="3000">
                <a:latin typeface="Courier New"/>
                <a:ea typeface="Courier New"/>
                <a:cs typeface="Courier New"/>
                <a:sym typeface="Courier New"/>
              </a:rPr>
              <a:t>  | empty</a:t>
            </a:r>
          </a:p>
          <a:p>
            <a:pPr>
              <a:buNone/>
            </a:pPr>
            <a:r>
              <a:rPr lang="en" sz="3000">
                <a:latin typeface="Courier New"/>
                <a:ea typeface="Courier New"/>
                <a:cs typeface="Courier New"/>
                <a:sym typeface="Courier New"/>
              </a:rPr>
              <a:t>  | link(an-item, a-list :: List)</a:t>
            </a:r>
          </a:p>
          <a:p>
            <a:pPr>
              <a:buNone/>
            </a:pPr>
            <a:r>
              <a:rPr lang="en" sz="3000">
                <a:latin typeface="Courier New"/>
                <a:ea typeface="Courier New"/>
                <a:cs typeface="Courier New"/>
                <a:sym typeface="Courier New"/>
              </a:rPr>
              <a:t>end</a:t>
            </a:r>
          </a:p>
        </p:txBody>
      </p:sp>
    </p:spTree>
    <p:extLst>
      <p:ext uri="{BB962C8B-B14F-4D97-AF65-F5344CB8AC3E}">
        <p14:creationId xmlns:p14="http://schemas.microsoft.com/office/powerpoint/2010/main" val="405638462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Accessing parts of a list</a:t>
            </a:r>
          </a:p>
        </p:txBody>
      </p:sp>
      <p:sp>
        <p:nvSpPr>
          <p:cNvPr id="67" name="Shape 67"/>
          <p:cNvSpPr txBox="1">
            <a:spLocks noGrp="1"/>
          </p:cNvSpPr>
          <p:nvPr>
            <p:ph type="body" idx="1"/>
          </p:nvPr>
        </p:nvSpPr>
        <p:spPr>
          <a:xfrm>
            <a:off x="311700" y="2009725"/>
            <a:ext cx="8832300" cy="3416400"/>
          </a:xfrm>
          <a:prstGeom prst="rect">
            <a:avLst/>
          </a:prstGeom>
        </p:spPr>
        <p:txBody>
          <a:bodyPr vert="horz" lIns="91425" tIns="91425" rIns="91425" bIns="91425" rtlCol="0" anchor="t" anchorCtr="0">
            <a:noAutofit/>
          </a:bodyPr>
          <a:lstStyle/>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.first -&gt; Item</a:t>
            </a:r>
          </a:p>
          <a:p>
            <a:pPr>
              <a:buNone/>
            </a:pPr>
            <a:r>
              <a:rPr lang="en" sz="3600">
                <a:latin typeface="Courier New"/>
                <a:ea typeface="Courier New"/>
                <a:cs typeface="Courier New"/>
                <a:sym typeface="Courier New"/>
              </a:rPr>
              <a:t>Accesses the first item</a:t>
            </a:r>
          </a:p>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.rest -&gt; List</a:t>
            </a:r>
          </a:p>
          <a:p>
            <a:pPr>
              <a:buNone/>
            </a:pPr>
            <a:r>
              <a:rPr lang="en" sz="3600">
                <a:latin typeface="Courier New"/>
                <a:ea typeface="Courier New"/>
                <a:cs typeface="Courier New"/>
                <a:sym typeface="Courier New"/>
              </a:rPr>
              <a:t>Accesses all but the first item</a:t>
            </a:r>
          </a:p>
        </p:txBody>
      </p:sp>
    </p:spTree>
    <p:extLst>
      <p:ext uri="{BB962C8B-B14F-4D97-AF65-F5344CB8AC3E}">
        <p14:creationId xmlns:p14="http://schemas.microsoft.com/office/powerpoint/2010/main" val="3412563638"/>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Sample Problem</a:t>
            </a:r>
          </a:p>
        </p:txBody>
      </p:sp>
      <p:sp>
        <p:nvSpPr>
          <p:cNvPr id="41" name="Shape 41"/>
          <p:cNvSpPr txBox="1">
            <a:spLocks noGrp="1"/>
          </p:cNvSpPr>
          <p:nvPr>
            <p:ph idx="1"/>
          </p:nvPr>
        </p:nvSpPr>
        <p:spPr/>
        <p:txBody>
          <a:bodyPr/>
          <a:lstStyle/>
          <a:p>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20999447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List Data</a:t>
            </a:r>
          </a:p>
        </p:txBody>
      </p:sp>
      <p:sp>
        <p:nvSpPr>
          <p:cNvPr id="69" name="Shape 69"/>
          <p:cNvSpPr txBox="1">
            <a:spLocks noGrp="1"/>
          </p:cNvSpPr>
          <p:nvPr>
            <p:ph idx="1"/>
          </p:nvPr>
        </p:nvSpPr>
        <p:spPr/>
        <p:txBody>
          <a:bodyPr/>
          <a:lstStyle/>
          <a:p>
            <a:r>
              <a:rPr lang="en"/>
              <a:t>data List:</a:t>
            </a:r>
          </a:p>
          <a:p>
            <a:r>
              <a:rPr lang="en"/>
              <a:t>	| empty</a:t>
            </a:r>
          </a:p>
          <a:p>
            <a:r>
              <a:rPr lang="en"/>
              <a:t>	| link(first :: Item, rest :: List)</a:t>
            </a:r>
          </a:p>
          <a:p>
            <a:r>
              <a:rPr lang="en"/>
              <a:t>end</a:t>
            </a:r>
          </a:p>
        </p:txBody>
      </p:sp>
    </p:spTree>
    <p:extLst>
      <p:ext uri="{BB962C8B-B14F-4D97-AF65-F5344CB8AC3E}">
        <p14:creationId xmlns:p14="http://schemas.microsoft.com/office/powerpoint/2010/main" val="156871500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List Predicates</a:t>
            </a:r>
          </a:p>
        </p:txBody>
      </p:sp>
      <p:sp>
        <p:nvSpPr>
          <p:cNvPr id="75" name="Shape 75"/>
          <p:cNvSpPr txBox="1">
            <a:spLocks noGrp="1"/>
          </p:cNvSpPr>
          <p:nvPr>
            <p:ph idx="1"/>
          </p:nvPr>
        </p:nvSpPr>
        <p:spPr/>
        <p:txBody>
          <a:bodyPr/>
          <a:lstStyle/>
          <a:p>
            <a:r>
              <a:rPr lang="en-US"/>
              <a:t>List data lets us check whether something is a kind of list.</a:t>
            </a:r>
          </a:p>
          <a:p>
            <a:endParaRPr lang="en-US"/>
          </a:p>
          <a:p>
            <a:r>
              <a:rPr lang="en-US"/>
              <a:t>We can ask</a:t>
            </a:r>
          </a:p>
          <a:p>
            <a:r>
              <a:rPr lang="en-US"/>
              <a:t>	is-empty</a:t>
            </a:r>
          </a:p>
          <a:p>
            <a:r>
              <a:rPr lang="en-US"/>
              <a:t>	is-link</a:t>
            </a:r>
          </a:p>
        </p:txBody>
      </p:sp>
    </p:spTree>
    <p:extLst>
      <p:ext uri="{BB962C8B-B14F-4D97-AF65-F5344CB8AC3E}">
        <p14:creationId xmlns:p14="http://schemas.microsoft.com/office/powerpoint/2010/main" val="485800464"/>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We can define our own data</a:t>
            </a:r>
          </a:p>
        </p:txBody>
      </p:sp>
      <p:sp>
        <p:nvSpPr>
          <p:cNvPr id="81" name="Shape 81"/>
          <p:cNvSpPr txBox="1">
            <a:spLocks noGrp="1"/>
          </p:cNvSpPr>
          <p:nvPr>
            <p:ph idx="1"/>
          </p:nvPr>
        </p:nvSpPr>
        <p:spPr/>
        <p:txBody>
          <a:bodyPr/>
          <a:lstStyle/>
          <a:p>
            <a:r>
              <a:rPr lang="en"/>
              <a:t>A list is an item linked to a list.</a:t>
            </a:r>
          </a:p>
          <a:p>
            <a:r>
              <a:rPr lang="en"/>
              <a:t>data Listy:</a:t>
            </a:r>
          </a:p>
          <a:p>
            <a:r>
              <a:rPr lang="en"/>
              <a:t>	| emptily</a:t>
            </a:r>
          </a:p>
          <a:p>
            <a:r>
              <a:rPr lang="en"/>
              <a:t>	| linky(first :: String, rest :: Listy)</a:t>
            </a:r>
          </a:p>
          <a:p>
            <a:r>
              <a:rPr lang="en"/>
              <a:t>end</a:t>
            </a:r>
          </a:p>
        </p:txBody>
      </p:sp>
    </p:spTree>
    <p:extLst>
      <p:ext uri="{BB962C8B-B14F-4D97-AF65-F5344CB8AC3E}">
        <p14:creationId xmlns:p14="http://schemas.microsoft.com/office/powerpoint/2010/main" val="172360328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Define your own list</a:t>
            </a:r>
          </a:p>
        </p:txBody>
      </p:sp>
      <p:sp>
        <p:nvSpPr>
          <p:cNvPr id="87" name="Shape 87"/>
          <p:cNvSpPr txBox="1">
            <a:spLocks noGrp="1"/>
          </p:cNvSpPr>
          <p:nvPr>
            <p:ph idx="1"/>
          </p:nvPr>
        </p:nvSpPr>
        <p:spPr/>
        <p:txBody>
          <a:bodyPr/>
          <a:lstStyle/>
          <a:p>
            <a:r>
              <a:rPr lang="en"/>
              <a:t>Write a data definition for My-List, which is either my-empty or is a my-link(first, rest)</a:t>
            </a:r>
          </a:p>
        </p:txBody>
      </p:sp>
    </p:spTree>
    <p:extLst>
      <p:ext uri="{BB962C8B-B14F-4D97-AF65-F5344CB8AC3E}">
        <p14:creationId xmlns:p14="http://schemas.microsoft.com/office/powerpoint/2010/main" val="105604758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Define your own list</a:t>
            </a:r>
          </a:p>
        </p:txBody>
      </p:sp>
      <p:sp>
        <p:nvSpPr>
          <p:cNvPr id="93" name="Shape 93"/>
          <p:cNvSpPr txBox="1">
            <a:spLocks noGrp="1"/>
          </p:cNvSpPr>
          <p:nvPr>
            <p:ph idx="1"/>
          </p:nvPr>
        </p:nvSpPr>
        <p:spPr/>
        <p:txBody>
          <a:bodyPr/>
          <a:lstStyle/>
          <a:p>
            <a:r>
              <a:rPr lang="en"/>
              <a:t>Write a data definition for My-List, which is either my-empty or is a my-link(first, rest)</a:t>
            </a:r>
          </a:p>
          <a:p>
            <a:r>
              <a:rPr lang="en">
                <a:sym typeface="Droid Sans Mono"/>
              </a:rPr>
              <a:t>data My-List:</a:t>
            </a:r>
          </a:p>
          <a:p>
            <a:r>
              <a:rPr lang="en">
                <a:sym typeface="Droid Sans Mono"/>
              </a:rPr>
              <a:t>  | my-empty</a:t>
            </a:r>
          </a:p>
          <a:p>
            <a:r>
              <a:rPr lang="en">
                <a:sym typeface="Droid Sans Mono"/>
              </a:rPr>
              <a:t>  | my-link(first, rest :: My-List)</a:t>
            </a:r>
          </a:p>
          <a:p>
            <a:r>
              <a:rPr lang="en">
                <a:sym typeface="Droid Sans Mono"/>
              </a:rPr>
              <a:t>end</a:t>
            </a:r>
          </a:p>
        </p:txBody>
      </p:sp>
    </p:spTree>
    <p:extLst>
      <p:ext uri="{BB962C8B-B14F-4D97-AF65-F5344CB8AC3E}">
        <p14:creationId xmlns:p14="http://schemas.microsoft.com/office/powerpoint/2010/main" val="18447742"/>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
              <a:t>Review</a:t>
            </a:r>
          </a:p>
        </p:txBody>
      </p:sp>
      <p:sp>
        <p:nvSpPr>
          <p:cNvPr id="107" name="Shape 107"/>
          <p:cNvSpPr txBox="1">
            <a:spLocks noGrp="1"/>
          </p:cNvSpPr>
          <p:nvPr>
            <p:ph idx="1"/>
          </p:nvPr>
        </p:nvSpPr>
        <p:spPr/>
        <p:txBody>
          <a:bodyPr/>
          <a:lstStyle/>
          <a:p>
            <a:r>
              <a:rPr lang="en-US"/>
              <a:t>What types of data have we worked with so far?</a:t>
            </a:r>
          </a:p>
          <a:p>
            <a:endParaRPr lang="en-US"/>
          </a:p>
          <a:p>
            <a:r>
              <a:rPr lang="en-US"/>
              <a:t>numbers, strings, images, booleans</a:t>
            </a:r>
          </a:p>
        </p:txBody>
      </p:sp>
    </p:spTree>
    <p:extLst>
      <p:ext uri="{BB962C8B-B14F-4D97-AF65-F5344CB8AC3E}">
        <p14:creationId xmlns:p14="http://schemas.microsoft.com/office/powerpoint/2010/main" val="1239229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71900" y="1557051"/>
            <a:ext cx="8222100" cy="767699"/>
          </a:xfrm>
          <a:prstGeom prst="rect">
            <a:avLst/>
          </a:prstGeom>
        </p:spPr>
        <p:txBody>
          <a:bodyPr vert="horz" lIns="91425" tIns="91425" rIns="91425" bIns="91425" rtlCol="0" anchor="b" anchorCtr="0">
            <a:noAutofit/>
          </a:bodyPr>
          <a:lstStyle/>
          <a:p>
            <a:r>
              <a:rPr lang="en"/>
              <a:t>Practice 4</a:t>
            </a:r>
          </a:p>
        </p:txBody>
      </p:sp>
      <p:sp>
        <p:nvSpPr>
          <p:cNvPr id="130" name="Shape 13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42</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15081270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Review</a:t>
            </a:r>
          </a:p>
        </p:txBody>
      </p:sp>
      <p:sp>
        <p:nvSpPr>
          <p:cNvPr id="135" name="Shape 135"/>
          <p:cNvSpPr txBox="1">
            <a:spLocks noGrp="1"/>
          </p:cNvSpPr>
          <p:nvPr>
            <p:ph idx="1"/>
          </p:nvPr>
        </p:nvSpPr>
        <p:spPr/>
        <p:txBody>
          <a:bodyPr/>
          <a:lstStyle/>
          <a:p>
            <a:r>
              <a:rPr lang="en-US"/>
              <a:t>What types of data have we worked with so far?</a:t>
            </a:r>
          </a:p>
          <a:p>
            <a:endParaRPr lang="en-US"/>
          </a:p>
          <a:p>
            <a:r>
              <a:rPr lang="en-US"/>
              <a:t>numbers, strings, images, booleans</a:t>
            </a:r>
          </a:p>
          <a:p>
            <a:endParaRPr lang="en-US"/>
          </a:p>
          <a:p>
            <a:r>
              <a:rPr lang="en-US"/>
              <a:t>worlds, students, sneakers, boas, tigers, dillos, sneakers </a:t>
            </a:r>
          </a:p>
        </p:txBody>
      </p:sp>
      <p:sp>
        <p:nvSpPr>
          <p:cNvPr id="136" name="Shape 136"/>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7" name="Shape 137"/>
          <p:cNvSpPr/>
          <p:nvPr/>
        </p:nvSpPr>
        <p:spPr>
          <a:xfrm flipV="1">
            <a:off x="751840" y="5226550"/>
            <a:ext cx="8173660" cy="42241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893828270"/>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Shape 146"/>
          <p:cNvSpPr txBox="1">
            <a:spLocks noGrp="1"/>
          </p:cNvSpPr>
          <p:nvPr>
            <p:ph type="title"/>
          </p:nvPr>
        </p:nvSpPr>
        <p:spPr/>
        <p:txBody>
          <a:bodyPr/>
          <a:lstStyle/>
          <a:p>
            <a:r>
              <a:rPr lang="en"/>
              <a:t>Review</a:t>
            </a:r>
          </a:p>
        </p:txBody>
      </p:sp>
      <p:sp>
        <p:nvSpPr>
          <p:cNvPr id="144" name="Shape 144"/>
          <p:cNvSpPr txBox="1">
            <a:spLocks noGrp="1"/>
          </p:cNvSpPr>
          <p:nvPr>
            <p:ph idx="1"/>
          </p:nvPr>
        </p:nvSpPr>
        <p:spPr/>
        <p:txBody>
          <a:bodyPr/>
          <a:lstStyle/>
          <a:p>
            <a:r>
              <a:rPr lang="en-US"/>
              <a:t>All the data we have worked with had an exact size.</a:t>
            </a:r>
          </a:p>
          <a:p>
            <a:r>
              <a:rPr lang="en-US"/>
              <a:t>numbers, strings, images, booleans</a:t>
            </a:r>
          </a:p>
          <a:p>
            <a:endParaRPr lang="en-US"/>
          </a:p>
          <a:p>
            <a:r>
              <a:rPr lang="en-US"/>
              <a:t>worlds, students, sneakers, boas, tigers, dillos, sneakers </a:t>
            </a:r>
          </a:p>
        </p:txBody>
      </p:sp>
      <p:sp>
        <p:nvSpPr>
          <p:cNvPr id="145" name="Shape 145"/>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84363955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Functions with Fixed Size Data</a:t>
            </a:r>
          </a:p>
        </p:txBody>
      </p:sp>
      <p:sp>
        <p:nvSpPr>
          <p:cNvPr id="153" name="Shape 153"/>
          <p:cNvSpPr txBox="1">
            <a:spLocks noGrp="1"/>
          </p:cNvSpPr>
          <p:nvPr>
            <p:ph idx="1"/>
          </p:nvPr>
        </p:nvSpPr>
        <p:spPr/>
        <p:txBody>
          <a:bodyPr/>
          <a:lstStyle/>
          <a:p>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281201143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Arbitrary Size Data</a:t>
            </a:r>
          </a:p>
        </p:txBody>
      </p:sp>
      <p:sp>
        <p:nvSpPr>
          <p:cNvPr id="159" name="Shape 159"/>
          <p:cNvSpPr txBox="1">
            <a:spLocks noGrp="1"/>
          </p:cNvSpPr>
          <p:nvPr>
            <p:ph idx="1"/>
          </p:nvPr>
        </p:nvSpPr>
        <p:spPr/>
        <p:txBody>
          <a:bodyPr/>
          <a:lstStyle/>
          <a:p>
            <a:r>
              <a:rPr lang="en"/>
              <a:t>To represent data when we don’t know how many items there are.</a:t>
            </a:r>
          </a:p>
        </p:txBody>
      </p:sp>
    </p:spTree>
    <p:extLst>
      <p:ext uri="{BB962C8B-B14F-4D97-AF65-F5344CB8AC3E}">
        <p14:creationId xmlns:p14="http://schemas.microsoft.com/office/powerpoint/2010/main" val="337851855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
              <a:t>Arbitrary Size Data</a:t>
            </a:r>
          </a:p>
        </p:txBody>
      </p:sp>
      <p:sp>
        <p:nvSpPr>
          <p:cNvPr id="165" name="Shape 165"/>
          <p:cNvSpPr txBox="1">
            <a:spLocks noGrp="1"/>
          </p:cNvSpPr>
          <p:nvPr>
            <p:ph idx="1"/>
          </p:nvPr>
        </p:nvSpPr>
        <p:spPr/>
        <p:txBody>
          <a:bodyPr/>
          <a:lstStyle/>
          <a:p>
            <a:r>
              <a:rPr lang="en"/>
              <a:t>To represent data when we don’t know how many items there are.</a:t>
            </a:r>
          </a:p>
          <a:p>
            <a:r>
              <a:rPr lang="en"/>
              <a:t>Examples: contacts, playlists, online shopping carts, rapid fire projectiles</a:t>
            </a:r>
          </a:p>
        </p:txBody>
      </p:sp>
    </p:spTree>
    <p:extLst>
      <p:ext uri="{BB962C8B-B14F-4D97-AF65-F5344CB8AC3E}">
        <p14:creationId xmlns:p14="http://schemas.microsoft.com/office/powerpoint/2010/main" val="335135921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
              <a:t>Arbitrary Size Data</a:t>
            </a:r>
          </a:p>
        </p:txBody>
      </p:sp>
      <p:sp>
        <p:nvSpPr>
          <p:cNvPr id="171" name="Shape 171"/>
          <p:cNvSpPr txBox="1">
            <a:spLocks noGrp="1"/>
          </p:cNvSpPr>
          <p:nvPr>
            <p:ph idx="1"/>
          </p:nvPr>
        </p:nvSpPr>
        <p:spPr/>
        <p:txBody>
          <a:bodyPr/>
          <a:lstStyle/>
          <a:p>
            <a:r>
              <a:rPr lang="en"/>
              <a:t>Simplest arbitrary size data is a list</a:t>
            </a:r>
          </a:p>
        </p:txBody>
      </p:sp>
    </p:spTree>
    <p:extLst>
      <p:ext uri="{BB962C8B-B14F-4D97-AF65-F5344CB8AC3E}">
        <p14:creationId xmlns:p14="http://schemas.microsoft.com/office/powerpoint/2010/main" val="26749467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p:txBody>
          <a:bodyPr/>
          <a:lstStyle/>
          <a:p>
            <a:r>
              <a:rPr lang="en"/>
              <a:t>Arbitrary Size Data</a:t>
            </a:r>
          </a:p>
        </p:txBody>
      </p:sp>
      <p:sp>
        <p:nvSpPr>
          <p:cNvPr id="177" name="Shape 177"/>
          <p:cNvSpPr txBox="1">
            <a:spLocks noGrp="1"/>
          </p:cNvSpPr>
          <p:nvPr>
            <p:ph idx="1"/>
          </p:nvPr>
        </p:nvSpPr>
        <p:spPr/>
        <p:txBody>
          <a:bodyPr/>
          <a:lstStyle/>
          <a:p>
            <a:r>
              <a:rPr lang="en-US"/>
              <a:t>Simplest arbitrary size data is a list</a:t>
            </a:r>
          </a:p>
          <a:p>
            <a:endParaRPr lang="en-US"/>
          </a:p>
          <a:p>
            <a:r>
              <a:rPr lang="en-US"/>
              <a:t>What is the most simple list?</a:t>
            </a:r>
          </a:p>
        </p:txBody>
      </p:sp>
    </p:spTree>
    <p:extLst>
      <p:ext uri="{BB962C8B-B14F-4D97-AF65-F5344CB8AC3E}">
        <p14:creationId xmlns:p14="http://schemas.microsoft.com/office/powerpoint/2010/main" val="288455789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Empty Lists</a:t>
            </a:r>
          </a:p>
        </p:txBody>
      </p:sp>
      <p:sp>
        <p:nvSpPr>
          <p:cNvPr id="183" name="Shape 183"/>
          <p:cNvSpPr txBox="1">
            <a:spLocks noGrp="1"/>
          </p:cNvSpPr>
          <p:nvPr>
            <p:ph idx="1"/>
          </p:nvPr>
        </p:nvSpPr>
        <p:spPr/>
        <p:txBody>
          <a:bodyPr/>
          <a:lstStyle/>
          <a:p>
            <a:r>
              <a:rPr lang="en-US"/>
              <a:t>Simplest arbitrary size data is a list</a:t>
            </a:r>
          </a:p>
          <a:p>
            <a:endParaRPr lang="en-US"/>
          </a:p>
          <a:p>
            <a:r>
              <a:rPr lang="en-US"/>
              <a:t>The simplest list is empty</a:t>
            </a:r>
          </a:p>
        </p:txBody>
      </p:sp>
    </p:spTree>
    <p:extLst>
      <p:ext uri="{BB962C8B-B14F-4D97-AF65-F5344CB8AC3E}">
        <p14:creationId xmlns:p14="http://schemas.microsoft.com/office/powerpoint/2010/main" val="400956879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r>
              <a:rPr lang="en"/>
              <a:t>Empty Lists</a:t>
            </a:r>
          </a:p>
        </p:txBody>
      </p:sp>
      <p:sp>
        <p:nvSpPr>
          <p:cNvPr id="189" name="Shape 189"/>
          <p:cNvSpPr txBox="1">
            <a:spLocks noGrp="1"/>
          </p:cNvSpPr>
          <p:nvPr>
            <p:ph idx="1"/>
          </p:nvPr>
        </p:nvSpPr>
        <p:spPr/>
        <p:txBody>
          <a:bodyPr/>
          <a:lstStyle/>
          <a:p>
            <a:r>
              <a:rPr lang="en"/>
              <a:t>empty is a value that stands for a list with nothing in it</a:t>
            </a:r>
          </a:p>
        </p:txBody>
      </p:sp>
      <p:pic>
        <p:nvPicPr>
          <p:cNvPr id="190" name="Shape 190"/>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092535873"/>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r>
              <a:rPr lang="en"/>
              <a:t>Lists are links of data</a:t>
            </a:r>
          </a:p>
        </p:txBody>
      </p:sp>
      <p:sp>
        <p:nvSpPr>
          <p:cNvPr id="196" name="Shape 196"/>
          <p:cNvSpPr txBox="1">
            <a:spLocks noGrp="1"/>
          </p:cNvSpPr>
          <p:nvPr>
            <p:ph idx="1"/>
          </p:nvPr>
        </p:nvSpPr>
        <p:spPr/>
        <p:txBody>
          <a:bodyPr/>
          <a:lstStyle/>
          <a:p>
            <a:r>
              <a:rPr lang="en"/>
              <a:t>How to create a list of Mr. Allatta’s favorite foods</a:t>
            </a:r>
          </a:p>
        </p:txBody>
      </p:sp>
      <p:pic>
        <p:nvPicPr>
          <p:cNvPr id="197" name="Shape 197"/>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654230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5</a:t>
            </a:r>
          </a:p>
        </p:txBody>
      </p:sp>
      <p:sp>
        <p:nvSpPr>
          <p:cNvPr id="136" name="Shape 1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image-width</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circle</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22467751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r>
              <a:rPr lang="en"/>
              <a:t>We can add as many things as we want</a:t>
            </a:r>
          </a:p>
        </p:txBody>
      </p:sp>
      <p:sp>
        <p:nvSpPr>
          <p:cNvPr id="203" name="Shape 203"/>
          <p:cNvSpPr txBox="1">
            <a:spLocks noGrp="1"/>
          </p:cNvSpPr>
          <p:nvPr>
            <p:ph idx="1"/>
          </p:nvPr>
        </p:nvSpPr>
        <p:spPr/>
        <p:txBody>
          <a:bodyPr/>
          <a:lstStyle/>
          <a:p>
            <a:r>
              <a:rPr lang="en"/>
              <a:t>Let’s add one more</a:t>
            </a:r>
          </a:p>
        </p:txBody>
      </p:sp>
      <p:pic>
        <p:nvPicPr>
          <p:cNvPr id="204" name="Shape 204"/>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60404229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We can add as many things as we want</a:t>
            </a:r>
          </a:p>
        </p:txBody>
      </p:sp>
      <p:sp>
        <p:nvSpPr>
          <p:cNvPr id="210" name="Shape 210"/>
          <p:cNvSpPr txBox="1">
            <a:spLocks noGrp="1"/>
          </p:cNvSpPr>
          <p:nvPr>
            <p:ph idx="1"/>
          </p:nvPr>
        </p:nvSpPr>
        <p:spPr/>
        <p:txBody>
          <a:bodyPr/>
          <a:lstStyle/>
          <a:p>
            <a:r>
              <a:rPr lang="en"/>
              <a:t>Links of links of links!</a:t>
            </a:r>
          </a:p>
        </p:txBody>
      </p:sp>
      <p:pic>
        <p:nvPicPr>
          <p:cNvPr id="211" name="Shape 211"/>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215243227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
              <a:t>Getting items from a list</a:t>
            </a:r>
          </a:p>
        </p:txBody>
      </p:sp>
      <p:sp>
        <p:nvSpPr>
          <p:cNvPr id="217" name="Shape 217"/>
          <p:cNvSpPr txBox="1">
            <a:spLocks noGrp="1"/>
          </p:cNvSpPr>
          <p:nvPr>
            <p:ph idx="1"/>
          </p:nvPr>
        </p:nvSpPr>
        <p:spPr/>
        <p:txBody>
          <a:bodyPr/>
          <a:lstStyle/>
          <a:p>
            <a:r>
              <a:rPr lang="en"/>
              <a:t>We can get the first item from the list</a:t>
            </a:r>
          </a:p>
        </p:txBody>
      </p:sp>
      <p:pic>
        <p:nvPicPr>
          <p:cNvPr id="218" name="Shape 218"/>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19" name="Shape 219"/>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90646190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Getting items from a list</a:t>
            </a:r>
          </a:p>
        </p:txBody>
      </p:sp>
      <p:sp>
        <p:nvSpPr>
          <p:cNvPr id="225" name="Shape 225"/>
          <p:cNvSpPr txBox="1">
            <a:spLocks noGrp="1"/>
          </p:cNvSpPr>
          <p:nvPr>
            <p:ph idx="1"/>
          </p:nvPr>
        </p:nvSpPr>
        <p:spPr/>
        <p:txBody>
          <a:bodyPr/>
          <a:lstStyle/>
          <a:p>
            <a:r>
              <a:rPr lang="en"/>
              <a:t>We can get the first item from the list</a:t>
            </a:r>
          </a:p>
        </p:txBody>
      </p:sp>
      <p:pic>
        <p:nvPicPr>
          <p:cNvPr id="226" name="Shape 226"/>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339594887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r>
              <a:rPr lang="en"/>
              <a:t>Getting items from a list</a:t>
            </a:r>
          </a:p>
        </p:txBody>
      </p:sp>
      <p:sp>
        <p:nvSpPr>
          <p:cNvPr id="232" name="Shape 232"/>
          <p:cNvSpPr txBox="1">
            <a:spLocks noGrp="1"/>
          </p:cNvSpPr>
          <p:nvPr>
            <p:ph idx="1"/>
          </p:nvPr>
        </p:nvSpPr>
        <p:spPr/>
        <p:txBody>
          <a:bodyPr/>
          <a:lstStyle/>
          <a:p>
            <a:r>
              <a:rPr lang="en"/>
              <a:t>We can get the rest of the items from the list</a:t>
            </a:r>
          </a:p>
        </p:txBody>
      </p:sp>
      <p:pic>
        <p:nvPicPr>
          <p:cNvPr id="233" name="Shape 233"/>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34" name="Shape 234"/>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92795918"/>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r>
              <a:rPr lang="en"/>
              <a:t>Getting items from a list</a:t>
            </a:r>
          </a:p>
        </p:txBody>
      </p:sp>
      <p:sp>
        <p:nvSpPr>
          <p:cNvPr id="240" name="Shape 240"/>
          <p:cNvSpPr txBox="1">
            <a:spLocks noGrp="1"/>
          </p:cNvSpPr>
          <p:nvPr>
            <p:ph idx="1"/>
          </p:nvPr>
        </p:nvSpPr>
        <p:spPr/>
        <p:txBody>
          <a:bodyPr/>
          <a:lstStyle/>
          <a:p>
            <a:r>
              <a:rPr lang="en"/>
              <a:t>We can get the rest of the items from the list</a:t>
            </a:r>
          </a:p>
        </p:txBody>
      </p:sp>
      <p:pic>
        <p:nvPicPr>
          <p:cNvPr id="241" name="Shape 241"/>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04902988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Sample Problem</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1098288741"/>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 vs. State</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changes and what stays the same?</a:t>
            </a:r>
          </a:p>
        </p:txBody>
      </p:sp>
    </p:spTree>
    <p:extLst>
      <p:ext uri="{BB962C8B-B14F-4D97-AF65-F5344CB8AC3E}">
        <p14:creationId xmlns:p14="http://schemas.microsoft.com/office/powerpoint/2010/main" val="428909052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3" name="Shape 53"/>
          <p:cNvSpPr txBox="1">
            <a:spLocks noGrp="1"/>
          </p:cNvSpPr>
          <p:nvPr>
            <p:ph type="body" idx="1"/>
          </p:nvPr>
        </p:nvSpPr>
        <p:spPr>
          <a:xfrm>
            <a:off x="457200" y="1752601"/>
            <a:ext cx="8229600" cy="4007699"/>
          </a:xfrm>
          <a:prstGeom prst="rect">
            <a:avLst/>
          </a:prstGeom>
        </p:spPr>
        <p:txBody>
          <a:bodyPr vert="horz" lIns="91425" tIns="91425" rIns="91425" bIns="91425" rtlCol="0" anchor="t" anchorCtr="0">
            <a:noAutofit/>
          </a:bodyPr>
          <a:lstStyle/>
          <a:p>
            <a:pPr>
              <a:buClr>
                <a:schemeClr val="dk1"/>
              </a:buClr>
              <a:buSzPct val="61111"/>
              <a:buNone/>
            </a:pPr>
            <a:r>
              <a:rPr lang="en" sz="1800">
                <a:latin typeface="Consolas"/>
                <a:ea typeface="Consolas"/>
                <a:cs typeface="Consolas"/>
                <a:sym typeface="Consolas"/>
              </a:rPr>
              <a:t>import image as I</a:t>
            </a:r>
          </a:p>
          <a:p>
            <a:pPr>
              <a:buClr>
                <a:schemeClr val="dk1"/>
              </a:buClr>
              <a:buSzPct val="61111"/>
              <a:buNone/>
            </a:pPr>
            <a:r>
              <a:rPr lang="en" sz="1800">
                <a:latin typeface="Consolas"/>
                <a:ea typeface="Consolas"/>
                <a:cs typeface="Consolas"/>
                <a:sym typeface="Consolas"/>
              </a:rPr>
              <a:t>import world as W</a:t>
            </a:r>
          </a:p>
          <a:p>
            <a:pPr>
              <a:buClr>
                <a:schemeClr val="dk1"/>
              </a:buClr>
              <a:buSzPct val="61111"/>
              <a:buNone/>
            </a:pPr>
            <a:r>
              <a:rPr lang="en" sz="1800">
                <a:solidFill>
                  <a:srgbClr val="4A86E8"/>
                </a:solidFill>
                <a:latin typeface="Consolas"/>
                <a:ea typeface="Consolas"/>
                <a:cs typeface="Consolas"/>
                <a:sym typeface="Consolas"/>
              </a:rPr>
              <a:t># physical constants </a:t>
            </a:r>
          </a:p>
          <a:p>
            <a:pPr>
              <a:buClr>
                <a:schemeClr val="dk1"/>
              </a:buClr>
              <a:buSzPct val="61111"/>
              <a:buNone/>
            </a:pPr>
            <a:r>
              <a:rPr lang="en" sz="1800">
                <a:latin typeface="Consolas"/>
                <a:ea typeface="Consolas"/>
                <a:cs typeface="Consolas"/>
                <a:sym typeface="Consolas"/>
              </a:rPr>
              <a:t>HEIGHT = 300</a:t>
            </a:r>
          </a:p>
          <a:p>
            <a:pPr>
              <a:buClr>
                <a:schemeClr val="dk1"/>
              </a:buClr>
              <a:buSzPct val="61111"/>
              <a:buNone/>
            </a:pPr>
            <a:r>
              <a:rPr lang="en" sz="1800">
                <a:latin typeface="Consolas"/>
                <a:ea typeface="Consolas"/>
                <a:cs typeface="Consolas"/>
                <a:sym typeface="Consolas"/>
              </a:rPr>
              <a:t>WIDTH = 300</a:t>
            </a:r>
          </a:p>
          <a:p>
            <a:pPr>
              <a:buClr>
                <a:schemeClr val="dk1"/>
              </a:buClr>
              <a:buSzPct val="61111"/>
              <a:buNone/>
            </a:pPr>
            <a:r>
              <a:rPr lang="en" sz="1800">
                <a:latin typeface="Consolas"/>
                <a:ea typeface="Consolas"/>
                <a:cs typeface="Consolas"/>
                <a:sym typeface="Consolas"/>
              </a:rPr>
              <a:t>XSHOTS = WIDTH / 2</a:t>
            </a:r>
          </a:p>
          <a:p>
            <a:pPr>
              <a:buClr>
                <a:schemeClr val="dk1"/>
              </a:buClr>
              <a:buSzPct val="61111"/>
              <a:buNone/>
            </a:pPr>
            <a:r>
              <a:rPr lang="en" sz="1800">
                <a:solidFill>
                  <a:srgbClr val="4A86E8"/>
                </a:solidFill>
                <a:latin typeface="Consolas"/>
                <a:ea typeface="Consolas"/>
                <a:cs typeface="Consolas"/>
                <a:sym typeface="Consolas"/>
              </a:rPr>
              <a:t># graphical constants</a:t>
            </a:r>
            <a:r>
              <a:rPr lang="en" sz="1800">
                <a:latin typeface="Consolas"/>
                <a:ea typeface="Consolas"/>
                <a:cs typeface="Consolas"/>
                <a:sym typeface="Consolas"/>
              </a:rPr>
              <a:t> </a:t>
            </a:r>
          </a:p>
          <a:p>
            <a:pPr>
              <a:buClr>
                <a:schemeClr val="dk1"/>
              </a:buClr>
              <a:buSzPct val="61111"/>
              <a:buNone/>
            </a:pPr>
            <a:r>
              <a:rPr lang="en" sz="1800">
                <a:latin typeface="Consolas"/>
                <a:ea typeface="Consolas"/>
                <a:cs typeface="Consolas"/>
                <a:sym typeface="Consolas"/>
              </a:rPr>
              <a:t>BACKGROUND = I.empty-scene(WIDTH, HEIGHT)</a:t>
            </a:r>
          </a:p>
          <a:p>
            <a:pPr>
              <a:buNone/>
            </a:pPr>
            <a:r>
              <a:rPr lang="en" sz="1800">
                <a:latin typeface="Consolas"/>
                <a:ea typeface="Consolas"/>
                <a:cs typeface="Consolas"/>
                <a:sym typeface="Consolas"/>
              </a:rPr>
              <a:t>SHOT = I.triangle(30, "solid", "red")</a:t>
            </a:r>
          </a:p>
        </p:txBody>
      </p:sp>
    </p:spTree>
    <p:extLst>
      <p:ext uri="{BB962C8B-B14F-4D97-AF65-F5344CB8AC3E}">
        <p14:creationId xmlns:p14="http://schemas.microsoft.com/office/powerpoint/2010/main" val="4024505049"/>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9" name="Shape 59"/>
          <p:cNvSpPr txBox="1">
            <a:spLocks noGrp="1"/>
          </p:cNvSpPr>
          <p:nvPr>
            <p:ph type="body" idx="1"/>
          </p:nvPr>
        </p:nvSpPr>
        <p:spPr>
          <a:xfrm>
            <a:off x="457200" y="1752600"/>
            <a:ext cx="8229600" cy="3399300"/>
          </a:xfrm>
          <a:prstGeom prst="rect">
            <a:avLst/>
          </a:prstGeom>
        </p:spPr>
        <p:txBody>
          <a:bodyPr vert="horz" lIns="91425" tIns="91425" rIns="91425" bIns="91425" rtlCol="0" anchor="t" anchorCtr="0">
            <a:noAutofit/>
          </a:bodyPr>
          <a:lstStyle/>
          <a:p>
            <a:pPr>
              <a:buNone/>
            </a:pPr>
            <a:r>
              <a:rPr lang="en" sz="1800">
                <a:solidFill>
                  <a:srgbClr val="999999"/>
                </a:solidFill>
                <a:latin typeface="Consolas"/>
                <a:ea typeface="Consolas"/>
                <a:cs typeface="Consolas"/>
                <a:sym typeface="Consolas"/>
              </a:rPr>
              <a:t>import image as I</a:t>
            </a:r>
          </a:p>
          <a:p>
            <a:pPr>
              <a:buNone/>
            </a:pPr>
            <a:r>
              <a:rPr lang="en" sz="1800">
                <a:solidFill>
                  <a:srgbClr val="999999"/>
                </a:solidFill>
                <a:latin typeface="Consolas"/>
                <a:ea typeface="Consolas"/>
                <a:cs typeface="Consolas"/>
                <a:sym typeface="Consolas"/>
              </a:rPr>
              <a:t>import world as W</a:t>
            </a:r>
          </a:p>
          <a:p>
            <a:pPr>
              <a:buNone/>
            </a:pPr>
            <a:r>
              <a:rPr lang="en" sz="1800">
                <a:solidFill>
                  <a:srgbClr val="999999"/>
                </a:solidFill>
                <a:latin typeface="Consolas"/>
                <a:ea typeface="Consolas"/>
                <a:cs typeface="Consolas"/>
                <a:sym typeface="Consolas"/>
              </a:rPr>
              <a:t># physical constants </a:t>
            </a:r>
          </a:p>
          <a:p>
            <a:pPr>
              <a:buNone/>
            </a:pPr>
            <a:r>
              <a:rPr lang="en" sz="1800">
                <a:solidFill>
                  <a:srgbClr val="999999"/>
                </a:solidFill>
                <a:latin typeface="Consolas"/>
                <a:ea typeface="Consolas"/>
                <a:cs typeface="Consolas"/>
                <a:sym typeface="Consolas"/>
              </a:rPr>
              <a:t>HEIGHT = 300</a:t>
            </a:r>
          </a:p>
          <a:p>
            <a:pPr>
              <a:buNone/>
            </a:pPr>
            <a:r>
              <a:rPr lang="en" sz="1800">
                <a:solidFill>
                  <a:srgbClr val="999999"/>
                </a:solidFill>
                <a:latin typeface="Consolas"/>
                <a:ea typeface="Consolas"/>
                <a:cs typeface="Consolas"/>
                <a:sym typeface="Consolas"/>
              </a:rPr>
              <a:t>WIDTH = 300</a:t>
            </a:r>
          </a:p>
          <a:p>
            <a:pPr>
              <a:buNone/>
            </a:pPr>
            <a:r>
              <a:rPr lang="en" sz="1800">
                <a:latin typeface="Consolas"/>
                <a:ea typeface="Consolas"/>
                <a:cs typeface="Consolas"/>
                <a:sym typeface="Consolas"/>
              </a:rPr>
              <a:t>XSHOTS = WIDTH / 2</a:t>
            </a:r>
          </a:p>
          <a:p>
            <a:pPr>
              <a:buNone/>
            </a:pPr>
            <a:r>
              <a:rPr lang="en" sz="1800">
                <a:solidFill>
                  <a:srgbClr val="999999"/>
                </a:solidFill>
                <a:latin typeface="Consolas"/>
                <a:ea typeface="Consolas"/>
                <a:cs typeface="Consolas"/>
                <a:sym typeface="Consolas"/>
              </a:rPr>
              <a:t># graphical constants </a:t>
            </a:r>
          </a:p>
          <a:p>
            <a:pPr>
              <a:buNone/>
            </a:pPr>
            <a:r>
              <a:rPr lang="en" sz="1800">
                <a:solidFill>
                  <a:srgbClr val="999999"/>
                </a:solidFill>
                <a:latin typeface="Consolas"/>
                <a:ea typeface="Consolas"/>
                <a:cs typeface="Consolas"/>
                <a:sym typeface="Consolas"/>
              </a:rPr>
              <a:t>BACKGROUND = I.empty-scene(WIDTH, HEIGHT)</a:t>
            </a:r>
          </a:p>
          <a:p>
            <a:pPr>
              <a:buNone/>
            </a:pPr>
            <a:r>
              <a:rPr lang="en" sz="1800">
                <a:solidFill>
                  <a:srgbClr val="999999"/>
                </a:solidFill>
                <a:latin typeface="Consolas"/>
                <a:ea typeface="Consolas"/>
                <a:cs typeface="Consolas"/>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883757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6</a:t>
            </a:r>
          </a:p>
        </p:txBody>
      </p:sp>
      <p:sp>
        <p:nvSpPr>
          <p:cNvPr id="142" name="Shape 1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image-width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circle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a:p>
            <a:pPr>
              <a:buNone/>
            </a:pP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6"/>
              </a:rPr>
              <a:t>image-height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7"/>
              </a:rPr>
              <a:t>rectangle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"blue"</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375648560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World</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does the problem say about the world?  What will change in our program?</a:t>
            </a:r>
          </a:p>
        </p:txBody>
      </p:sp>
    </p:spTree>
    <p:extLst>
      <p:ext uri="{BB962C8B-B14F-4D97-AF65-F5344CB8AC3E}">
        <p14:creationId xmlns:p14="http://schemas.microsoft.com/office/powerpoint/2010/main" val="3239885455"/>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Data Representation of World</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we know how many shots the player will “fire”?  </a:t>
            </a:r>
          </a:p>
          <a:p>
            <a:pPr>
              <a:buNone/>
            </a:pPr>
            <a:r>
              <a:rPr lang="en"/>
              <a:t>What does this tell us about the data representation of world?</a:t>
            </a:r>
          </a:p>
        </p:txBody>
      </p:sp>
    </p:spTree>
    <p:extLst>
      <p:ext uri="{BB962C8B-B14F-4D97-AF65-F5344CB8AC3E}">
        <p14:creationId xmlns:p14="http://schemas.microsoft.com/office/powerpoint/2010/main" val="8914504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 List-of-shots</a:t>
            </a:r>
          </a:p>
        </p:txBody>
      </p:sp>
      <p:sp>
        <p:nvSpPr>
          <p:cNvPr id="79" name="Shape 79"/>
          <p:cNvSpPr txBox="1">
            <a:spLocks noGrp="1"/>
          </p:cNvSpPr>
          <p:nvPr>
            <p:ph type="body" idx="1"/>
          </p:nvPr>
        </p:nvSpPr>
        <p:spPr>
          <a:xfrm>
            <a:off x="457200" y="2057400"/>
            <a:ext cx="8229600" cy="1161900"/>
          </a:xfrm>
          <a:prstGeom prst="rect">
            <a:avLst/>
          </a:prstGeom>
        </p:spPr>
        <p:txBody>
          <a:bodyPr vert="horz" lIns="91425" tIns="91425" rIns="91425" bIns="91425" rtlCol="0" anchor="t" anchorCtr="0">
            <a:noAutofit/>
          </a:bodyPr>
          <a:lstStyle/>
          <a:p>
            <a:pPr>
              <a:buNone/>
            </a:pPr>
            <a:r>
              <a:rPr lang="en"/>
              <a:t>Since we don’t know how many shots the player will fire we use a list to represent them:</a:t>
            </a:r>
          </a:p>
          <a:p>
            <a:pPr>
              <a:buNone/>
            </a:pPr>
            <a:endParaRPr/>
          </a:p>
        </p:txBody>
      </p:sp>
      <p:sp>
        <p:nvSpPr>
          <p:cNvPr id="80" name="Shape 80"/>
          <p:cNvSpPr txBox="1">
            <a:spLocks noGrp="1"/>
          </p:cNvSpPr>
          <p:nvPr>
            <p:ph type="body" idx="1"/>
          </p:nvPr>
        </p:nvSpPr>
        <p:spPr>
          <a:xfrm>
            <a:off x="1592551" y="3219301"/>
            <a:ext cx="5958899" cy="2684099"/>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55247830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86" name="Shape 86"/>
          <p:cNvSpPr txBox="1">
            <a:spLocks noGrp="1"/>
          </p:cNvSpPr>
          <p:nvPr>
            <p:ph type="body" idx="1"/>
          </p:nvPr>
        </p:nvSpPr>
        <p:spPr>
          <a:xfrm>
            <a:off x="457200" y="2057401"/>
            <a:ext cx="8229600" cy="1591499"/>
          </a:xfrm>
          <a:prstGeom prst="rect">
            <a:avLst/>
          </a:prstGeom>
        </p:spPr>
        <p:txBody>
          <a:bodyPr vert="horz" lIns="91425" tIns="91425" rIns="91425" bIns="91425" rtlCol="0" anchor="t" anchorCtr="0">
            <a:noAutofit/>
          </a:bodyPr>
          <a:lstStyle/>
          <a:p>
            <a:pPr>
              <a:buNone/>
            </a:pPr>
            <a:r>
              <a:rPr lang="en"/>
              <a:t>How do we represent individual shots?</a:t>
            </a:r>
          </a:p>
        </p:txBody>
      </p:sp>
    </p:spTree>
    <p:extLst>
      <p:ext uri="{BB962C8B-B14F-4D97-AF65-F5344CB8AC3E}">
        <p14:creationId xmlns:p14="http://schemas.microsoft.com/office/powerpoint/2010/main" val="178245576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92" name="Shape 92"/>
          <p:cNvSpPr txBox="1">
            <a:spLocks noGrp="1"/>
          </p:cNvSpPr>
          <p:nvPr>
            <p:ph type="body" idx="1"/>
          </p:nvPr>
        </p:nvSpPr>
        <p:spPr>
          <a:xfrm>
            <a:off x="457200" y="2057400"/>
            <a:ext cx="8229600" cy="857400"/>
          </a:xfrm>
          <a:prstGeom prst="rect">
            <a:avLst/>
          </a:prstGeom>
        </p:spPr>
        <p:txBody>
          <a:bodyPr vert="horz" lIns="91425" tIns="91425" rIns="91425" bIns="91425" rtlCol="0" anchor="t" anchorCtr="0">
            <a:noAutofit/>
          </a:bodyPr>
          <a:lstStyle/>
          <a:p>
            <a:pPr>
              <a:buNone/>
            </a:pPr>
            <a:r>
              <a:rPr lang="en"/>
              <a:t>How do we represent individual shots?</a:t>
            </a:r>
          </a:p>
        </p:txBody>
      </p:sp>
      <p:sp>
        <p:nvSpPr>
          <p:cNvPr id="93" name="Shape 93"/>
          <p:cNvSpPr txBox="1">
            <a:spLocks noGrp="1"/>
          </p:cNvSpPr>
          <p:nvPr>
            <p:ph type="body" idx="1"/>
          </p:nvPr>
        </p:nvSpPr>
        <p:spPr>
          <a:xfrm>
            <a:off x="662100" y="3202650"/>
            <a:ext cx="8024700" cy="2521800"/>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257660475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Putting this together</a:t>
            </a:r>
          </a:p>
        </p:txBody>
      </p:sp>
      <p:sp>
        <p:nvSpPr>
          <p:cNvPr id="99" name="Shape 9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A Shot-World is a List-of-Numbers.</a:t>
            </a:r>
          </a:p>
          <a:p>
            <a:pPr>
              <a:buNone/>
            </a:pPr>
            <a:r>
              <a:rPr lang="en"/>
              <a:t># interpretation: each number represents the y coordinate of the shot</a:t>
            </a:r>
          </a:p>
        </p:txBody>
      </p:sp>
    </p:spTree>
    <p:extLst>
      <p:ext uri="{BB962C8B-B14F-4D97-AF65-F5344CB8AC3E}">
        <p14:creationId xmlns:p14="http://schemas.microsoft.com/office/powerpoint/2010/main" val="12738093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Event Handlers</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Which events will we need to employ to solve the given </a:t>
            </a:r>
            <a:r>
              <a:rPr lang="en" u="sng">
                <a:solidFill>
                  <a:schemeClr val="hlink"/>
                </a:solidFill>
                <a:hlinkClick r:id="rId3"/>
              </a:rPr>
              <a:t>problem</a:t>
            </a:r>
            <a:r>
              <a:rPr lang="en"/>
              <a:t>?</a:t>
            </a:r>
          </a:p>
          <a:p>
            <a:pPr>
              <a:buNone/>
            </a:pPr>
            <a:endParaRPr/>
          </a:p>
          <a:p>
            <a:pPr>
              <a:buNone/>
            </a:pPr>
            <a:endParaRPr/>
          </a:p>
        </p:txBody>
      </p:sp>
    </p:spTree>
    <p:extLst>
      <p:ext uri="{BB962C8B-B14F-4D97-AF65-F5344CB8AC3E}">
        <p14:creationId xmlns:p14="http://schemas.microsoft.com/office/powerpoint/2010/main" val="3851432501"/>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Image</a:t>
            </a:r>
          </a:p>
        </p:txBody>
      </p:sp>
      <p:sp>
        <p:nvSpPr>
          <p:cNvPr id="111" name="Shape 111"/>
          <p:cNvSpPr txBox="1">
            <a:spLocks noGrp="1"/>
          </p:cNvSpPr>
          <p:nvPr>
            <p:ph type="body" idx="1"/>
          </p:nvPr>
        </p:nvSpPr>
        <p:spPr>
          <a:xfrm>
            <a:off x="196851" y="2057401"/>
            <a:ext cx="8947199" cy="3725699"/>
          </a:xfrm>
          <a:prstGeom prst="rect">
            <a:avLst/>
          </a:prstGeom>
        </p:spPr>
        <p:txBody>
          <a:bodyPr vert="horz" lIns="91425" tIns="91425" rIns="91425" bIns="91425" rtlCol="0" anchor="t" anchorCtr="0">
            <a:noAutofit/>
          </a:bodyPr>
          <a:lstStyle/>
          <a:p>
            <a:pPr>
              <a:buNone/>
            </a:pPr>
            <a:r>
              <a:rPr lang="en"/>
              <a:t># adds each y on w at (XSHOT, y) to the background image</a:t>
            </a:r>
          </a:p>
          <a:p>
            <a:pPr>
              <a:buNone/>
            </a:pPr>
            <a:r>
              <a:rPr lang="en" sz="2500">
                <a:highlight>
                  <a:srgbClr val="D9EAD3"/>
                </a:highlight>
                <a:latin typeface="Consolas"/>
                <a:ea typeface="Consolas"/>
                <a:cs typeface="Consolas"/>
                <a:sym typeface="Consolas"/>
              </a:rPr>
              <a:t>fun to-image(w :: List&lt;Number&gt;) -&gt; I.Image:</a:t>
            </a:r>
          </a:p>
          <a:p>
            <a:pPr>
              <a:buNone/>
            </a:pPr>
            <a:r>
              <a:rPr lang="en" sz="2500">
                <a:highlight>
                  <a:srgbClr val="D9EAD3"/>
                </a:highlight>
                <a:latin typeface="Consolas"/>
                <a:ea typeface="Consolas"/>
                <a:cs typeface="Consolas"/>
                <a:sym typeface="Consolas"/>
              </a:rPr>
              <a:t>	BACKGROUND</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996091910"/>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Shot-World</a:t>
            </a:r>
          </a:p>
        </p:txBody>
      </p:sp>
      <p:sp>
        <p:nvSpPr>
          <p:cNvPr id="117" name="Shape 11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moves each shot up by one pixel</a:t>
            </a:r>
          </a:p>
          <a:p>
            <a:pPr>
              <a:buNone/>
            </a:pPr>
            <a:r>
              <a:rPr lang="en" sz="2500">
                <a:highlight>
                  <a:srgbClr val="D9EAD3"/>
                </a:highlight>
                <a:latin typeface="Consolas"/>
                <a:ea typeface="Consolas"/>
                <a:cs typeface="Consolas"/>
                <a:sym typeface="Consolas"/>
              </a:rPr>
              <a:t>fun tock(w :: List&lt;Number&gt;) -&gt; List&lt;Number&gt;:</a:t>
            </a:r>
          </a:p>
          <a:p>
            <a:pPr>
              <a:buNone/>
            </a:pPr>
            <a:r>
              <a:rPr lang="en" sz="2500">
                <a:highlight>
                  <a:srgbClr val="D9EAD3"/>
                </a:highlight>
                <a:latin typeface="Consolas"/>
                <a:ea typeface="Consolas"/>
                <a:cs typeface="Consolas"/>
                <a:sym typeface="Consolas"/>
              </a:rPr>
              <a:t>	w</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24405469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25251" y="1063225"/>
            <a:ext cx="8929199" cy="857400"/>
          </a:xfrm>
          <a:prstGeom prst="rect">
            <a:avLst/>
          </a:prstGeom>
        </p:spPr>
        <p:txBody>
          <a:bodyPr vert="horz" lIns="91425" tIns="91425" rIns="91425" bIns="91425" rtlCol="0" anchor="b" anchorCtr="0">
            <a:noAutofit/>
          </a:bodyPr>
          <a:lstStyle/>
          <a:p>
            <a:r>
              <a:rPr lang="en" sz="3400"/>
              <a:t>#  :: Shot-World Key-Event -&gt; Shot-World </a:t>
            </a:r>
          </a:p>
        </p:txBody>
      </p:sp>
      <p:sp>
        <p:nvSpPr>
          <p:cNvPr id="123" name="Shape 123"/>
          <p:cNvSpPr txBox="1">
            <a:spLocks noGrp="1"/>
          </p:cNvSpPr>
          <p:nvPr>
            <p:ph type="body" idx="1"/>
          </p:nvPr>
        </p:nvSpPr>
        <p:spPr>
          <a:xfrm>
            <a:off x="250525" y="2057401"/>
            <a:ext cx="8803800" cy="3725699"/>
          </a:xfrm>
          <a:prstGeom prst="rect">
            <a:avLst/>
          </a:prstGeom>
        </p:spPr>
        <p:txBody>
          <a:bodyPr vert="horz" lIns="91425" tIns="91425" rIns="91425" bIns="91425" rtlCol="0" anchor="t" anchorCtr="0">
            <a:noAutofit/>
          </a:bodyPr>
          <a:lstStyle/>
          <a:p>
            <a:pPr>
              <a:buNone/>
            </a:pPr>
            <a:r>
              <a:rPr lang="en"/>
              <a:t># adds a shot to the world if the space bar was hit</a:t>
            </a:r>
          </a:p>
          <a:p>
            <a:pPr>
              <a:buNone/>
            </a:pPr>
            <a:r>
              <a:rPr lang="en" sz="1900">
                <a:latin typeface="Consolas"/>
                <a:ea typeface="Consolas"/>
                <a:cs typeface="Consolas"/>
                <a:sym typeface="Consolas"/>
              </a:rPr>
              <a:t>fun key-press(w :: List&lt;Number&gt;, key :: String) -&gt; List&lt;Number&gt;:</a:t>
            </a:r>
          </a:p>
          <a:p>
            <a:pPr indent="457200">
              <a:buNone/>
            </a:pPr>
            <a:r>
              <a:rPr lang="en" sz="1900">
                <a:latin typeface="Consolas"/>
                <a:ea typeface="Consolas"/>
                <a:cs typeface="Consolas"/>
                <a:sym typeface="Consolas"/>
              </a:rPr>
              <a:t>w</a:t>
            </a:r>
          </a:p>
          <a:p>
            <a:pPr marL="0" indent="0">
              <a:buNone/>
            </a:pPr>
            <a:r>
              <a:rPr lang="en" sz="1900">
                <a:latin typeface="Consolas"/>
                <a:ea typeface="Consolas"/>
                <a:cs typeface="Consolas"/>
                <a:sym typeface="Consolas"/>
              </a:rPr>
              <a:t>end</a:t>
            </a:r>
          </a:p>
        </p:txBody>
      </p:sp>
    </p:spTree>
    <p:extLst>
      <p:ext uri="{BB962C8B-B14F-4D97-AF65-F5344CB8AC3E}">
        <p14:creationId xmlns:p14="http://schemas.microsoft.com/office/powerpoint/2010/main" val="90711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100" name="Shape 10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143682065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The main function</a:t>
            </a:r>
          </a:p>
        </p:txBody>
      </p:sp>
      <p:sp>
        <p:nvSpPr>
          <p:cNvPr id="129" name="Shape 12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36666"/>
              <a:buNone/>
            </a:pPr>
            <a:r>
              <a:rPr lang="en">
                <a:latin typeface="Consolas"/>
                <a:ea typeface="Consolas"/>
                <a:cs typeface="Consolas"/>
                <a:sym typeface="Consolas"/>
              </a:rPr>
              <a:t># ShotWorld -&gt; ShotWorld </a:t>
            </a:r>
          </a:p>
          <a:p>
            <a:pPr>
              <a:buClr>
                <a:schemeClr val="dk1"/>
              </a:buClr>
              <a:buSzPct val="36666"/>
              <a:buNone/>
            </a:pPr>
            <a:r>
              <a:rPr lang="en">
                <a:latin typeface="Consolas"/>
                <a:ea typeface="Consolas"/>
                <a:cs typeface="Consolas"/>
                <a:sym typeface="Consolas"/>
              </a:rPr>
              <a:t>fun main(w0):</a:t>
            </a:r>
          </a:p>
          <a:p>
            <a:pPr>
              <a:buClr>
                <a:schemeClr val="dk1"/>
              </a:buClr>
              <a:buSzPct val="36666"/>
              <a:buNone/>
            </a:pPr>
            <a:r>
              <a:rPr lang="en">
                <a:latin typeface="Consolas"/>
                <a:ea typeface="Consolas"/>
                <a:cs typeface="Consolas"/>
                <a:sym typeface="Consolas"/>
              </a:rPr>
              <a:t>  W.big-bang(w0, [list:</a:t>
            </a:r>
          </a:p>
          <a:p>
            <a:pPr>
              <a:buClr>
                <a:schemeClr val="dk1"/>
              </a:buClr>
              <a:buSzPct val="36666"/>
              <a:buNone/>
            </a:pPr>
            <a:r>
              <a:rPr lang="en">
                <a:latin typeface="Consolas"/>
                <a:ea typeface="Consolas"/>
                <a:cs typeface="Consolas"/>
                <a:sym typeface="Consolas"/>
              </a:rPr>
              <a:t>      W.on-tick(tock),</a:t>
            </a:r>
          </a:p>
          <a:p>
            <a:pPr>
              <a:buClr>
                <a:schemeClr val="dk1"/>
              </a:buClr>
              <a:buSzPct val="36666"/>
              <a:buNone/>
            </a:pPr>
            <a:r>
              <a:rPr lang="en">
                <a:latin typeface="Consolas"/>
                <a:ea typeface="Consolas"/>
                <a:cs typeface="Consolas"/>
                <a:sym typeface="Consolas"/>
              </a:rPr>
              <a:t>      W.on-key(keypress),</a:t>
            </a:r>
          </a:p>
          <a:p>
            <a:pPr>
              <a:buClr>
                <a:schemeClr val="dk1"/>
              </a:buClr>
              <a:buSzPct val="36666"/>
              <a:buNone/>
            </a:pPr>
            <a:r>
              <a:rPr lang="en">
                <a:latin typeface="Consolas"/>
                <a:ea typeface="Consolas"/>
                <a:cs typeface="Consolas"/>
                <a:sym typeface="Consolas"/>
              </a:rPr>
              <a:t>      W.to-draw(to-image)])</a:t>
            </a:r>
          </a:p>
          <a:p>
            <a:pPr>
              <a:buNone/>
            </a:pPr>
            <a:r>
              <a:rPr lang="en">
                <a:latin typeface="Consolas"/>
                <a:ea typeface="Consolas"/>
                <a:cs typeface="Consolas"/>
                <a:sym typeface="Consolas"/>
              </a:rPr>
              <a:t>end</a:t>
            </a:r>
          </a:p>
        </p:txBody>
      </p:sp>
    </p:spTree>
    <p:extLst>
      <p:ext uri="{BB962C8B-B14F-4D97-AF65-F5344CB8AC3E}">
        <p14:creationId xmlns:p14="http://schemas.microsoft.com/office/powerpoint/2010/main" val="743638338"/>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Templates</a:t>
            </a:r>
          </a:p>
        </p:txBody>
      </p:sp>
      <p:sp>
        <p:nvSpPr>
          <p:cNvPr id="135" name="Shape 135"/>
          <p:cNvSpPr txBox="1">
            <a:spLocks noGrp="1"/>
          </p:cNvSpPr>
          <p:nvPr>
            <p:ph type="body" idx="1"/>
          </p:nvPr>
        </p:nvSpPr>
        <p:spPr>
          <a:xfrm>
            <a:off x="457200" y="2057401"/>
            <a:ext cx="8229600" cy="3559799"/>
          </a:xfrm>
          <a:prstGeom prst="rect">
            <a:avLst/>
          </a:prstGeom>
        </p:spPr>
        <p:txBody>
          <a:bodyPr vert="horz" lIns="91425" tIns="91425" rIns="91425" bIns="91425" rtlCol="0" anchor="t" anchorCtr="0">
            <a:noAutofit/>
          </a:bodyPr>
          <a:lstStyle/>
          <a:p>
            <a:pPr>
              <a:buNone/>
            </a:pPr>
            <a:r>
              <a:rPr lang="en"/>
              <a:t>#  :: Shot-World -&gt; Image</a:t>
            </a:r>
          </a:p>
          <a:p>
            <a:pPr>
              <a:buNone/>
            </a:pPr>
            <a:r>
              <a:rPr lang="en" sz="2500">
                <a:latin typeface="Consolas"/>
                <a:ea typeface="Consolas"/>
                <a:cs typeface="Consolas"/>
                <a:sym typeface="Consolas"/>
              </a:rPr>
              <a:t>fun to-image(w :: List&lt;Number&gt;) -&gt; I.Image:</a:t>
            </a:r>
          </a:p>
          <a:p>
            <a:pPr>
              <a:buNone/>
            </a:pPr>
            <a:r>
              <a:rPr lang="en" sz="2500">
                <a:latin typeface="Consolas"/>
                <a:ea typeface="Consolas"/>
                <a:cs typeface="Consolas"/>
                <a:sym typeface="Consolas"/>
              </a:rPr>
              <a:t>	cases (List) w:</a:t>
            </a:r>
          </a:p>
          <a:p>
            <a:pPr>
              <a:buNone/>
            </a:pPr>
            <a:r>
              <a:rPr lang="en" sz="2500">
                <a:latin typeface="Consolas"/>
                <a:ea typeface="Consolas"/>
                <a:cs typeface="Consolas"/>
                <a:sym typeface="Consolas"/>
              </a:rPr>
              <a:t>		| empty =&gt; …</a:t>
            </a:r>
          </a:p>
          <a:p>
            <a:pPr>
              <a:buNone/>
            </a:pPr>
            <a:r>
              <a:rPr lang="en" sz="2500">
                <a:latin typeface="Consolas"/>
                <a:ea typeface="Consolas"/>
                <a:cs typeface="Consolas"/>
                <a:sym typeface="Consolas"/>
              </a:rPr>
              <a:t>		| link(first, rest) =&gt; </a:t>
            </a:r>
          </a:p>
          <a:p>
            <a:pPr>
              <a:buNone/>
            </a:pPr>
            <a:r>
              <a:rPr lang="en" sz="2500">
                <a:latin typeface="Consolas"/>
                <a:ea typeface="Consolas"/>
                <a:cs typeface="Consolas"/>
                <a:sym typeface="Consolas"/>
              </a:rPr>
              <a:t>                    … first … to-image(rest)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461460496"/>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a:t>
            </a:r>
          </a:p>
        </p:txBody>
      </p:sp>
      <p:sp>
        <p:nvSpPr>
          <p:cNvPr id="141" name="Shape 1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first</a:t>
            </a:r>
            <a:r>
              <a:rPr lang="en"/>
              <a:t> -&gt; extracts the first y coordinate from the list</a:t>
            </a:r>
          </a:p>
          <a:p>
            <a:pPr>
              <a:buNone/>
            </a:pPr>
            <a:r>
              <a:rPr lang="en">
                <a:latin typeface="Consolas"/>
                <a:ea typeface="Consolas"/>
                <a:cs typeface="Consolas"/>
                <a:sym typeface="Consolas"/>
              </a:rPr>
              <a:t>rest </a:t>
            </a:r>
            <a:r>
              <a:rPr lang="en"/>
              <a:t>-&gt; is the rest of the y coordinates</a:t>
            </a:r>
          </a:p>
          <a:p>
            <a:pPr>
              <a:buNone/>
            </a:pPr>
            <a:endParaRPr/>
          </a:p>
          <a:p>
            <a:pPr>
              <a:buNone/>
            </a:pPr>
            <a:r>
              <a:rPr lang="en">
                <a:latin typeface="Consolas"/>
                <a:ea typeface="Consolas"/>
                <a:cs typeface="Consolas"/>
                <a:sym typeface="Consolas"/>
              </a:rPr>
              <a:t>to-image(rest)</a:t>
            </a:r>
            <a:r>
              <a:rPr lang="en"/>
              <a:t> -&gt; adds each shot on w.rest to the background image</a:t>
            </a:r>
          </a:p>
        </p:txBody>
      </p:sp>
    </p:spTree>
    <p:extLst>
      <p:ext uri="{BB962C8B-B14F-4D97-AF65-F5344CB8AC3E}">
        <p14:creationId xmlns:p14="http://schemas.microsoft.com/office/powerpoint/2010/main" val="1247049278"/>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 template</a:t>
            </a:r>
          </a:p>
        </p:txBody>
      </p:sp>
      <p:sp>
        <p:nvSpPr>
          <p:cNvPr id="147" name="Shape 1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44000"/>
              <a:buNone/>
            </a:pPr>
            <a:r>
              <a:rPr lang="en" sz="2500">
                <a:latin typeface="Consolas"/>
                <a:ea typeface="Consolas"/>
                <a:cs typeface="Consolas"/>
                <a:sym typeface="Consolas"/>
              </a:rPr>
              <a:t>fun to-image(w :: List&lt;Number&gt;) -&gt; I.Image:</a:t>
            </a:r>
          </a:p>
          <a:p>
            <a:pPr>
              <a:buClr>
                <a:schemeClr val="dk1"/>
              </a:buClr>
              <a:buSzPct val="44000"/>
              <a:buNone/>
            </a:pPr>
            <a:r>
              <a:rPr lang="en" sz="2500">
                <a:latin typeface="Consolas"/>
                <a:ea typeface="Consolas"/>
                <a:cs typeface="Consolas"/>
                <a:sym typeface="Consolas"/>
              </a:rPr>
              <a:t>	cases (List) w:</a:t>
            </a:r>
          </a:p>
          <a:p>
            <a:pPr>
              <a:buClr>
                <a:schemeClr val="dk1"/>
              </a:buClr>
              <a:buSzPct val="44000"/>
              <a:buNone/>
            </a:pPr>
            <a:r>
              <a:rPr lang="en" sz="2500">
                <a:latin typeface="Consolas"/>
                <a:ea typeface="Consolas"/>
                <a:cs typeface="Consolas"/>
                <a:sym typeface="Consolas"/>
              </a:rPr>
              <a:t>		| empty =&gt; …</a:t>
            </a:r>
          </a:p>
          <a:p>
            <a:pPr>
              <a:buClr>
                <a:schemeClr val="dk1"/>
              </a:buClr>
              <a:buSzPct val="44000"/>
              <a:buNone/>
            </a:pPr>
            <a:r>
              <a:rPr lang="en" sz="2500">
                <a:latin typeface="Consolas"/>
                <a:ea typeface="Consolas"/>
                <a:cs typeface="Consolas"/>
                <a:sym typeface="Consolas"/>
              </a:rPr>
              <a:t>		| link(first, rest) =&gt; </a:t>
            </a:r>
          </a:p>
          <a:p>
            <a:pPr>
              <a:buClr>
                <a:schemeClr val="dk1"/>
              </a:buClr>
              <a:buSzPct val="44000"/>
              <a:buNone/>
            </a:pPr>
            <a:r>
              <a:rPr lang="en" sz="2500">
                <a:latin typeface="Consolas"/>
                <a:ea typeface="Consolas"/>
                <a:cs typeface="Consolas"/>
                <a:sym typeface="Consolas"/>
              </a:rPr>
              <a:t>                    … first … to-image(rest)</a:t>
            </a:r>
          </a:p>
          <a:p>
            <a:pPr>
              <a:buClr>
                <a:schemeClr val="dk1"/>
              </a:buClr>
              <a:buSzPct val="44000"/>
              <a:buNone/>
            </a:pPr>
            <a:r>
              <a:rPr lang="en" sz="2500">
                <a:latin typeface="Consolas"/>
                <a:ea typeface="Consolas"/>
                <a:cs typeface="Consolas"/>
                <a:sym typeface="Consolas"/>
              </a:rPr>
              <a:t>	end</a:t>
            </a:r>
          </a:p>
          <a:p>
            <a:pPr>
              <a:buClr>
                <a:schemeClr val="dk1"/>
              </a:buClr>
              <a:buSzPct val="44000"/>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56319941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3" name="Shape 1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latin typeface="Consolas"/>
                <a:ea typeface="Consolas"/>
                <a:cs typeface="Consolas"/>
                <a:sym typeface="Consolas"/>
              </a:rPr>
              <a:t>place-image(SHOT, </a:t>
            </a:r>
          </a:p>
          <a:p>
            <a:pPr>
              <a:buNone/>
            </a:pPr>
            <a:r>
              <a:rPr lang="en">
                <a:latin typeface="Consolas"/>
                <a:ea typeface="Consolas"/>
                <a:cs typeface="Consolas"/>
                <a:sym typeface="Consolas"/>
              </a:rPr>
              <a:t>              XSHOT, w.first,</a:t>
            </a:r>
          </a:p>
          <a:p>
            <a:pPr>
              <a:buNone/>
            </a:pPr>
            <a:r>
              <a:rPr lang="en">
                <a:latin typeface="Consolas"/>
                <a:ea typeface="Consolas"/>
                <a:cs typeface="Consolas"/>
                <a:sym typeface="Consolas"/>
              </a:rPr>
              <a:t>					   to-image(w.rest))</a:t>
            </a:r>
          </a:p>
        </p:txBody>
      </p:sp>
    </p:spTree>
    <p:extLst>
      <p:ext uri="{BB962C8B-B14F-4D97-AF65-F5344CB8AC3E}">
        <p14:creationId xmlns:p14="http://schemas.microsoft.com/office/powerpoint/2010/main" val="2150698893"/>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9" name="Shape 1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a:t>
            </a:r>
            <a:r>
              <a:rPr lang="en">
                <a:solidFill>
                  <a:srgbClr val="000000"/>
                </a:solidFill>
                <a:latin typeface="Consolas"/>
                <a:ea typeface="Consolas"/>
                <a:cs typeface="Consolas"/>
                <a:sym typeface="Consolas"/>
              </a:rPr>
              <a:t>SHOT</a:t>
            </a:r>
            <a:r>
              <a:rPr lang="en">
                <a:solidFill>
                  <a:srgbClr val="B7B7B7"/>
                </a:solidFill>
                <a:latin typeface="Consolas"/>
                <a:ea typeface="Consolas"/>
                <a:cs typeface="Consolas"/>
                <a:sym typeface="Consolas"/>
              </a:rPr>
              <a:t>, </a:t>
            </a:r>
          </a:p>
          <a:p>
            <a:pPr>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968182621"/>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67" name="Shape 1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XSHOT</a:t>
            </a:r>
            <a:r>
              <a:rPr lang="en">
                <a:solidFill>
                  <a:srgbClr val="B7B7B7"/>
                </a:solidFill>
                <a:latin typeface="Consolas"/>
                <a:ea typeface="Consolas"/>
                <a:cs typeface="Consolas"/>
                <a:sym typeface="Consolas"/>
              </a:rPr>
              <a:t>, w.first,</a:t>
            </a:r>
          </a:p>
          <a:p>
            <a:pPr>
              <a:buNone/>
            </a:pPr>
            <a:r>
              <a:rPr lang="en">
                <a:solidFill>
                  <a:srgbClr val="B7B7B7"/>
                </a:solidFill>
                <a:latin typeface="Consolas"/>
                <a:ea typeface="Consolas"/>
                <a:cs typeface="Consola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983500006"/>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75" name="Shape 1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XSHOT, </a:t>
            </a:r>
            <a:r>
              <a:rPr lang="en">
                <a:solidFill>
                  <a:srgbClr val="000000"/>
                </a:solidFill>
                <a:latin typeface="Consolas"/>
                <a:ea typeface="Consolas"/>
                <a:cs typeface="Consolas"/>
                <a:sym typeface="Consolas"/>
              </a:rPr>
              <a:t>w.first</a:t>
            </a:r>
            <a:r>
              <a:rPr lang="en">
                <a:solidFill>
                  <a:srgbClr val="B7B7B7"/>
                </a:solidFill>
                <a:latin typeface="Consolas"/>
                <a:ea typeface="Consolas"/>
                <a:cs typeface="Consolas"/>
                <a:sym typeface="Consolas"/>
              </a:rPr>
              <a:t>,</a:t>
            </a:r>
          </a:p>
          <a:p>
            <a:pPr>
              <a:buNone/>
            </a:pPr>
            <a:r>
              <a:rPr lang="en">
                <a:solidFill>
                  <a:srgbClr val="B7B7B7"/>
                </a:solidFill>
                <a:latin typeface="Consolas"/>
                <a:ea typeface="Consolas"/>
                <a:cs typeface="Consola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288672708"/>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83" name="Shape 18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EFEFEF"/>
                </a:solidFill>
                <a:latin typeface="Consolas"/>
                <a:ea typeface="Consolas"/>
                <a:cs typeface="Consolas"/>
                <a:sym typeface="Consolas"/>
              </a:rPr>
              <a:t>I.place-image(SHOT, </a:t>
            </a:r>
          </a:p>
          <a:p>
            <a:pPr marL="0" indent="0">
              <a:lnSpc>
                <a:spcPct val="100000"/>
              </a:lnSpc>
              <a:spcBef>
                <a:spcPts val="600"/>
              </a:spcBef>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to-image(w.rest)</a:t>
            </a:r>
            <a:r>
              <a:rPr lang="en">
                <a:solidFill>
                  <a:srgbClr val="B7B7B7"/>
                </a:solidFill>
                <a:latin typeface="Consolas"/>
                <a:ea typeface="Consolas"/>
                <a:cs typeface="Consolas"/>
                <a:sym typeface="Consolas"/>
              </a:rPr>
              <a: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41060825"/>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is-empty?</a:t>
            </a:r>
          </a:p>
        </p:txBody>
      </p:sp>
      <p:sp>
        <p:nvSpPr>
          <p:cNvPr id="191" name="Shape 191"/>
          <p:cNvSpPr txBox="1">
            <a:spLocks noGrp="1"/>
          </p:cNvSpPr>
          <p:nvPr>
            <p:ph type="body" idx="1"/>
          </p:nvPr>
        </p:nvSpPr>
        <p:spPr>
          <a:xfrm>
            <a:off x="457200" y="2743200"/>
            <a:ext cx="8229600" cy="2933400"/>
          </a:xfrm>
          <a:prstGeom prst="rect">
            <a:avLst/>
          </a:prstGeom>
        </p:spPr>
        <p:txBody>
          <a:bodyPr vert="horz" lIns="91425" tIns="91425" rIns="91425" bIns="91425" rtlCol="0" anchor="t" anchorCtr="0">
            <a:noAutofit/>
          </a:bodyPr>
          <a:lstStyle/>
          <a:p>
            <a:pPr>
              <a:buNone/>
            </a:pPr>
            <a:r>
              <a:rPr lang="en" sz="2500">
                <a:latin typeface="Consolas"/>
                <a:ea typeface="Consolas"/>
                <a:cs typeface="Consolas"/>
                <a:sym typeface="Consolas"/>
              </a:rPr>
              <a:t>fun to-image(w :: List&lt;Numbers&gt;) -&gt; I.Image:</a:t>
            </a:r>
          </a:p>
          <a:p>
            <a:pPr>
              <a:buNone/>
            </a:pPr>
            <a:r>
              <a:rPr lang="en" sz="2500">
                <a:latin typeface="Consolas"/>
                <a:ea typeface="Consolas"/>
                <a:cs typeface="Consolas"/>
                <a:sym typeface="Consolas"/>
              </a:rPr>
              <a:t>	ask:</a:t>
            </a:r>
          </a:p>
          <a:p>
            <a:pPr>
              <a:buNone/>
            </a:pPr>
            <a:r>
              <a:rPr lang="en" sz="2500">
                <a:latin typeface="Consolas"/>
                <a:ea typeface="Consolas"/>
                <a:cs typeface="Consolas"/>
                <a:sym typeface="Consolas"/>
              </a:rPr>
              <a:t>		| is-empty(w) then: …</a:t>
            </a:r>
          </a:p>
          <a:p>
            <a:pPr>
              <a:buNone/>
            </a:pPr>
            <a:r>
              <a:rPr lang="en" sz="2500">
                <a:latin typeface="Consolas"/>
                <a:ea typeface="Consolas"/>
                <a:cs typeface="Consolas"/>
                <a:sym typeface="Consolas"/>
              </a:rPr>
              <a:t>		| otherwise: … w.first … to-image(w.rest)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214264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hlinkClick r:id="rId3"/>
              </a:rPr>
              <a:t>Leibniz</a:t>
            </a:r>
            <a:r>
              <a:rPr lang="en"/>
              <a:t>'s, </a:t>
            </a:r>
            <a:r>
              <a:rPr lang="en">
                <a:hlinkClick r:id="rId4"/>
              </a:rPr>
              <a:t>Boole</a:t>
            </a:r>
            <a:r>
              <a:rPr lang="en"/>
              <a:t>'s, </a:t>
            </a:r>
            <a:r>
              <a:rPr lang="en">
                <a:hlinkClick r:id="rId5"/>
              </a:rPr>
              <a:t>Turing</a:t>
            </a:r>
            <a:r>
              <a:rPr lang="en"/>
              <a:t>'s, </a:t>
            </a:r>
            <a:r>
              <a:rPr lang="en">
                <a:hlinkClick r:id="rId6"/>
              </a:rPr>
              <a:t>Shannon</a:t>
            </a:r>
            <a:r>
              <a:rPr lang="en"/>
              <a:t>'s, &amp; </a:t>
            </a:r>
            <a:r>
              <a:rPr lang="en">
                <a:hlinkClick r:id="rId7"/>
              </a:rPr>
              <a:t>Morse</a:t>
            </a:r>
            <a:r>
              <a:rPr lang="en"/>
              <a:t>'s insight:</a:t>
            </a:r>
          </a:p>
        </p:txBody>
      </p:sp>
      <p:sp>
        <p:nvSpPr>
          <p:cNvPr id="75" name="Shape 75"/>
          <p:cNvSpPr txBox="1">
            <a:spLocks noGrp="1"/>
          </p:cNvSpPr>
          <p:nvPr>
            <p:ph idx="1"/>
          </p:nvPr>
        </p:nvSpPr>
        <p:spPr/>
        <p:txBody>
          <a:bodyPr/>
          <a:lstStyle/>
          <a:p>
            <a:pPr lvl="0"/>
            <a:r>
              <a:rPr lang="en"/>
              <a:t>There are only 2 objects that a computer has to deal with in order to represent "anything."</a:t>
            </a:r>
          </a:p>
          <a:p>
            <a:pPr lvl="0"/>
            <a:r>
              <a:rPr lang="en"/>
              <a:t>What are they?</a:t>
            </a:r>
          </a:p>
        </p:txBody>
      </p:sp>
    </p:spTree>
    <p:extLst>
      <p:ext uri="{BB962C8B-B14F-4D97-AF65-F5344CB8AC3E}">
        <p14:creationId xmlns:p14="http://schemas.microsoft.com/office/powerpoint/2010/main" val="39578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graphicFrame>
        <p:nvGraphicFramePr>
          <p:cNvPr id="87" name="Shape 87"/>
          <p:cNvGraphicFramePr/>
          <p:nvPr/>
        </p:nvGraphicFramePr>
        <p:xfrm>
          <a:off x="19788" y="26533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
        <p:nvSpPr>
          <p:cNvPr id="88" name="Shape 88"/>
          <p:cNvSpPr txBox="1"/>
          <p:nvPr/>
        </p:nvSpPr>
        <p:spPr>
          <a:xfrm>
            <a:off x="622576" y="3824825"/>
            <a:ext cx="7751099" cy="1665300"/>
          </a:xfrm>
          <a:prstGeom prst="rect">
            <a:avLst/>
          </a:prstGeom>
          <a:noFill/>
          <a:ln>
            <a:noFill/>
          </a:ln>
        </p:spPr>
        <p:txBody>
          <a:bodyPr lIns="91425" tIns="91425" rIns="91425" bIns="91425" anchor="t" anchorCtr="0">
            <a:noAutofit/>
          </a:bodyPr>
          <a:lstStyle/>
          <a:p>
            <a:pPr marL="457200" indent="-228600">
              <a:buAutoNum type="arabicPeriod"/>
            </a:pPr>
            <a:r>
              <a:rPr lang="en"/>
              <a:t>How does indenting work in Racket?</a:t>
            </a:r>
          </a:p>
          <a:p>
            <a:endParaRPr/>
          </a:p>
          <a:p>
            <a:pPr marL="457200" indent="-228600">
              <a:buAutoNum type="arabicPeriod"/>
            </a:pPr>
            <a:r>
              <a:rPr lang="en"/>
              <a:t>How does indenting help us to read Racket code?</a:t>
            </a:r>
          </a:p>
          <a:p>
            <a:endParaRPr/>
          </a:p>
          <a:p>
            <a:pPr marL="457200" indent="-228600">
              <a:buAutoNum type="arabicPeriod"/>
            </a:pPr>
            <a:r>
              <a:rPr lang="en"/>
              <a:t>How does order help us to evaluate Racket code? </a:t>
            </a:r>
          </a:p>
          <a:p>
            <a:endParaRPr/>
          </a:p>
          <a:p>
            <a:pPr marL="457200" indent="-228600">
              <a:buAutoNum type="arabicPeriod"/>
            </a:pPr>
            <a:r>
              <a:rPr lang="en"/>
              <a:t>How does data type information help us to evaluate Racket code?</a:t>
            </a:r>
          </a:p>
        </p:txBody>
      </p:sp>
    </p:spTree>
    <p:extLst>
      <p:ext uri="{BB962C8B-B14F-4D97-AF65-F5344CB8AC3E}">
        <p14:creationId xmlns:p14="http://schemas.microsoft.com/office/powerpoint/2010/main" val="184434611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keypress?</a:t>
            </a:r>
          </a:p>
        </p:txBody>
      </p:sp>
      <p:sp>
        <p:nvSpPr>
          <p:cNvPr id="198" name="Shape 19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should we structure the function keypress?</a:t>
            </a:r>
          </a:p>
        </p:txBody>
      </p:sp>
    </p:spTree>
    <p:extLst>
      <p:ext uri="{BB962C8B-B14F-4D97-AF65-F5344CB8AC3E}">
        <p14:creationId xmlns:p14="http://schemas.microsoft.com/office/powerpoint/2010/main" val="1643590568"/>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Your task</a:t>
            </a:r>
          </a:p>
        </p:txBody>
      </p:sp>
      <p:sp>
        <p:nvSpPr>
          <p:cNvPr id="204" name="Shape 20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marL="457200" indent="-228600">
              <a:buAutoNum type="arabicPeriod"/>
            </a:pPr>
            <a:r>
              <a:rPr lang="en"/>
              <a:t>Add templates for to-image, tock, and keypress to your program.</a:t>
            </a:r>
          </a:p>
          <a:p>
            <a:pPr marL="457200" indent="-228600">
              <a:buAutoNum type="arabicPeriod"/>
            </a:pPr>
            <a:r>
              <a:rPr lang="en"/>
              <a:t>Follow the design recipe including examples for to-image, tock, and keypress.</a:t>
            </a:r>
          </a:p>
          <a:p>
            <a:pPr marL="457200" indent="-228600">
              <a:buAutoNum type="arabicPeriod"/>
            </a:pPr>
            <a:r>
              <a:rPr lang="en"/>
              <a:t>Finish fixing your program.  You should have a program with shots that move when the space bar is pressed.</a:t>
            </a:r>
          </a:p>
        </p:txBody>
      </p:sp>
    </p:spTree>
    <p:extLst>
      <p:ext uri="{BB962C8B-B14F-4D97-AF65-F5344CB8AC3E}">
        <p14:creationId xmlns:p14="http://schemas.microsoft.com/office/powerpoint/2010/main" val="1570958653"/>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Challenges</a:t>
            </a:r>
          </a:p>
        </p:txBody>
      </p:sp>
      <p:sp>
        <p:nvSpPr>
          <p:cNvPr id="210" name="Shape 21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After you get your program working:</a:t>
            </a:r>
          </a:p>
          <a:p>
            <a:pPr marL="457200" indent="-228600">
              <a:buNone/>
            </a:pPr>
            <a:r>
              <a:rPr lang="en" sz="1900"/>
              <a:t> If you run main, press the space bar (fire a shot), and wait for a good amount of time, the shot disappears from the canvas. When you shut down the world canvas, however, the result is a world that still contains this invisible shot.</a:t>
            </a:r>
          </a:p>
          <a:p>
            <a:pPr marL="457200" indent="-228600">
              <a:buNone/>
            </a:pPr>
            <a:r>
              <a:rPr lang="en" sz="1900"/>
              <a:t>Design an alternative tock function, which not just moves shots one pixel per clock tick but also eliminates those whose coordinates places them above the canvas. Hint: You may wish to consider the design of an auxiliary function for the recursive ask clause.</a:t>
            </a:r>
          </a:p>
          <a:p>
            <a:pPr marL="457200" indent="-228600">
              <a:buNone/>
            </a:pPr>
            <a:r>
              <a:rPr lang="en" sz="1900" b="1"/>
              <a:t>Remember extract-positives.  How do we return a list with only some elements?</a:t>
            </a:r>
          </a:p>
        </p:txBody>
      </p:sp>
    </p:spTree>
    <p:extLst>
      <p:ext uri="{BB962C8B-B14F-4D97-AF65-F5344CB8AC3E}">
        <p14:creationId xmlns:p14="http://schemas.microsoft.com/office/powerpoint/2010/main" val="3597323152"/>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List Data</a:t>
            </a:r>
          </a:p>
        </p:txBody>
      </p:sp>
      <p:sp>
        <p:nvSpPr>
          <p:cNvPr id="61" name="Shape 6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Inconsolata"/>
                <a:ea typeface="Inconsolata"/>
                <a:cs typeface="Inconsolata"/>
                <a:sym typeface="Inconsolata"/>
              </a:rPr>
              <a:t>data List:</a:t>
            </a:r>
          </a:p>
          <a:p>
            <a:pPr lvl="0">
              <a:spcBef>
                <a:spcPts val="0"/>
              </a:spcBef>
              <a:buNone/>
            </a:pPr>
            <a:r>
              <a:rPr lang="en" sz="3600">
                <a:latin typeface="Inconsolata"/>
                <a:ea typeface="Inconsolata"/>
                <a:cs typeface="Inconsolata"/>
                <a:sym typeface="Inconsolata"/>
              </a:rPr>
              <a:t>  | empty</a:t>
            </a:r>
          </a:p>
          <a:p>
            <a:pPr lvl="0">
              <a:spcBef>
                <a:spcPts val="0"/>
              </a:spcBef>
              <a:buNone/>
            </a:pPr>
            <a:r>
              <a:rPr lang="en" sz="3600">
                <a:latin typeface="Inconsolata"/>
                <a:ea typeface="Inconsolata"/>
                <a:cs typeface="Inconsolata"/>
                <a:sym typeface="Inconsolata"/>
              </a:rPr>
              <a:t>  | link(first, rest :: List)</a:t>
            </a:r>
          </a:p>
          <a:p>
            <a:pPr lvl="0">
              <a:spcBef>
                <a:spcPts val="0"/>
              </a:spcBef>
              <a:buNone/>
            </a:pPr>
            <a:r>
              <a:rPr lang="en" sz="3600">
                <a:latin typeface="Inconsolata"/>
                <a:ea typeface="Inconsolata"/>
                <a:cs typeface="Inconsolata"/>
                <a:sym typeface="Inconsolata"/>
              </a:rPr>
              <a:t>end</a:t>
            </a:r>
          </a:p>
        </p:txBody>
      </p:sp>
    </p:spTree>
    <p:extLst>
      <p:ext uri="{BB962C8B-B14F-4D97-AF65-F5344CB8AC3E}">
        <p14:creationId xmlns:p14="http://schemas.microsoft.com/office/powerpoint/2010/main" val="1638447771"/>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sum</a:t>
            </a:r>
          </a:p>
        </p:txBody>
      </p:sp>
      <p:sp>
        <p:nvSpPr>
          <p:cNvPr id="67" name="Shape 67"/>
          <p:cNvSpPr txBox="1">
            <a:spLocks noGrp="1"/>
          </p:cNvSpPr>
          <p:nvPr>
            <p:ph type="body" idx="1"/>
          </p:nvPr>
        </p:nvSpPr>
        <p:spPr>
          <a:xfrm>
            <a:off x="-40200" y="1536625"/>
            <a:ext cx="91440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sum(lonums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first + sum(rest)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a:p>
            <a:pPr lvl="0">
              <a:spcBef>
                <a:spcPts val="0"/>
              </a:spcBef>
              <a:buNone/>
            </a:pPr>
            <a:endParaRPr>
              <a:latin typeface="Inconsolata"/>
              <a:ea typeface="Inconsolata"/>
              <a:cs typeface="Inconsolata"/>
              <a:sym typeface="Inconsolata"/>
            </a:endParaRPr>
          </a:p>
        </p:txBody>
      </p:sp>
    </p:spTree>
    <p:extLst>
      <p:ext uri="{BB962C8B-B14F-4D97-AF65-F5344CB8AC3E}">
        <p14:creationId xmlns:p14="http://schemas.microsoft.com/office/powerpoint/2010/main" val="3369791653"/>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count</a:t>
            </a:r>
          </a:p>
        </p:txBody>
      </p:sp>
      <p:sp>
        <p:nvSpPr>
          <p:cNvPr id="73" name="Shape 73"/>
          <p:cNvSpPr txBox="1">
            <a:spLocks noGrp="1"/>
          </p:cNvSpPr>
          <p:nvPr>
            <p:ph type="body" idx="1"/>
          </p:nvPr>
        </p:nvSpPr>
        <p:spPr>
          <a:xfrm>
            <a:off x="83525" y="1536625"/>
            <a:ext cx="90606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count(lonums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1+ count(rest)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p:txBody>
      </p:sp>
    </p:spTree>
    <p:extLst>
      <p:ext uri="{BB962C8B-B14F-4D97-AF65-F5344CB8AC3E}">
        <p14:creationId xmlns:p14="http://schemas.microsoft.com/office/powerpoint/2010/main" val="2453748090"/>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double-all</a:t>
            </a:r>
          </a:p>
        </p:txBody>
      </p:sp>
      <p:sp>
        <p:nvSpPr>
          <p:cNvPr id="79" name="Shape 79"/>
          <p:cNvSpPr txBox="1">
            <a:spLocks noGrp="1"/>
          </p:cNvSpPr>
          <p:nvPr>
            <p:ph type="body" idx="1"/>
          </p:nvPr>
        </p:nvSpPr>
        <p:spPr>
          <a:xfrm>
            <a:off x="37125" y="1536625"/>
            <a:ext cx="9106800" cy="45552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en" sz="2400">
                <a:latin typeface="Inconsolata"/>
                <a:ea typeface="Inconsolata"/>
                <a:cs typeface="Inconsolata"/>
                <a:sym typeface="Inconsolata"/>
              </a:rPr>
              <a:t>fun double-all(lonums :: List&lt;Number&gt;) -&gt; Number:</a:t>
            </a:r>
          </a:p>
          <a:p>
            <a:pPr lvl="0">
              <a:spcBef>
                <a:spcPts val="0"/>
              </a:spcBef>
              <a:buClr>
                <a:schemeClr val="dk1"/>
              </a:buClr>
              <a:buSzPct val="45833"/>
              <a:buFont typeface="Arial"/>
              <a:buNone/>
            </a:pPr>
            <a:r>
              <a:rPr lang="en" sz="2400">
                <a:latin typeface="Inconsolata"/>
                <a:ea typeface="Inconsolata"/>
                <a:cs typeface="Inconsolata"/>
                <a:sym typeface="Inconsolata"/>
              </a:rPr>
              <a:t>  cases (List) lonums:</a:t>
            </a:r>
          </a:p>
          <a:p>
            <a:pPr lvl="0">
              <a:spcBef>
                <a:spcPts val="0"/>
              </a:spcBef>
              <a:buClr>
                <a:schemeClr val="dk1"/>
              </a:buClr>
              <a:buSzPct val="45833"/>
              <a:buFont typeface="Arial"/>
              <a:buNone/>
            </a:pPr>
            <a:r>
              <a:rPr lang="en" sz="2400">
                <a:latin typeface="Inconsolata"/>
                <a:ea typeface="Inconsolata"/>
                <a:cs typeface="Inconsolata"/>
                <a:sym typeface="Inconsolata"/>
              </a:rPr>
              <a:t>      | empty =&gt; 0</a:t>
            </a:r>
          </a:p>
          <a:p>
            <a:pPr lvl="0">
              <a:spcBef>
                <a:spcPts val="0"/>
              </a:spcBef>
              <a:buClr>
                <a:schemeClr val="dk1"/>
              </a:buClr>
              <a:buSzPct val="45833"/>
              <a:buFont typeface="Arial"/>
              <a:buNone/>
            </a:pPr>
            <a:r>
              <a:rPr lang="en" sz="2400">
                <a:latin typeface="Inconsolata"/>
                <a:ea typeface="Inconsolata"/>
                <a:cs typeface="Inconsolata"/>
                <a:sym typeface="Inconsolata"/>
              </a:rPr>
              <a:t>      | link(first, rest) =&gt; (first * 2 )+ double-all(rest)</a:t>
            </a:r>
          </a:p>
          <a:p>
            <a:pPr lvl="0">
              <a:spcBef>
                <a:spcPts val="0"/>
              </a:spcBef>
              <a:buClr>
                <a:schemeClr val="dk1"/>
              </a:buClr>
              <a:buSzPct val="45833"/>
              <a:buFont typeface="Arial"/>
              <a:buNone/>
            </a:pPr>
            <a:r>
              <a:rPr lang="en" sz="2400">
                <a:latin typeface="Inconsolata"/>
                <a:ea typeface="Inconsolata"/>
                <a:cs typeface="Inconsolata"/>
                <a:sym typeface="Inconsolata"/>
              </a:rPr>
              <a:t>  end</a:t>
            </a:r>
          </a:p>
          <a:p>
            <a:pPr lvl="0">
              <a:spcBef>
                <a:spcPts val="0"/>
              </a:spcBef>
              <a:buClr>
                <a:schemeClr val="dk1"/>
              </a:buClr>
              <a:buSzPct val="45833"/>
              <a:buFont typeface="Arial"/>
              <a:buNone/>
            </a:pPr>
            <a:r>
              <a:rPr lang="en" sz="2400">
                <a:latin typeface="Inconsolata"/>
                <a:ea typeface="Inconsolata"/>
                <a:cs typeface="Inconsolata"/>
                <a:sym typeface="Inconsolata"/>
              </a:rPr>
              <a:t>end</a:t>
            </a:r>
          </a:p>
        </p:txBody>
      </p:sp>
    </p:spTree>
    <p:extLst>
      <p:ext uri="{BB962C8B-B14F-4D97-AF65-F5344CB8AC3E}">
        <p14:creationId xmlns:p14="http://schemas.microsoft.com/office/powerpoint/2010/main" val="3520287544"/>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extract-positives</a:t>
            </a:r>
          </a:p>
        </p:txBody>
      </p:sp>
      <p:sp>
        <p:nvSpPr>
          <p:cNvPr id="85" name="Shape 85"/>
          <p:cNvSpPr txBox="1">
            <a:spLocks noGrp="1"/>
          </p:cNvSpPr>
          <p:nvPr>
            <p:ph type="body" idx="1"/>
          </p:nvPr>
        </p:nvSpPr>
        <p:spPr>
          <a:xfrm>
            <a:off x="0" y="1536625"/>
            <a:ext cx="9144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fun extract-positives(lonums :: List&lt;Number&gt;) -&gt; Number:</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 empty =&gt; 0</a:t>
            </a:r>
          </a:p>
          <a:p>
            <a:pPr lvl="0">
              <a:lnSpc>
                <a:spcPct val="100000"/>
              </a:lnSpc>
              <a:spcBef>
                <a:spcPts val="0"/>
              </a:spcBef>
              <a:spcAft>
                <a:spcPts val="0"/>
              </a:spcAft>
              <a:buNone/>
            </a:pPr>
            <a:r>
              <a:rPr lang="en" sz="2000">
                <a:latin typeface="Inconsolata"/>
                <a:ea typeface="Inconsolata"/>
                <a:cs typeface="Inconsolata"/>
                <a:sym typeface="Inconsolata"/>
              </a:rPr>
              <a:t>      | link(first, rest) =&gt; </a:t>
            </a:r>
          </a:p>
          <a:p>
            <a:pPr lvl="0">
              <a:lnSpc>
                <a:spcPct val="100000"/>
              </a:lnSpc>
              <a:spcBef>
                <a:spcPts val="0"/>
              </a:spcBef>
              <a:spcAft>
                <a:spcPts val="0"/>
              </a:spcAft>
              <a:buNone/>
            </a:pPr>
            <a:r>
              <a:rPr lang="en" sz="2000">
                <a:latin typeface="Inconsolata"/>
                <a:ea typeface="Inconsolata"/>
                <a:cs typeface="Inconsolata"/>
                <a:sym typeface="Inconsolata"/>
              </a:rPr>
              <a:t>             ask:</a:t>
            </a:r>
          </a:p>
          <a:p>
            <a:pPr lvl="0">
              <a:lnSpc>
                <a:spcPct val="100000"/>
              </a:lnSpc>
              <a:spcBef>
                <a:spcPts val="0"/>
              </a:spcBef>
              <a:spcAft>
                <a:spcPts val="0"/>
              </a:spcAft>
              <a:buNone/>
            </a:pPr>
            <a:r>
              <a:rPr lang="en" sz="2000">
                <a:latin typeface="Inconsolata"/>
                <a:ea typeface="Inconsolata"/>
                <a:cs typeface="Inconsolata"/>
                <a:sym typeface="Inconsolata"/>
              </a:rPr>
              <a:t>               | first &gt; 0 then: link(first, extract-positives(rest))</a:t>
            </a:r>
          </a:p>
          <a:p>
            <a:pPr lvl="0" rtl="0">
              <a:lnSpc>
                <a:spcPct val="100000"/>
              </a:lnSpc>
              <a:spcBef>
                <a:spcPts val="0"/>
              </a:spcBef>
              <a:spcAft>
                <a:spcPts val="0"/>
              </a:spcAft>
              <a:buNone/>
            </a:pPr>
            <a:r>
              <a:rPr lang="en" sz="2000">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end</a:t>
            </a:r>
          </a:p>
        </p:txBody>
      </p:sp>
    </p:spTree>
    <p:extLst>
      <p:ext uri="{BB962C8B-B14F-4D97-AF65-F5344CB8AC3E}">
        <p14:creationId xmlns:p14="http://schemas.microsoft.com/office/powerpoint/2010/main" val="2721010498"/>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extract-evens</a:t>
            </a:r>
          </a:p>
        </p:txBody>
      </p:sp>
      <p:sp>
        <p:nvSpPr>
          <p:cNvPr id="91" name="Shape 91"/>
          <p:cNvSpPr txBox="1">
            <a:spLocks noGrp="1"/>
          </p:cNvSpPr>
          <p:nvPr>
            <p:ph type="body" idx="1"/>
          </p:nvPr>
        </p:nvSpPr>
        <p:spPr>
          <a:xfrm>
            <a:off x="0" y="1536633"/>
            <a:ext cx="9183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fun extract-evens(lonums :: List&lt;Number&gt;) -&gt; Number:</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empty =&gt; 0</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link(first, rest) =&gt; </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ask:</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num-modulo(first, 2) == 0 then: link(first, extract-evens(rest))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end</a:t>
            </a:r>
          </a:p>
        </p:txBody>
      </p:sp>
    </p:spTree>
    <p:extLst>
      <p:ext uri="{BB962C8B-B14F-4D97-AF65-F5344CB8AC3E}">
        <p14:creationId xmlns:p14="http://schemas.microsoft.com/office/powerpoint/2010/main" val="3631178657"/>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6025" y="593366"/>
            <a:ext cx="8520600" cy="763500"/>
          </a:xfrm>
          <a:prstGeom prst="rect">
            <a:avLst/>
          </a:prstGeom>
        </p:spPr>
        <p:txBody>
          <a:bodyPr lIns="91425" tIns="91425" rIns="91425" bIns="91425" anchor="t" anchorCtr="0">
            <a:noAutofit/>
          </a:bodyPr>
          <a:lstStyle/>
          <a:p>
            <a:pPr lvl="0" rtl="0">
              <a:spcBef>
                <a:spcPts val="0"/>
              </a:spcBef>
              <a:buNone/>
            </a:pPr>
            <a:r>
              <a:rPr lang="en"/>
              <a:t>Template for Functions that Consume Lists</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2400"/>
              <a:t>#|</a:t>
            </a:r>
          </a:p>
          <a:p>
            <a:pPr lvl="0">
              <a:spcBef>
                <a:spcPts val="0"/>
              </a:spcBef>
              <a:buNone/>
            </a:pPr>
            <a:r>
              <a:rPr lang="en" sz="2400"/>
              <a:t>fun </a:t>
            </a:r>
            <a:r>
              <a:rPr lang="en" sz="2400" i="1"/>
              <a:t>&lt;functionName&gt;</a:t>
            </a:r>
            <a:r>
              <a:rPr lang="en" sz="2400"/>
              <a:t>(</a:t>
            </a:r>
            <a:r>
              <a:rPr lang="en" sz="2400" i="1"/>
              <a:t>&lt;parameters&gt; </a:t>
            </a:r>
            <a:r>
              <a:rPr lang="en" sz="2400"/>
              <a:t>:: List):</a:t>
            </a:r>
          </a:p>
          <a:p>
            <a:pPr lvl="0">
              <a:spcBef>
                <a:spcPts val="0"/>
              </a:spcBef>
              <a:buNone/>
            </a:pPr>
            <a:r>
              <a:rPr lang="en" sz="2400"/>
              <a:t>    cases (List) </a:t>
            </a:r>
            <a:r>
              <a:rPr lang="en" sz="2400" i="1"/>
              <a:t>&lt;parameters&gt;:</a:t>
            </a:r>
          </a:p>
          <a:p>
            <a:pPr lvl="0">
              <a:spcBef>
                <a:spcPts val="0"/>
              </a:spcBef>
              <a:buNone/>
            </a:pPr>
            <a:r>
              <a:rPr lang="en" sz="2400" i="1"/>
              <a:t>      </a:t>
            </a:r>
            <a:r>
              <a:rPr lang="en" sz="2400"/>
              <a:t>| empty =&gt; ...</a:t>
            </a:r>
          </a:p>
          <a:p>
            <a:pPr lvl="0">
              <a:spcBef>
                <a:spcPts val="0"/>
              </a:spcBef>
              <a:buNone/>
            </a:pPr>
            <a:r>
              <a:rPr lang="en" sz="2400"/>
              <a:t>      | link(first, rest) =&gt; ... first ... </a:t>
            </a:r>
            <a:r>
              <a:rPr lang="en" sz="2400" i="1"/>
              <a:t>&lt;functionName&gt;</a:t>
            </a:r>
            <a:r>
              <a:rPr lang="en" sz="2400"/>
              <a:t>(rest) ...</a:t>
            </a:r>
          </a:p>
          <a:p>
            <a:pPr lvl="0">
              <a:spcBef>
                <a:spcPts val="0"/>
              </a:spcBef>
              <a:buNone/>
            </a:pPr>
            <a:r>
              <a:rPr lang="en" sz="2400"/>
              <a:t>  end</a:t>
            </a:r>
          </a:p>
          <a:p>
            <a:pPr lvl="0">
              <a:spcBef>
                <a:spcPts val="0"/>
              </a:spcBef>
              <a:buNone/>
            </a:pPr>
            <a:r>
              <a:rPr lang="en" sz="2400"/>
              <a:t>end</a:t>
            </a:r>
          </a:p>
          <a:p>
            <a:pPr lvl="0" rtl="0">
              <a:spcBef>
                <a:spcPts val="0"/>
              </a:spcBef>
              <a:buNone/>
            </a:pPr>
            <a:r>
              <a:rPr lang="en" sz="2400"/>
              <a:t>|#</a:t>
            </a:r>
          </a:p>
        </p:txBody>
      </p:sp>
    </p:spTree>
    <p:extLst>
      <p:ext uri="{BB962C8B-B14F-4D97-AF65-F5344CB8AC3E}">
        <p14:creationId xmlns:p14="http://schemas.microsoft.com/office/powerpoint/2010/main" val="1375156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6" name="Shape 86"/>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71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572622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Practice problems	</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Define a function that returns the list of all the squares of the numbers in a list</a:t>
            </a:r>
          </a:p>
          <a:p>
            <a:pPr lvl="0">
              <a:spcBef>
                <a:spcPts val="0"/>
              </a:spcBef>
              <a:buNone/>
            </a:pPr>
            <a:endParaRPr/>
          </a:p>
          <a:p>
            <a:pPr lvl="0">
              <a:spcBef>
                <a:spcPts val="0"/>
              </a:spcBef>
              <a:buNone/>
            </a:pPr>
            <a:endParaRPr/>
          </a:p>
          <a:p>
            <a:pPr lvl="0">
              <a:spcBef>
                <a:spcPts val="0"/>
              </a:spcBef>
              <a:buNone/>
            </a:pPr>
            <a:r>
              <a:rPr lang="en"/>
              <a:t>Define a function that returns a list of all the absolute values of the numbers in a list.</a:t>
            </a:r>
          </a:p>
        </p:txBody>
      </p:sp>
    </p:spTree>
    <p:extLst>
      <p:ext uri="{BB962C8B-B14F-4D97-AF65-F5344CB8AC3E}">
        <p14:creationId xmlns:p14="http://schemas.microsoft.com/office/powerpoint/2010/main" val="3959302317"/>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Average</a:t>
            </a:r>
          </a:p>
        </p:txBody>
      </p:sp>
      <p:sp>
        <p:nvSpPr>
          <p:cNvPr id="157" name="Shape 15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With your partner write a function called average that takes in a list of numbers and returns the average of the list.</a:t>
            </a:r>
          </a:p>
          <a:p>
            <a:pPr>
              <a:buNone/>
            </a:pPr>
            <a:endParaRPr/>
          </a:p>
          <a:p>
            <a:pPr>
              <a:buNone/>
            </a:pPr>
            <a:r>
              <a:rPr lang="en"/>
              <a:t>Use the design recipe and be sure to write EXAMPLES FIRST!</a:t>
            </a:r>
          </a:p>
        </p:txBody>
      </p:sp>
    </p:spTree>
    <p:extLst>
      <p:ext uri="{BB962C8B-B14F-4D97-AF65-F5344CB8AC3E}">
        <p14:creationId xmlns:p14="http://schemas.microsoft.com/office/powerpoint/2010/main" val="1986459386"/>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Count</a:t>
            </a:r>
          </a:p>
        </p:txBody>
      </p:sp>
      <p:sp>
        <p:nvSpPr>
          <p:cNvPr id="151" name="Shape 15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195944230"/>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35" name="Shape 35"/>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4076196657"/>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
        <p:nvSpPr>
          <p:cNvPr id="43" name="Shape 43"/>
          <p:cNvSpPr txBox="1">
            <a:spLocks noGrp="1"/>
          </p:cNvSpPr>
          <p:nvPr>
            <p:ph type="body" idx="1"/>
          </p:nvPr>
        </p:nvSpPr>
        <p:spPr>
          <a:xfrm>
            <a:off x="457200" y="1905000"/>
            <a:ext cx="8229600" cy="3725700"/>
          </a:xfrm>
          <a:prstGeom prst="rect">
            <a:avLst/>
          </a:prstGeom>
        </p:spPr>
        <p:txBody>
          <a:bodyPr vert="horz" lIns="91425" tIns="91425" rIns="91425" bIns="91425" rtlCol="0" anchor="t" anchorCtr="0">
            <a:noAutofit/>
          </a:bodyPr>
          <a:lstStyle/>
          <a:p>
            <a:pPr>
              <a:buNone/>
            </a:pPr>
            <a:r>
              <a:rPr lang="en"/>
              <a:t>data iTunesSong:</a:t>
            </a:r>
          </a:p>
          <a:p>
            <a:pPr>
              <a:buNone/>
            </a:pPr>
            <a:r>
              <a:rPr lang="en"/>
              <a:t>  | tunes(name, album, artist, category, time)</a:t>
            </a:r>
          </a:p>
          <a:p>
            <a:pPr>
              <a:buNone/>
            </a:pPr>
            <a:r>
              <a:rPr lang="en"/>
              <a:t>end</a:t>
            </a:r>
          </a:p>
        </p:txBody>
      </p:sp>
    </p:spTree>
    <p:extLst>
      <p:ext uri="{BB962C8B-B14F-4D97-AF65-F5344CB8AC3E}">
        <p14:creationId xmlns:p14="http://schemas.microsoft.com/office/powerpoint/2010/main" val="298134638"/>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 Compound Data</a:t>
            </a:r>
          </a:p>
        </p:txBody>
      </p:sp>
      <p:sp>
        <p:nvSpPr>
          <p:cNvPr id="49" name="Shape 49"/>
          <p:cNvSpPr txBox="1">
            <a:spLocks noGrp="1"/>
          </p:cNvSpPr>
          <p:nvPr>
            <p:ph type="body" idx="1"/>
          </p:nvPr>
        </p:nvSpPr>
        <p:spPr>
          <a:xfrm>
            <a:off x="0" y="2057400"/>
            <a:ext cx="9144000" cy="2535600"/>
          </a:xfrm>
          <a:prstGeom prst="rect">
            <a:avLst/>
          </a:prstGeom>
        </p:spPr>
        <p:txBody>
          <a:bodyPr vert="horz" lIns="91425" tIns="91425" rIns="91425" bIns="91425" rtlCol="0" anchor="t" anchorCtr="0">
            <a:noAutofit/>
          </a:bodyPr>
          <a:lstStyle/>
          <a:p>
            <a:pPr>
              <a:buNone/>
            </a:pPr>
            <a:r>
              <a:rPr lang="en" sz="2700"/>
              <a:t>data Animal:</a:t>
            </a:r>
          </a:p>
          <a:p>
            <a:pPr>
              <a:buNone/>
            </a:pPr>
            <a:r>
              <a:rPr lang="en" sz="2700"/>
              <a:t>	| boa(length :: Number, eats :: String)</a:t>
            </a:r>
          </a:p>
          <a:p>
            <a:pPr>
              <a:buNone/>
            </a:pPr>
            <a:r>
              <a:rPr lang="en" sz="2700"/>
              <a:t>	| aramadillo(length :: Number, liveness:: Boolean)</a:t>
            </a:r>
          </a:p>
          <a:p>
            <a:pPr>
              <a:buNone/>
            </a:pPr>
            <a:r>
              <a:rPr lang="en" sz="2700"/>
              <a:t>	| tiger(name :: String, length :: Number)</a:t>
            </a:r>
          </a:p>
          <a:p>
            <a:pPr>
              <a:buNone/>
            </a:pPr>
            <a:r>
              <a:rPr lang="en" sz="2700"/>
              <a:t>end</a:t>
            </a:r>
          </a:p>
        </p:txBody>
      </p:sp>
    </p:spTree>
    <p:extLst>
      <p:ext uri="{BB962C8B-B14F-4D97-AF65-F5344CB8AC3E}">
        <p14:creationId xmlns:p14="http://schemas.microsoft.com/office/powerpoint/2010/main" val="957095901"/>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55" name="Shape 55"/>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876194659"/>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62" name="Shape 62"/>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119119398"/>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Data</a:t>
            </a:r>
          </a:p>
        </p:txBody>
      </p:sp>
      <p:sp>
        <p:nvSpPr>
          <p:cNvPr id="69" name="Shape 6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data List:</a:t>
            </a:r>
          </a:p>
          <a:p>
            <a:pPr>
              <a:buNone/>
            </a:pPr>
            <a:r>
              <a:rPr lang="en"/>
              <a:t>	| empty</a:t>
            </a:r>
          </a:p>
          <a:p>
            <a:pPr>
              <a:buNone/>
            </a:pPr>
            <a:r>
              <a:rPr lang="en"/>
              <a:t>	| link(first :: Item, rest :: List)</a:t>
            </a:r>
          </a:p>
          <a:p>
            <a:pPr>
              <a:buNone/>
            </a:pPr>
            <a:r>
              <a:rPr lang="en"/>
              <a:t>end</a:t>
            </a:r>
          </a:p>
        </p:txBody>
      </p:sp>
    </p:spTree>
    <p:extLst>
      <p:ext uri="{BB962C8B-B14F-4D97-AF65-F5344CB8AC3E}">
        <p14:creationId xmlns:p14="http://schemas.microsoft.com/office/powerpoint/2010/main" val="1797996965"/>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Predicates</a:t>
            </a:r>
          </a:p>
        </p:txBody>
      </p:sp>
      <p:sp>
        <p:nvSpPr>
          <p:cNvPr id="75" name="Shape 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List data lets us check whether something is a kind of list.</a:t>
            </a:r>
          </a:p>
          <a:p>
            <a:pPr>
              <a:buNone/>
            </a:pPr>
            <a:endParaRPr/>
          </a:p>
          <a:p>
            <a:pPr>
              <a:buNone/>
            </a:pPr>
            <a:r>
              <a:rPr lang="en"/>
              <a:t>We can ask</a:t>
            </a:r>
          </a:p>
          <a:p>
            <a:pPr>
              <a:buNone/>
            </a:pPr>
            <a:r>
              <a:rPr lang="en"/>
              <a:t>	is-empty</a:t>
            </a:r>
          </a:p>
          <a:p>
            <a:pPr>
              <a:buNone/>
            </a:pPr>
            <a:r>
              <a:rPr lang="en"/>
              <a:t>	is-link</a:t>
            </a:r>
          </a:p>
        </p:txBody>
      </p:sp>
    </p:spTree>
    <p:extLst>
      <p:ext uri="{BB962C8B-B14F-4D97-AF65-F5344CB8AC3E}">
        <p14:creationId xmlns:p14="http://schemas.microsoft.com/office/powerpoint/2010/main" val="31352905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2" name="Shape 92"/>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2317072"/>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We can define our own data</a:t>
            </a:r>
          </a:p>
        </p:txBody>
      </p:sp>
      <p:sp>
        <p:nvSpPr>
          <p:cNvPr id="81" name="Shape 8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 list is an item linked to a list.</a:t>
            </a:r>
          </a:p>
          <a:p>
            <a:pPr>
              <a:buNone/>
            </a:pPr>
            <a:r>
              <a:rPr lang="en"/>
              <a:t>data Listy:</a:t>
            </a:r>
          </a:p>
          <a:p>
            <a:pPr>
              <a:buNone/>
            </a:pPr>
            <a:r>
              <a:rPr lang="en"/>
              <a:t>	| emptily</a:t>
            </a:r>
          </a:p>
          <a:p>
            <a:pPr>
              <a:buNone/>
            </a:pPr>
            <a:r>
              <a:rPr lang="en"/>
              <a:t>	| linky(first :: String, rest :: Listy)</a:t>
            </a:r>
          </a:p>
          <a:p>
            <a:pPr>
              <a:buNone/>
            </a:pPr>
            <a:r>
              <a:rPr lang="en"/>
              <a:t>end</a:t>
            </a:r>
          </a:p>
        </p:txBody>
      </p:sp>
    </p:spTree>
    <p:extLst>
      <p:ext uri="{BB962C8B-B14F-4D97-AF65-F5344CB8AC3E}">
        <p14:creationId xmlns:p14="http://schemas.microsoft.com/office/powerpoint/2010/main" val="2608175127"/>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87" name="Shape 8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 data definition for </a:t>
            </a:r>
            <a:r>
              <a:rPr lang="en" b="1"/>
              <a:t>My-List</a:t>
            </a:r>
            <a:r>
              <a:rPr lang="en"/>
              <a:t>, which is either </a:t>
            </a:r>
            <a:r>
              <a:rPr lang="en" b="1"/>
              <a:t>my-empty</a:t>
            </a:r>
            <a:r>
              <a:rPr lang="en"/>
              <a:t> or is a </a:t>
            </a:r>
            <a:r>
              <a:rPr lang="en" b="1"/>
              <a:t>my-link(first, rest)</a:t>
            </a:r>
          </a:p>
        </p:txBody>
      </p:sp>
    </p:spTree>
    <p:extLst>
      <p:ext uri="{BB962C8B-B14F-4D97-AF65-F5344CB8AC3E}">
        <p14:creationId xmlns:p14="http://schemas.microsoft.com/office/powerpoint/2010/main" val="2010340686"/>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93" name="Shape 93"/>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solidFill>
                  <a:srgbClr val="999999"/>
                </a:solidFill>
              </a:rPr>
              <a:t>Write a data definition for </a:t>
            </a:r>
            <a:r>
              <a:rPr lang="en" b="1">
                <a:solidFill>
                  <a:srgbClr val="999999"/>
                </a:solidFill>
              </a:rPr>
              <a:t>My-List</a:t>
            </a:r>
            <a:r>
              <a:rPr lang="en">
                <a:solidFill>
                  <a:srgbClr val="999999"/>
                </a:solidFill>
              </a:rPr>
              <a:t>, which is either </a:t>
            </a:r>
            <a:r>
              <a:rPr lang="en" b="1">
                <a:solidFill>
                  <a:srgbClr val="999999"/>
                </a:solidFill>
              </a:rPr>
              <a:t>my-empty</a:t>
            </a:r>
            <a:r>
              <a:rPr lang="en">
                <a:solidFill>
                  <a:srgbClr val="999999"/>
                </a:solidFill>
              </a:rPr>
              <a:t> or is a </a:t>
            </a:r>
            <a:r>
              <a:rPr lang="en" b="1">
                <a:solidFill>
                  <a:srgbClr val="999999"/>
                </a:solidFill>
              </a:rPr>
              <a:t>my-link(first, rest)</a:t>
            </a:r>
          </a:p>
          <a:p>
            <a:pPr>
              <a:buNone/>
            </a:pPr>
            <a:r>
              <a:rPr lang="en">
                <a:latin typeface="Droid Sans Mono"/>
                <a:ea typeface="Droid Sans Mono"/>
                <a:cs typeface="Droid Sans Mono"/>
                <a:sym typeface="Droid Sans Mono"/>
              </a:rPr>
              <a:t>data My-List:</a:t>
            </a:r>
          </a:p>
          <a:p>
            <a:pPr>
              <a:buNone/>
            </a:pPr>
            <a:r>
              <a:rPr lang="en">
                <a:latin typeface="Droid Sans Mono"/>
                <a:ea typeface="Droid Sans Mono"/>
                <a:cs typeface="Droid Sans Mono"/>
                <a:sym typeface="Droid Sans Mono"/>
              </a:rPr>
              <a:t>  | my-empty</a:t>
            </a:r>
          </a:p>
          <a:p>
            <a:pPr>
              <a:buNone/>
            </a:pPr>
            <a:r>
              <a:rPr lang="en">
                <a:latin typeface="Droid Sans Mono"/>
                <a:ea typeface="Droid Sans Mono"/>
                <a:cs typeface="Droid Sans Mono"/>
                <a:sym typeface="Droid Sans Mono"/>
              </a:rPr>
              <a:t>  | my-link(first, rest :: My-List)</a:t>
            </a:r>
          </a:p>
          <a:p>
            <a:pPr>
              <a:buNone/>
            </a:pPr>
            <a:r>
              <a:rPr lang="en">
                <a:latin typeface="Droid Sans Mono"/>
                <a:ea typeface="Droid Sans Mono"/>
                <a:cs typeface="Droid Sans Mono"/>
                <a:sym typeface="Droid Sans Mono"/>
              </a:rPr>
              <a:t>end</a:t>
            </a:r>
          </a:p>
        </p:txBody>
      </p:sp>
    </p:spTree>
    <p:extLst>
      <p:ext uri="{BB962C8B-B14F-4D97-AF65-F5344CB8AC3E}">
        <p14:creationId xmlns:p14="http://schemas.microsoft.com/office/powerpoint/2010/main" val="517008029"/>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Step through sum</a:t>
            </a:r>
          </a:p>
        </p:txBody>
      </p:sp>
      <p:sp>
        <p:nvSpPr>
          <p:cNvPr id="99" name="Shape 99"/>
          <p:cNvSpPr txBox="1">
            <a:spLocks noGrp="1"/>
          </p:cNvSpPr>
          <p:nvPr>
            <p:ph type="body" idx="1"/>
          </p:nvPr>
        </p:nvSpPr>
        <p:spPr>
          <a:xfrm>
            <a:off x="37450" y="2057400"/>
            <a:ext cx="9144000" cy="2746200"/>
          </a:xfrm>
          <a:prstGeom prst="rect">
            <a:avLst/>
          </a:prstGeom>
        </p:spPr>
        <p:txBody>
          <a:bodyPr vert="horz" lIns="91425" tIns="91425" rIns="91425" bIns="91425" rtlCol="0" anchor="t" anchorCtr="0">
            <a:noAutofit/>
          </a:bodyPr>
          <a:lstStyle/>
          <a:p>
            <a:pPr>
              <a:buClr>
                <a:schemeClr val="dk1"/>
              </a:buClr>
              <a:buSzPct val="50000"/>
              <a:buNone/>
            </a:pPr>
            <a:r>
              <a:rPr lang="en" sz="2200">
                <a:latin typeface="Consolas"/>
                <a:ea typeface="Consolas"/>
                <a:cs typeface="Consolas"/>
                <a:sym typeface="Consolas"/>
              </a:rPr>
              <a:t>fun sum(lonums :: List&lt;Number&gt;) -&gt; Number:</a:t>
            </a:r>
          </a:p>
          <a:p>
            <a:pPr indent="387350">
              <a:buClr>
                <a:schemeClr val="dk1"/>
              </a:buClr>
              <a:buSzPct val="50000"/>
              <a:buNone/>
            </a:pPr>
            <a:r>
              <a:rPr lang="en" sz="2200">
                <a:latin typeface="Consolas"/>
                <a:ea typeface="Consolas"/>
                <a:cs typeface="Consolas"/>
                <a:sym typeface="Consolas"/>
              </a:rPr>
              <a:t>cases (List) lonums:</a:t>
            </a:r>
          </a:p>
          <a:p>
            <a:pPr>
              <a:buClr>
                <a:schemeClr val="dk1"/>
              </a:buClr>
              <a:buSzPct val="50000"/>
              <a:buNone/>
            </a:pPr>
            <a:r>
              <a:rPr lang="en" sz="2200">
                <a:latin typeface="Consolas"/>
                <a:ea typeface="Consolas"/>
                <a:cs typeface="Consolas"/>
                <a:sym typeface="Consolas"/>
              </a:rPr>
              <a:t>    | empty =&gt; 0</a:t>
            </a:r>
          </a:p>
          <a:p>
            <a:pPr>
              <a:buClr>
                <a:schemeClr val="dk1"/>
              </a:buClr>
              <a:buSzPct val="50000"/>
              <a:buNone/>
            </a:pPr>
            <a:r>
              <a:rPr lang="en" sz="2200">
                <a:latin typeface="Consolas"/>
                <a:ea typeface="Consolas"/>
                <a:cs typeface="Consolas"/>
                <a:sym typeface="Consolas"/>
              </a:rPr>
              <a:t>    | link(first, rest) =&gt; first + sum(rest)</a:t>
            </a:r>
          </a:p>
          <a:p>
            <a:pPr marL="0" indent="457200">
              <a:buNone/>
            </a:pPr>
            <a:r>
              <a:rPr lang="en" sz="2200">
                <a:latin typeface="Consolas"/>
                <a:ea typeface="Consolas"/>
                <a:cs typeface="Consolas"/>
                <a:sym typeface="Consolas"/>
              </a:rPr>
              <a:t>end</a:t>
            </a:r>
          </a:p>
          <a:p>
            <a:pPr>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2422291060"/>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endParaRPr/>
          </a:p>
          <a:p>
            <a:pPr>
              <a:buNone/>
            </a:pPr>
            <a:endParaRP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411745624"/>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2" name="Shape 11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endParaRPr/>
          </a:p>
          <a:p>
            <a:pPr>
              <a:buNone/>
            </a:pPr>
            <a:endParaRP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203930500"/>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9" name="Shape 11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endParaRPr/>
          </a:p>
          <a:p>
            <a:pPr>
              <a:buNone/>
            </a:pPr>
            <a:endParaRP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848590178"/>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26" name="Shape 12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endParaRP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63065958"/>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33" name="Shape 13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endParaRP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44569753"/>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40" name="Shape 140"/>
          <p:cNvSpPr txBox="1">
            <a:spLocks noGrp="1"/>
          </p:cNvSpPr>
          <p:nvPr>
            <p:ph type="body" idx="1"/>
          </p:nvPr>
        </p:nvSpPr>
        <p:spPr>
          <a:xfrm>
            <a:off x="457200" y="1600200"/>
            <a:ext cx="8229600" cy="4420800"/>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r>
              <a:rPr lang="en"/>
              <a:t>4 + 3 + 2</a:t>
            </a:r>
          </a:p>
          <a:p>
            <a:pPr>
              <a:buNone/>
            </a:pPr>
            <a:r>
              <a:rPr lang="en"/>
              <a:t>4 + 5</a:t>
            </a:r>
          </a:p>
          <a:p>
            <a:pPr>
              <a:buNone/>
            </a:pPr>
            <a:r>
              <a:rPr lang="en"/>
              <a:t>9</a:t>
            </a:r>
          </a:p>
          <a:p>
            <a:pPr>
              <a:buNone/>
            </a:pPr>
            <a:endParaRPr/>
          </a:p>
        </p:txBody>
      </p:sp>
    </p:spTree>
    <p:extLst>
      <p:ext uri="{BB962C8B-B14F-4D97-AF65-F5344CB8AC3E}">
        <p14:creationId xmlns:p14="http://schemas.microsoft.com/office/powerpoint/2010/main" val="3316959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8" name="Shape 98"/>
          <p:cNvGraphicFramePr/>
          <p:nvPr/>
        </p:nvGraphicFramePr>
        <p:xfrm>
          <a:off x="211188" y="3186714"/>
          <a:ext cx="3000000" cy="3000000"/>
        </p:xfrm>
        <a:graphic>
          <a:graphicData uri="http://schemas.openxmlformats.org/drawingml/2006/table">
            <a:tbl>
              <a:tblPr>
                <a:noFill/>
              </a:tblPr>
              <a:tblGrid>
                <a:gridCol w="89130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endParaRPr sz="2000">
                        <a:highlight>
                          <a:srgbClr val="FFFFFF"/>
                        </a:highlight>
                        <a:latin typeface="Consolas"/>
                        <a:ea typeface="Consolas"/>
                        <a:cs typeface="Consolas"/>
                        <a:sym typeface="Consolas"/>
                      </a:endParaRP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86693359"/>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09" name="Shape 109"/>
          <p:cNvSpPr txBox="1"/>
          <p:nvPr/>
        </p:nvSpPr>
        <p:spPr>
          <a:xfrm>
            <a:off x="334075" y="1995225"/>
            <a:ext cx="8333400" cy="3192300"/>
          </a:xfrm>
          <a:prstGeom prst="rect">
            <a:avLst/>
          </a:prstGeom>
          <a:noFill/>
          <a:ln>
            <a:noFill/>
          </a:ln>
        </p:spPr>
        <p:txBody>
          <a:bodyPr lIns="91425" tIns="91425" rIns="91425" bIns="91425" anchor="t" anchorCtr="0">
            <a:noAutofit/>
          </a:bodyPr>
          <a:lstStyle/>
          <a:p>
            <a:pPr lvl="0">
              <a:spcBef>
                <a:spcPts val="0"/>
              </a:spcBef>
              <a:buNone/>
            </a:pPr>
            <a:r>
              <a:rPr lang="en" sz="2400"/>
              <a:t>What test cases would help us evaluate the function?</a:t>
            </a:r>
          </a:p>
        </p:txBody>
      </p:sp>
    </p:spTree>
    <p:extLst>
      <p:ext uri="{BB962C8B-B14F-4D97-AF65-F5344CB8AC3E}">
        <p14:creationId xmlns:p14="http://schemas.microsoft.com/office/powerpoint/2010/main" val="3616223783"/>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15" name="Shape 115"/>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sum(3) is 6</a:t>
            </a:r>
          </a:p>
          <a:p>
            <a:pPr lvl="0" rtl="0">
              <a:spcBef>
                <a:spcPts val="0"/>
              </a:spcBef>
              <a:buNone/>
            </a:pPr>
            <a:r>
              <a:rPr lang="en" sz="2400">
                <a:solidFill>
                  <a:srgbClr val="000000"/>
                </a:solidFill>
                <a:latin typeface="Courier New"/>
                <a:ea typeface="Courier New"/>
                <a:cs typeface="Courier New"/>
                <a:sym typeface="Courier New"/>
              </a:rPr>
              <a:t>  sum(2) is 3</a:t>
            </a:r>
          </a:p>
          <a:p>
            <a:pPr lvl="0" rtl="0">
              <a:spcBef>
                <a:spcPts val="0"/>
              </a:spcBef>
              <a:buNone/>
            </a:pPr>
            <a:r>
              <a:rPr lang="en" sz="2400">
                <a:solidFill>
                  <a:srgbClr val="000000"/>
                </a:solidFill>
                <a:latin typeface="Courier New"/>
                <a:ea typeface="Courier New"/>
                <a:cs typeface="Courier New"/>
                <a:sym typeface="Courier New"/>
              </a:rPr>
              <a:t>  sum(5) is 15</a:t>
            </a:r>
          </a:p>
          <a:p>
            <a:pPr lvl="0">
              <a:spcBef>
                <a:spcPts val="0"/>
              </a:spcBef>
              <a:buNone/>
            </a:pPr>
            <a:r>
              <a:rPr lang="en" sz="2400">
                <a:solidFill>
                  <a:srgbClr val="000000"/>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3851798398"/>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1" name="Shape 12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sum(3) is 6</a:t>
            </a:r>
          </a:p>
          <a:p>
            <a:pPr lvl="0">
              <a:spcBef>
                <a:spcPts val="0"/>
              </a:spcBef>
              <a:buNone/>
            </a:pPr>
            <a:r>
              <a:rPr lang="en" sz="2400">
                <a:solidFill>
                  <a:schemeClr val="dk1"/>
                </a:solidFill>
                <a:latin typeface="Courier New"/>
                <a:ea typeface="Courier New"/>
                <a:cs typeface="Courier New"/>
                <a:sym typeface="Courier New"/>
              </a:rPr>
              <a:t>  sum(2) is 3</a:t>
            </a:r>
          </a:p>
          <a:p>
            <a:pPr lv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sum(5) is 15</a:t>
            </a:r>
          </a:p>
          <a:p>
            <a:pPr lvl="0" rt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906315547"/>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7" name="Shape 127"/>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a:spcBef>
                <a:spcPts val="0"/>
              </a:spcBef>
              <a:buNone/>
            </a:pPr>
            <a:endParaRPr sz="2400">
              <a:solidFill>
                <a:schemeClr val="dk1"/>
              </a:solidFill>
              <a:latin typeface="Courier New"/>
              <a:ea typeface="Courier New"/>
              <a:cs typeface="Courier New"/>
              <a:sym typeface="Courier New"/>
            </a:endParaRPr>
          </a:p>
          <a:p>
            <a:pPr lvl="0" rtl="0">
              <a:spcBef>
                <a:spcPts val="0"/>
              </a:spcBef>
              <a:buClr>
                <a:schemeClr val="dk1"/>
              </a:buClr>
              <a:buSzPct val="45833"/>
              <a:buFont typeface="Arial"/>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48848976"/>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3" name="Shape 133"/>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555170617"/>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9" name="Shape 139"/>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2208650" y="2635575"/>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cxnSp>
        <p:nvCxnSpPr>
          <p:cNvPr id="142" name="Shape 142"/>
          <p:cNvCxnSpPr/>
          <p:nvPr/>
        </p:nvCxnSpPr>
        <p:spPr>
          <a:xfrm rot="10800000" flipH="1">
            <a:off x="3062425" y="2375675"/>
            <a:ext cx="231900" cy="297000"/>
          </a:xfrm>
          <a:prstGeom prst="straightConnector1">
            <a:avLst/>
          </a:prstGeom>
          <a:noFill/>
          <a:ln w="9525" cap="flat" cmpd="sng">
            <a:solidFill>
              <a:schemeClr val="dk2"/>
            </a:solidFill>
            <a:prstDash val="solid"/>
            <a:round/>
            <a:headEnd type="stealth" w="lg" len="lg"/>
            <a:tailEnd type="stealth" w="lg" len="lg"/>
          </a:ln>
        </p:spPr>
      </p:cxnSp>
    </p:spTree>
    <p:extLst>
      <p:ext uri="{BB962C8B-B14F-4D97-AF65-F5344CB8AC3E}">
        <p14:creationId xmlns:p14="http://schemas.microsoft.com/office/powerpoint/2010/main" val="203387155"/>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48" name="Shape 148"/>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p:txBody>
      </p:sp>
    </p:spTree>
    <p:extLst>
      <p:ext uri="{BB962C8B-B14F-4D97-AF65-F5344CB8AC3E}">
        <p14:creationId xmlns:p14="http://schemas.microsoft.com/office/powerpoint/2010/main" val="4070863014"/>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55" name="Shape 155"/>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sum(2)</a:t>
            </a:r>
          </a:p>
          <a:p>
            <a:pPr lv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r>
              <a:rPr lang="en" sz="2400">
                <a:solidFill>
                  <a:schemeClr val="dk1"/>
                </a:solidFill>
                <a:latin typeface="Courier New"/>
                <a:ea typeface="Courier New"/>
                <a:cs typeface="Courier New"/>
                <a:sym typeface="Courier New"/>
              </a:rPr>
              <a:t>sum(1) is 1</a:t>
            </a:r>
          </a:p>
        </p:txBody>
      </p:sp>
    </p:spTree>
    <p:extLst>
      <p:ext uri="{BB962C8B-B14F-4D97-AF65-F5344CB8AC3E}">
        <p14:creationId xmlns:p14="http://schemas.microsoft.com/office/powerpoint/2010/main" val="3638295420"/>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2" name="Shape 162"/>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a:p>
            <a:pPr lvl="0" rtl="0">
              <a:spcBef>
                <a:spcPts val="0"/>
              </a:spcBef>
              <a:buNone/>
            </a:pPr>
            <a:r>
              <a:rPr lang="en" sz="2400">
                <a:solidFill>
                  <a:schemeClr val="dk1"/>
                </a:solidFill>
                <a:latin typeface="Courier New"/>
                <a:ea typeface="Courier New"/>
                <a:cs typeface="Courier New"/>
                <a:sym typeface="Courier New"/>
              </a:rPr>
              <a:t>sum(2) is 2 + sum(1)</a:t>
            </a:r>
          </a:p>
        </p:txBody>
      </p:sp>
    </p:spTree>
    <p:extLst>
      <p:ext uri="{BB962C8B-B14F-4D97-AF65-F5344CB8AC3E}">
        <p14:creationId xmlns:p14="http://schemas.microsoft.com/office/powerpoint/2010/main" val="1580905543"/>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9" name="Shape 169"/>
          <p:cNvSpPr txBox="1">
            <a:spLocks noGrp="1"/>
          </p:cNvSpPr>
          <p:nvPr>
            <p:ph type="body" idx="1"/>
          </p:nvPr>
        </p:nvSpPr>
        <p:spPr>
          <a:xfrm>
            <a:off x="311700" y="1927325"/>
            <a:ext cx="49317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a:t>
            </a:r>
          </a:p>
          <a:p>
            <a:pPr lvl="0">
              <a:spcBef>
                <a:spcPts val="0"/>
              </a:spcBef>
              <a:buNone/>
            </a:pPr>
            <a:r>
              <a:rPr lang="en" sz="2400">
                <a:solidFill>
                  <a:schemeClr val="dk1"/>
                </a:solidFill>
                <a:latin typeface="Courier New"/>
                <a:ea typeface="Courier New"/>
                <a:cs typeface="Courier New"/>
                <a:sym typeface="Courier New"/>
              </a:rPr>
              <a:t>3 + sum(2)</a:t>
            </a:r>
          </a:p>
          <a:p>
            <a:pPr lvl="0" rtl="0">
              <a:spcBef>
                <a:spcPts val="0"/>
              </a:spcBef>
              <a:buNone/>
            </a:pPr>
            <a:r>
              <a:rPr lang="en" sz="2400">
                <a:solidFill>
                  <a:schemeClr val="dk1"/>
                </a:solidFill>
                <a:latin typeface="Courier New"/>
                <a:ea typeface="Courier New"/>
                <a:cs typeface="Courier New"/>
                <a:sym typeface="Courier New"/>
              </a:rPr>
              <a:t>3 + sum(2 + sum(1))</a:t>
            </a:r>
          </a:p>
        </p:txBody>
      </p:sp>
    </p:spTree>
    <p:extLst>
      <p:ext uri="{BB962C8B-B14F-4D97-AF65-F5344CB8AC3E}">
        <p14:creationId xmlns:p14="http://schemas.microsoft.com/office/powerpoint/2010/main" val="2248938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4073099" cy="3416400"/>
          </a:xfrm>
          <a:prstGeom prst="rect">
            <a:avLst/>
          </a:prstGeom>
        </p:spPr>
        <p:txBody>
          <a:bodyPr vert="horz" lIns="91425" tIns="91425" rIns="91425" bIns="91425" rtlCol="0" anchor="t" anchorCtr="0">
            <a:noAutofit/>
          </a:bodyPr>
          <a:lstStyle/>
          <a:p>
            <a:pPr>
              <a:buNone/>
            </a:pPr>
            <a:r>
              <a:rPr lang="en"/>
              <a:t>Knowledge:</a:t>
            </a:r>
          </a:p>
          <a:p>
            <a:pPr>
              <a:buNone/>
            </a:pPr>
            <a:r>
              <a:rPr lang="en"/>
              <a:t>How are expressions evaluated in Racket?</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using the rules of syntax and evaluation</a:t>
            </a:r>
          </a:p>
        </p:txBody>
      </p:sp>
    </p:spTree>
    <p:extLst>
      <p:ext uri="{BB962C8B-B14F-4D97-AF65-F5344CB8AC3E}">
        <p14:creationId xmlns:p14="http://schemas.microsoft.com/office/powerpoint/2010/main" val="4122398425"/>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75" name="Shape 175"/>
          <p:cNvSpPr txBox="1">
            <a:spLocks noGrp="1"/>
          </p:cNvSpPr>
          <p:nvPr>
            <p:ph type="body" idx="1"/>
          </p:nvPr>
        </p:nvSpPr>
        <p:spPr>
          <a:xfrm>
            <a:off x="311700" y="1927325"/>
            <a:ext cx="56460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sum(5) is 5 + 4 + 3 + 2 + 1</a:t>
            </a:r>
          </a:p>
          <a:p>
            <a:pPr lvl="0" rtl="0">
              <a:spcBef>
                <a:spcPts val="0"/>
              </a:spcBef>
              <a:buNone/>
            </a:pPr>
            <a:r>
              <a:rPr lang="en" sz="2400">
                <a:solidFill>
                  <a:schemeClr val="dk1"/>
                </a:solidFill>
                <a:latin typeface="Courier New"/>
                <a:ea typeface="Courier New"/>
                <a:cs typeface="Courier New"/>
                <a:sym typeface="Courier New"/>
              </a:rPr>
              <a:t>5 + sum(4)</a:t>
            </a:r>
          </a:p>
        </p:txBody>
      </p:sp>
    </p:spTree>
    <p:extLst>
      <p:ext uri="{BB962C8B-B14F-4D97-AF65-F5344CB8AC3E}">
        <p14:creationId xmlns:p14="http://schemas.microsoft.com/office/powerpoint/2010/main" val="1729298169"/>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1" name="Shape 181"/>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fun sum(n :: Number) -&gt; Number:</a:t>
            </a:r>
          </a:p>
          <a:p>
            <a:pPr lvl="0">
              <a:spcBef>
                <a:spcPts val="0"/>
              </a:spcBef>
              <a:buNone/>
            </a:pPr>
            <a:r>
              <a:rPr lang="en" sz="2400">
                <a:solidFill>
                  <a:schemeClr val="dk1"/>
                </a:solidFill>
                <a:latin typeface="Courier New"/>
                <a:ea typeface="Courier New"/>
                <a:cs typeface="Courier New"/>
                <a:sym typeface="Courier New"/>
              </a:rPr>
              <a:t>  ask:</a:t>
            </a:r>
          </a:p>
          <a:p>
            <a:pPr lvl="0">
              <a:spcBef>
                <a:spcPts val="0"/>
              </a:spcBef>
              <a:buNone/>
            </a:pPr>
            <a:r>
              <a:rPr lang="en" sz="2400">
                <a:solidFill>
                  <a:schemeClr val="dk1"/>
                </a:solidFill>
                <a:latin typeface="Courier New"/>
                <a:ea typeface="Courier New"/>
                <a:cs typeface="Courier New"/>
                <a:sym typeface="Courier New"/>
              </a:rPr>
              <a:t>    | n == 0 then: 0</a:t>
            </a:r>
          </a:p>
          <a:p>
            <a:pPr lvl="0">
              <a:spcBef>
                <a:spcPts val="0"/>
              </a:spcBef>
              <a:buNone/>
            </a:pPr>
            <a:r>
              <a:rPr lang="en" sz="2400">
                <a:solidFill>
                  <a:schemeClr val="dk1"/>
                </a:solidFill>
                <a:latin typeface="Courier New"/>
                <a:ea typeface="Courier New"/>
                <a:cs typeface="Courier New"/>
                <a:sym typeface="Courier New"/>
              </a:rPr>
              <a:t>    | n + sum(n - 1)</a:t>
            </a:r>
          </a:p>
          <a:p>
            <a:pPr lv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2" name="Shape 182"/>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sum(5)</a:t>
            </a:r>
          </a:p>
          <a:p>
            <a:pPr lvl="0">
              <a:spcBef>
                <a:spcPts val="0"/>
              </a:spcBef>
              <a:buNone/>
            </a:pPr>
            <a:r>
              <a:rPr lang="en">
                <a:latin typeface="Courier New"/>
                <a:ea typeface="Courier New"/>
                <a:cs typeface="Courier New"/>
                <a:sym typeface="Courier New"/>
              </a:rPr>
              <a:t>5 + sum(4)</a:t>
            </a:r>
          </a:p>
          <a:p>
            <a:pPr lvl="0">
              <a:spcBef>
                <a:spcPts val="0"/>
              </a:spcBef>
              <a:buNone/>
            </a:pPr>
            <a:r>
              <a:rPr lang="en">
                <a:latin typeface="Courier New"/>
                <a:ea typeface="Courier New"/>
                <a:cs typeface="Courier New"/>
                <a:sym typeface="Courier New"/>
              </a:rPr>
              <a:t>5 + 4 + sum(3)</a:t>
            </a:r>
          </a:p>
          <a:p>
            <a:pPr lvl="0">
              <a:spcBef>
                <a:spcPts val="0"/>
              </a:spcBef>
              <a:buNone/>
            </a:pPr>
            <a:r>
              <a:rPr lang="en">
                <a:latin typeface="Courier New"/>
                <a:ea typeface="Courier New"/>
                <a:cs typeface="Courier New"/>
                <a:sym typeface="Courier New"/>
              </a:rPr>
              <a:t>5 + 4 + 3 + sum(2)</a:t>
            </a:r>
          </a:p>
          <a:p>
            <a:pPr lvl="0">
              <a:spcBef>
                <a:spcPts val="0"/>
              </a:spcBef>
              <a:buNone/>
            </a:pPr>
            <a:r>
              <a:rPr lang="en">
                <a:latin typeface="Courier New"/>
                <a:ea typeface="Courier New"/>
                <a:cs typeface="Courier New"/>
                <a:sym typeface="Courier New"/>
              </a:rPr>
              <a:t>5 + 4 + 3 + 2 + sum(1)</a:t>
            </a:r>
          </a:p>
          <a:p>
            <a:pPr lvl="0">
              <a:spcBef>
                <a:spcPts val="0"/>
              </a:spcBef>
              <a:buNone/>
            </a:pPr>
            <a:r>
              <a:rPr lang="en">
                <a:latin typeface="Courier New"/>
                <a:ea typeface="Courier New"/>
                <a:cs typeface="Courier New"/>
                <a:sym typeface="Courier New"/>
              </a:rPr>
              <a:t>5 + 4 + 3 + 2 + 1</a:t>
            </a:r>
          </a:p>
          <a:p>
            <a:pPr lvl="0">
              <a:spcBef>
                <a:spcPts val="0"/>
              </a:spcBef>
              <a:buNone/>
            </a:pPr>
            <a:r>
              <a:rPr lang="en">
                <a:latin typeface="Courier New"/>
                <a:ea typeface="Courier New"/>
                <a:cs typeface="Courier New"/>
                <a:sym typeface="Courier New"/>
              </a:rPr>
              <a:t>9 + 3 + 2 + 1</a:t>
            </a:r>
          </a:p>
          <a:p>
            <a:pPr lvl="0">
              <a:spcBef>
                <a:spcPts val="0"/>
              </a:spcBef>
              <a:buNone/>
            </a:pPr>
            <a:r>
              <a:rPr lang="en">
                <a:latin typeface="Courier New"/>
                <a:ea typeface="Courier New"/>
                <a:cs typeface="Courier New"/>
                <a:sym typeface="Courier New"/>
              </a:rPr>
              <a:t>12 + 2 + 1</a:t>
            </a:r>
          </a:p>
          <a:p>
            <a:pPr lvl="0">
              <a:spcBef>
                <a:spcPts val="0"/>
              </a:spcBef>
              <a:buNone/>
            </a:pPr>
            <a:r>
              <a:rPr lang="en">
                <a:latin typeface="Courier New"/>
                <a:ea typeface="Courier New"/>
                <a:cs typeface="Courier New"/>
                <a:sym typeface="Courier New"/>
              </a:rPr>
              <a:t>14 + 1</a:t>
            </a:r>
          </a:p>
          <a:p>
            <a:pPr lvl="0">
              <a:spcBef>
                <a:spcPts val="0"/>
              </a:spcBef>
              <a:buNone/>
            </a:pPr>
            <a:r>
              <a:rPr lang="en">
                <a:latin typeface="Courier New"/>
                <a:ea typeface="Courier New"/>
                <a:cs typeface="Courier New"/>
                <a:sym typeface="Courier New"/>
              </a:rPr>
              <a:t>15</a:t>
            </a:r>
          </a:p>
        </p:txBody>
      </p:sp>
    </p:spTree>
    <p:extLst>
      <p:ext uri="{BB962C8B-B14F-4D97-AF65-F5344CB8AC3E}">
        <p14:creationId xmlns:p14="http://schemas.microsoft.com/office/powerpoint/2010/main" val="1621214936"/>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8" name="Shape 18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9" name="Shape 18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190" name="Shape 190"/>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2366425" y="2923225"/>
            <a:ext cx="3000000" cy="6243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0000"/>
                </a:solidFill>
                <a:latin typeface="Comic Sans MS"/>
                <a:ea typeface="Comic Sans MS"/>
                <a:cs typeface="Comic Sans MS"/>
                <a:sym typeface="Comic Sans MS"/>
              </a:rPr>
              <a:t>What if we didn’t have the n==1?</a:t>
            </a:r>
          </a:p>
        </p:txBody>
      </p:sp>
    </p:spTree>
    <p:extLst>
      <p:ext uri="{BB962C8B-B14F-4D97-AF65-F5344CB8AC3E}">
        <p14:creationId xmlns:p14="http://schemas.microsoft.com/office/powerpoint/2010/main" val="3968874056"/>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0000"/>
              </a:solidFill>
              <a:latin typeface="Comic Sans MS"/>
              <a:ea typeface="Comic Sans MS"/>
              <a:cs typeface="Comic Sans MS"/>
              <a:sym typeface="Comic Sans MS"/>
            </a:endParaRPr>
          </a:p>
        </p:txBody>
      </p:sp>
      <p:sp>
        <p:nvSpPr>
          <p:cNvPr id="197" name="Shape 1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98" name="Shape 19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99" name="Shape 19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200" name="Shape 200"/>
          <p:cNvSpPr txBox="1"/>
          <p:nvPr/>
        </p:nvSpPr>
        <p:spPr>
          <a:xfrm>
            <a:off x="2988200" y="2960350"/>
            <a:ext cx="1920900" cy="7146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Comic Sans MS"/>
                <a:ea typeface="Comic Sans MS"/>
                <a:cs typeface="Comic Sans MS"/>
                <a:sym typeface="Comic Sans MS"/>
              </a:rPr>
              <a:t>base case</a:t>
            </a:r>
          </a:p>
        </p:txBody>
      </p:sp>
    </p:spTree>
    <p:extLst>
      <p:ext uri="{BB962C8B-B14F-4D97-AF65-F5344CB8AC3E}">
        <p14:creationId xmlns:p14="http://schemas.microsoft.com/office/powerpoint/2010/main" val="1229762448"/>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can be defined recursively</a:t>
            </a:r>
          </a:p>
        </p:txBody>
      </p:sp>
      <p:sp>
        <p:nvSpPr>
          <p:cNvPr id="206" name="Shape 20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Courier New"/>
                <a:ea typeface="Courier New"/>
                <a:cs typeface="Courier New"/>
                <a:sym typeface="Courier New"/>
              </a:rPr>
              <a:t>data List:</a:t>
            </a:r>
          </a:p>
          <a:p>
            <a:pPr lvl="0">
              <a:spcBef>
                <a:spcPts val="0"/>
              </a:spcBef>
              <a:buNone/>
            </a:pPr>
            <a:r>
              <a:rPr lang="en" sz="3600">
                <a:latin typeface="Courier New"/>
                <a:ea typeface="Courier New"/>
                <a:cs typeface="Courier New"/>
                <a:sym typeface="Courier New"/>
              </a:rPr>
              <a:t>  | empty</a:t>
            </a:r>
          </a:p>
          <a:p>
            <a:pPr lvl="0">
              <a:spcBef>
                <a:spcPts val="0"/>
              </a:spcBef>
              <a:buNone/>
            </a:pPr>
            <a:r>
              <a:rPr lang="en" sz="3600">
                <a:latin typeface="Courier New"/>
                <a:ea typeface="Courier New"/>
                <a:cs typeface="Courier New"/>
                <a:sym typeface="Courier New"/>
              </a:rPr>
              <a:t>  | link(item, a-list :: List)</a:t>
            </a:r>
          </a:p>
          <a:p>
            <a:pPr lvl="0">
              <a:spcBef>
                <a:spcPts val="0"/>
              </a:spcBef>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2226956268"/>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a:spcBef>
                <a:spcPts val="0"/>
              </a:spcBef>
              <a:buNone/>
            </a:pPr>
            <a:r>
              <a:rPr lang="en">
                <a:latin typeface="Courier New"/>
                <a:ea typeface="Courier New"/>
                <a:cs typeface="Courier New"/>
                <a:sym typeface="Courier New"/>
              </a:rPr>
              <a:t>Adds all integers from number down to 0</a:t>
            </a:r>
          </a:p>
        </p:txBody>
      </p:sp>
    </p:spTree>
    <p:extLst>
      <p:ext uri="{BB962C8B-B14F-4D97-AF65-F5344CB8AC3E}">
        <p14:creationId xmlns:p14="http://schemas.microsoft.com/office/powerpoint/2010/main" val="761804268"/>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Lists and World Programs</a:t>
            </a:r>
          </a:p>
        </p:txBody>
      </p:sp>
      <p:sp>
        <p:nvSpPr>
          <p:cNvPr id="35" name="Shape 35"/>
          <p:cNvSpPr txBox="1">
            <a:spLocks noGrp="1"/>
          </p:cNvSpPr>
          <p:nvPr>
            <p:ph idx="1"/>
          </p:nvPr>
        </p:nvSpPr>
        <p:spPr/>
        <p:txBody>
          <a:bodyPr/>
          <a:lstStyle/>
          <a:p>
            <a:r>
              <a:rPr lang="en"/>
              <a:t>How do we design a world programs that allows the player to fire as many shots as desired?</a:t>
            </a:r>
          </a:p>
        </p:txBody>
      </p:sp>
    </p:spTree>
    <p:extLst>
      <p:ext uri="{BB962C8B-B14F-4D97-AF65-F5344CB8AC3E}">
        <p14:creationId xmlns:p14="http://schemas.microsoft.com/office/powerpoint/2010/main" val="1287996962"/>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Step through sum</a:t>
            </a:r>
          </a:p>
        </p:txBody>
      </p:sp>
      <p:sp>
        <p:nvSpPr>
          <p:cNvPr id="99" name="Shape 99"/>
          <p:cNvSpPr txBox="1">
            <a:spLocks noGrp="1"/>
          </p:cNvSpPr>
          <p:nvPr>
            <p:ph idx="1"/>
          </p:nvPr>
        </p:nvSpPr>
        <p:spPr/>
        <p:txBody>
          <a:bodyPr/>
          <a:lstStyle/>
          <a:p>
            <a:r>
              <a:rPr lang="en">
                <a:sym typeface="Consolas"/>
              </a:rPr>
              <a:t>fun sum(lonums :: List&lt;Number&gt;) -&gt; Number:</a:t>
            </a:r>
          </a:p>
          <a:p>
            <a:r>
              <a:rPr lang="en">
                <a:sym typeface="Consolas"/>
              </a:rPr>
              <a:t>cases (List) lonums:</a:t>
            </a:r>
          </a:p>
          <a:p>
            <a:r>
              <a:rPr lang="en">
                <a:sym typeface="Consolas"/>
              </a:rPr>
              <a:t>    | empty =&gt; 0</a:t>
            </a:r>
          </a:p>
          <a:p>
            <a:r>
              <a:rPr lang="en">
                <a:sym typeface="Consolas"/>
              </a:rPr>
              <a:t>    | link(first, rest) =&gt; first + sum(rest)</a:t>
            </a:r>
          </a:p>
          <a:p>
            <a:r>
              <a:rPr lang="en">
                <a:sym typeface="Consolas"/>
              </a:rPr>
              <a:t>end</a:t>
            </a:r>
          </a:p>
          <a:p>
            <a:r>
              <a:rPr lang="en">
                <a:sym typeface="Consolas"/>
              </a:rPr>
              <a:t>end</a:t>
            </a:r>
          </a:p>
        </p:txBody>
      </p:sp>
    </p:spTree>
    <p:extLst>
      <p:ext uri="{BB962C8B-B14F-4D97-AF65-F5344CB8AC3E}">
        <p14:creationId xmlns:p14="http://schemas.microsoft.com/office/powerpoint/2010/main" val="2649857912"/>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Evaluate the following example</a:t>
            </a:r>
          </a:p>
        </p:txBody>
      </p:sp>
      <p:sp>
        <p:nvSpPr>
          <p:cNvPr id="105" name="Shape 105"/>
          <p:cNvSpPr txBox="1">
            <a:spLocks noGrp="1"/>
          </p:cNvSpPr>
          <p:nvPr>
            <p:ph idx="1"/>
          </p:nvPr>
        </p:nvSpPr>
        <p:spPr/>
        <p:txBody>
          <a:bodyPr/>
          <a:lstStyle/>
          <a:p>
            <a:r>
              <a:rPr lang="pt-BR"/>
              <a:t>sum([list: 4, 3, 2])</a:t>
            </a:r>
          </a:p>
          <a:p>
            <a:endParaRPr lang="pt-BR"/>
          </a:p>
          <a:p>
            <a:endParaRPr lang="pt-B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04897305"/>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
              <a:t>Evaluate the following examples</a:t>
            </a:r>
          </a:p>
        </p:txBody>
      </p:sp>
      <p:sp>
        <p:nvSpPr>
          <p:cNvPr id="112" name="Shape 112"/>
          <p:cNvSpPr txBox="1">
            <a:spLocks noGrp="1"/>
          </p:cNvSpPr>
          <p:nvPr>
            <p:ph idx="1"/>
          </p:nvPr>
        </p:nvSpPr>
        <p:spPr/>
        <p:txBody>
          <a:bodyPr/>
          <a:lstStyle/>
          <a:p>
            <a:r>
              <a:rPr lang="pt-BR"/>
              <a:t>sum([list: 4, 3, 2])</a:t>
            </a:r>
          </a:p>
          <a:p>
            <a:r>
              <a:rPr lang="pt-BR"/>
              <a:t>4 + sum([list: 3, 2])</a:t>
            </a:r>
          </a:p>
          <a:p>
            <a:endParaRPr lang="pt-BR"/>
          </a:p>
          <a:p>
            <a:endParaRPr lang="pt-B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906745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74" name="Shape 74"/>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671785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r>
              <a:rPr lang="en"/>
              <a:t>Evaluate the following examples</a:t>
            </a:r>
          </a:p>
        </p:txBody>
      </p:sp>
      <p:sp>
        <p:nvSpPr>
          <p:cNvPr id="119" name="Shape 119"/>
          <p:cNvSpPr txBox="1">
            <a:spLocks noGrp="1"/>
          </p:cNvSpPr>
          <p:nvPr>
            <p:ph idx="1"/>
          </p:nvPr>
        </p:nvSpPr>
        <p:spPr/>
        <p:txBody>
          <a:bodyPr/>
          <a:lstStyle/>
          <a:p>
            <a:r>
              <a:rPr lang="pt-BR"/>
              <a:t>sum([list: 4, 3, 2])</a:t>
            </a:r>
          </a:p>
          <a:p>
            <a:r>
              <a:rPr lang="pt-BR"/>
              <a:t>4 + sum([list: 3, 2])</a:t>
            </a:r>
          </a:p>
          <a:p>
            <a:r>
              <a:rPr lang="pt-BR"/>
              <a:t>4 + 3 + sum([list: 2])</a:t>
            </a:r>
          </a:p>
          <a:p>
            <a:endParaRPr lang="pt-BR"/>
          </a:p>
          <a:p>
            <a:endParaRPr lang="pt-B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707609890"/>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
              <a:t>Evaluate the following examples</a:t>
            </a:r>
          </a:p>
        </p:txBody>
      </p:sp>
      <p:sp>
        <p:nvSpPr>
          <p:cNvPr id="126" name="Shape 126"/>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endParaRPr lang="pt-B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23351352"/>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p:txBody>
          <a:bodyPr/>
          <a:lstStyle/>
          <a:p>
            <a:r>
              <a:rPr lang="en"/>
              <a:t>Evaluate the following examples</a:t>
            </a:r>
          </a:p>
        </p:txBody>
      </p:sp>
      <p:sp>
        <p:nvSpPr>
          <p:cNvPr id="133" name="Shape 133"/>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endParaRPr lang="pt-B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950803867"/>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r>
              <a:rPr lang="en"/>
              <a:t>Evaluate the following examples</a:t>
            </a:r>
          </a:p>
        </p:txBody>
      </p:sp>
      <p:sp>
        <p:nvSpPr>
          <p:cNvPr id="140" name="Shape 140"/>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r>
              <a:rPr lang="pt-BR"/>
              <a:t>4 + 3 + 2</a:t>
            </a:r>
          </a:p>
          <a:p>
            <a:r>
              <a:rPr lang="pt-BR"/>
              <a:t>4 + 5</a:t>
            </a:r>
          </a:p>
          <a:p>
            <a:r>
              <a:rPr lang="pt-BR"/>
              <a:t>9</a:t>
            </a:r>
          </a:p>
          <a:p>
            <a:endParaRPr lang="pt-BR"/>
          </a:p>
        </p:txBody>
      </p:sp>
    </p:spTree>
    <p:extLst>
      <p:ext uri="{BB962C8B-B14F-4D97-AF65-F5344CB8AC3E}">
        <p14:creationId xmlns:p14="http://schemas.microsoft.com/office/powerpoint/2010/main" val="200957680"/>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r>
              <a:rPr lang="en"/>
              <a:t>Complete the Example Stepper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1250410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r>
              <a:rPr lang="en"/>
              <a:t>Count</a:t>
            </a:r>
          </a:p>
        </p:txBody>
      </p:sp>
      <p:sp>
        <p:nvSpPr>
          <p:cNvPr id="151" name="Shape 151"/>
          <p:cNvSpPr txBox="1">
            <a:spLocks noGrp="1"/>
          </p:cNvSpPr>
          <p:nvPr>
            <p:ph idx="1"/>
          </p:nvPr>
        </p:nvSpPr>
        <p:spPr/>
        <p:txBody>
          <a:bodyPr/>
          <a:lstStyle/>
          <a:p>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613924084"/>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p:txBody>
          <a:bodyPr/>
          <a:lstStyle/>
          <a:p>
            <a:r>
              <a:rPr lang="en"/>
              <a:t>Average</a:t>
            </a:r>
          </a:p>
        </p:txBody>
      </p:sp>
      <p:sp>
        <p:nvSpPr>
          <p:cNvPr id="157" name="Shape 157"/>
          <p:cNvSpPr txBox="1">
            <a:spLocks noGrp="1"/>
          </p:cNvSpPr>
          <p:nvPr>
            <p:ph idx="1"/>
          </p:nvPr>
        </p:nvSpPr>
        <p:spPr/>
        <p:txBody>
          <a:bodyPr/>
          <a:lstStyle/>
          <a:p>
            <a:r>
              <a:rPr lang="en-US"/>
              <a:t>With your partner write a function called average that takes in a list of numbers and returns the average of the list.</a:t>
            </a:r>
          </a:p>
          <a:p>
            <a:endParaRPr lang="en-US"/>
          </a:p>
          <a:p>
            <a:r>
              <a:rPr lang="en-US"/>
              <a:t>Use the design recipe and be sure to write EXAMPLES FIRST!</a:t>
            </a:r>
          </a:p>
        </p:txBody>
      </p:sp>
    </p:spTree>
    <p:extLst>
      <p:ext uri="{BB962C8B-B14F-4D97-AF65-F5344CB8AC3E}">
        <p14:creationId xmlns:p14="http://schemas.microsoft.com/office/powerpoint/2010/main" val="1201651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0" name="Shape 80"/>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2488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8" name="Shape 158"/>
          <p:cNvCxnSpPr>
            <a:stCxn id="157" idx="1"/>
            <a:endCxn id="15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59" name="Shape 15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a:spcBef>
                <a:spcPts val="0"/>
              </a:spcBef>
              <a:buNone/>
            </a:pPr>
            <a:r>
              <a:rPr lang="en" sz="2400">
                <a:latin typeface="Courier New"/>
                <a:ea typeface="Courier New"/>
                <a:cs typeface="Courier New"/>
                <a:sym typeface="Courier New"/>
              </a:rPr>
              <a:t>place-image</a:t>
            </a:r>
          </a:p>
        </p:txBody>
      </p:sp>
      <p:sp>
        <p:nvSpPr>
          <p:cNvPr id="160" name="Shape 16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2" name="Shape 162"/>
          <p:cNvCxnSpPr>
            <a:stCxn id="160" idx="1"/>
            <a:endCxn id="16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63" name="Shape 163"/>
          <p:cNvCxnSpPr>
            <a:stCxn id="161" idx="1"/>
            <a:endCxn id="16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64" name="Shape 16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a:spcBef>
                <a:spcPts val="0"/>
              </a:spcBef>
              <a:buNone/>
            </a:pPr>
            <a:endParaRPr/>
          </a:p>
        </p:txBody>
      </p:sp>
      <p:sp>
        <p:nvSpPr>
          <p:cNvPr id="165" name="Shape 16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a:spcBef>
                <a:spcPts val="0"/>
              </a:spcBef>
              <a:buNone/>
            </a:pPr>
            <a:r>
              <a:rPr lang="en" sz="2000">
                <a:latin typeface="Courier New"/>
                <a:ea typeface="Courier New"/>
                <a:cs typeface="Courier New"/>
                <a:sym typeface="Courier New"/>
              </a:rPr>
              <a:t>circle</a:t>
            </a:r>
          </a:p>
        </p:txBody>
      </p:sp>
      <p:sp>
        <p:nvSpPr>
          <p:cNvPr id="166" name="Shape 16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67" name="Shape 167"/>
          <p:cNvSpPr txBox="1"/>
          <p:nvPr/>
        </p:nvSpPr>
        <p:spPr>
          <a:xfrm>
            <a:off x="3788117" y="3513588"/>
            <a:ext cx="733200" cy="513300"/>
          </a:xfrm>
          <a:prstGeom prst="rect">
            <a:avLst/>
          </a:prstGeom>
          <a:noFill/>
          <a:ln>
            <a:noFill/>
          </a:ln>
        </p:spPr>
        <p:txBody>
          <a:bodyPr lIns="91425" tIns="91425" rIns="91425" bIns="91425" anchor="t" anchorCtr="0">
            <a:noAutofit/>
          </a:bodyPr>
          <a:lstStyle/>
          <a:p>
            <a:pPr lvl="0">
              <a:spcBef>
                <a:spcPts val="0"/>
              </a:spcBef>
              <a:buNone/>
            </a:pPr>
            <a:r>
              <a:rPr lang="en" sz="2400">
                <a:latin typeface="Courier New"/>
                <a:ea typeface="Courier New"/>
                <a:cs typeface="Courier New"/>
                <a:sym typeface="Courier New"/>
              </a:rPr>
              <a:t>25</a:t>
            </a:r>
          </a:p>
        </p:txBody>
      </p:sp>
      <p:sp>
        <p:nvSpPr>
          <p:cNvPr id="168" name="Shape 16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69" name="Shape 16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a:spcBef>
                <a:spcPts val="0"/>
              </a:spcBef>
              <a:buNone/>
            </a:pPr>
            <a:r>
              <a:rPr lang="en" sz="1800"/>
              <a:t>50</a:t>
            </a:r>
          </a:p>
        </p:txBody>
      </p:sp>
      <p:sp>
        <p:nvSpPr>
          <p:cNvPr id="170" name="Shape 17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a:spcBef>
                <a:spcPts val="0"/>
              </a:spcBef>
              <a:buNone/>
            </a:pPr>
            <a:r>
              <a:rPr lang="en" sz="1800"/>
              <a:t>"solid"</a:t>
            </a:r>
          </a:p>
        </p:txBody>
      </p:sp>
      <p:sp>
        <p:nvSpPr>
          <p:cNvPr id="171" name="Shape 17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72" name="Shape 17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Arguments</a:t>
            </a:r>
            <a:r>
              <a:rPr lang="en" sz="1800"/>
              <a:t>: like the object of a verb, arguments are given to functions to help functions do their work. They are written below the line.</a:t>
            </a:r>
          </a:p>
        </p:txBody>
      </p:sp>
      <p:sp>
        <p:nvSpPr>
          <p:cNvPr id="173" name="Shape 17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74" name="Shape 17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75" name="Shape 17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76" name="Shape 17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77" name="Shape 17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78" name="Shape 17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79" name="Shape 17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80" name="Shape 18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81" name="Shape 18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82" name="Shape 18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83" name="Shape 18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84" name="Shape 184"/>
          <p:cNvSpPr txBox="1"/>
          <p:nvPr/>
        </p:nvSpPr>
        <p:spPr>
          <a:xfrm>
            <a:off x="206975" y="248366"/>
            <a:ext cx="3598500" cy="663600"/>
          </a:xfrm>
          <a:prstGeom prst="rect">
            <a:avLst/>
          </a:prstGeom>
          <a:noFill/>
          <a:ln>
            <a:noFill/>
          </a:ln>
        </p:spPr>
        <p:txBody>
          <a:bodyPr lIns="91425" tIns="91425" rIns="91425" bIns="91425" anchor="t" anchorCtr="0">
            <a:noAutofit/>
          </a:bodyPr>
          <a:lstStyle/>
          <a:p>
            <a:pPr lvl="0">
              <a:spcBef>
                <a:spcPts val="0"/>
              </a:spcBef>
              <a:buNone/>
            </a:pPr>
            <a:r>
              <a:rPr lang="en" sz="2600"/>
              <a:t>Circles of Evaluation</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94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Circles of evaluation</a:t>
            </a:r>
          </a:p>
        </p:txBody>
      </p:sp>
      <p:sp>
        <p:nvSpPr>
          <p:cNvPr id="147" name="Shape 147"/>
          <p:cNvSpPr txBox="1">
            <a:spLocks noGrp="1"/>
          </p:cNvSpPr>
          <p:nvPr>
            <p:ph idx="1"/>
          </p:nvPr>
        </p:nvSpPr>
        <p:spPr/>
        <p:txBody>
          <a:bodyPr/>
          <a:lstStyle/>
          <a:p>
            <a:pPr lvl="0"/>
            <a:r>
              <a:rPr lang="en"/>
              <a:t>(* 5  10)</a:t>
            </a:r>
          </a:p>
          <a:p>
            <a:pPr lvl="0"/>
            <a:endParaRPr lang="en"/>
          </a:p>
          <a:p>
            <a:pPr lvl="0"/>
            <a:endParaRPr lang="en"/>
          </a:p>
        </p:txBody>
      </p:sp>
      <p:sp>
        <p:nvSpPr>
          <p:cNvPr id="148" name="Shape 148"/>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9" name="Shape 149"/>
          <p:cNvCxnSpPr>
            <a:stCxn id="148" idx="1"/>
            <a:endCxn id="148"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50" name="Shape 150"/>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rtl="0">
              <a:spcBef>
                <a:spcPts val="0"/>
              </a:spcBef>
              <a:buNone/>
            </a:pPr>
            <a:r>
              <a:rPr lang="en" sz="2400"/>
              <a:t>*</a:t>
            </a:r>
          </a:p>
        </p:txBody>
      </p:sp>
      <p:sp>
        <p:nvSpPr>
          <p:cNvPr id="151" name="Shape 151"/>
          <p:cNvSpPr txBox="1"/>
          <p:nvPr/>
        </p:nvSpPr>
        <p:spPr>
          <a:xfrm>
            <a:off x="3500384" y="3715900"/>
            <a:ext cx="778800" cy="724200"/>
          </a:xfrm>
          <a:prstGeom prst="rect">
            <a:avLst/>
          </a:prstGeom>
          <a:noFill/>
          <a:ln>
            <a:noFill/>
          </a:ln>
        </p:spPr>
        <p:txBody>
          <a:bodyPr lIns="91425" tIns="91425" rIns="91425" bIns="91425" anchor="t" anchorCtr="0">
            <a:noAutofit/>
          </a:bodyPr>
          <a:lstStyle/>
          <a:p>
            <a:pPr lvl="0" rtl="0">
              <a:spcBef>
                <a:spcPts val="0"/>
              </a:spcBef>
              <a:buNone/>
            </a:pPr>
            <a:r>
              <a:rPr lang="en" sz="2400"/>
              <a:t>5</a:t>
            </a:r>
          </a:p>
        </p:txBody>
      </p:sp>
      <p:sp>
        <p:nvSpPr>
          <p:cNvPr id="152" name="Shape 152"/>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10</a:t>
            </a:r>
          </a:p>
        </p:txBody>
      </p:sp>
    </p:spTree>
    <p:extLst>
      <p:ext uri="{BB962C8B-B14F-4D97-AF65-F5344CB8AC3E}">
        <p14:creationId xmlns:p14="http://schemas.microsoft.com/office/powerpoint/2010/main" val="22660493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Circles of evaluation</a:t>
            </a:r>
          </a:p>
        </p:txBody>
      </p:sp>
      <p:sp>
        <p:nvSpPr>
          <p:cNvPr id="135" name="Shape 135"/>
          <p:cNvSpPr txBox="1">
            <a:spLocks noGrp="1"/>
          </p:cNvSpPr>
          <p:nvPr>
            <p:ph idx="1"/>
          </p:nvPr>
        </p:nvSpPr>
        <p:spPr/>
        <p:txBody>
          <a:bodyPr/>
          <a:lstStyle/>
          <a:p>
            <a:pPr lvl="0"/>
            <a:r>
              <a:rPr lang="en-US"/>
              <a:t>(circle 50 “solid” “red”)</a:t>
            </a:r>
          </a:p>
          <a:p>
            <a:pPr lvl="0"/>
            <a:endParaRPr lang="en-US"/>
          </a:p>
          <a:p>
            <a:pPr lvl="0"/>
            <a:endParaRPr lang="en-US"/>
          </a:p>
        </p:txBody>
      </p:sp>
      <p:sp>
        <p:nvSpPr>
          <p:cNvPr id="136" name="Shape 136"/>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7" name="Shape 137"/>
          <p:cNvCxnSpPr>
            <a:stCxn id="136" idx="1"/>
            <a:endCxn id="136"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38" name="Shape 138"/>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a:spcBef>
                <a:spcPts val="0"/>
              </a:spcBef>
              <a:buNone/>
            </a:pPr>
            <a:r>
              <a:rPr lang="en" sz="2400"/>
              <a:t>circle</a:t>
            </a:r>
          </a:p>
        </p:txBody>
      </p:sp>
      <p:sp>
        <p:nvSpPr>
          <p:cNvPr id="139" name="Shape 139"/>
          <p:cNvSpPr txBox="1"/>
          <p:nvPr/>
        </p:nvSpPr>
        <p:spPr>
          <a:xfrm>
            <a:off x="3046475" y="3715900"/>
            <a:ext cx="778800" cy="724200"/>
          </a:xfrm>
          <a:prstGeom prst="rect">
            <a:avLst/>
          </a:prstGeom>
          <a:noFill/>
          <a:ln>
            <a:noFill/>
          </a:ln>
        </p:spPr>
        <p:txBody>
          <a:bodyPr lIns="91425" tIns="91425" rIns="91425" bIns="91425" anchor="t" anchorCtr="0">
            <a:noAutofit/>
          </a:bodyPr>
          <a:lstStyle/>
          <a:p>
            <a:pPr lvl="0">
              <a:spcBef>
                <a:spcPts val="0"/>
              </a:spcBef>
              <a:buNone/>
            </a:pPr>
            <a:r>
              <a:rPr lang="en" sz="2400"/>
              <a:t>50</a:t>
            </a:r>
          </a:p>
        </p:txBody>
      </p:sp>
      <p:sp>
        <p:nvSpPr>
          <p:cNvPr id="140" name="Shape 140"/>
          <p:cNvSpPr txBox="1"/>
          <p:nvPr/>
        </p:nvSpPr>
        <p:spPr>
          <a:xfrm>
            <a:off x="39754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“solid”</a:t>
            </a:r>
          </a:p>
        </p:txBody>
      </p:sp>
      <p:sp>
        <p:nvSpPr>
          <p:cNvPr id="141" name="Shape 141"/>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“red”</a:t>
            </a:r>
          </a:p>
        </p:txBody>
      </p:sp>
    </p:spTree>
    <p:extLst>
      <p:ext uri="{BB962C8B-B14F-4D97-AF65-F5344CB8AC3E}">
        <p14:creationId xmlns:p14="http://schemas.microsoft.com/office/powerpoint/2010/main" val="1394256554"/>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sfont">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1936</TotalTime>
  <Words>34995</Words>
  <Application>Microsoft Office PowerPoint</Application>
  <PresentationFormat>On-screen Show (4:3)</PresentationFormat>
  <Paragraphs>5560</Paragraphs>
  <Slides>956</Slides>
  <Notes>944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956</vt:i4>
      </vt:variant>
    </vt:vector>
  </HeadingPairs>
  <TitlesOfParts>
    <vt:vector size="975" baseType="lpstr">
      <vt:lpstr>Architects Daughter</vt:lpstr>
      <vt:lpstr>Arial</vt:lpstr>
      <vt:lpstr>Calibri</vt:lpstr>
      <vt:lpstr>Comic Sans MS</vt:lpstr>
      <vt:lpstr>Consolas</vt:lpstr>
      <vt:lpstr>Courier New</vt:lpstr>
      <vt:lpstr>Droid Sans</vt:lpstr>
      <vt:lpstr>Droid Sans Mono</vt:lpstr>
      <vt:lpstr>Georgia</vt:lpstr>
      <vt:lpstr>Inconsolata</vt:lpstr>
      <vt:lpstr>Indie Flower</vt:lpstr>
      <vt:lpstr>Lucida Console</vt:lpstr>
      <vt:lpstr>Press Start 2P</vt:lpstr>
      <vt:lpstr>Roboto</vt:lpstr>
      <vt:lpstr>Times New Roman</vt:lpstr>
      <vt:lpstr>Trebuchet MS</vt:lpstr>
      <vt:lpstr>Ubuntu Mono</vt:lpstr>
      <vt:lpstr>Verdana</vt:lpstr>
      <vt:lpstr>Office Theme</vt:lpstr>
      <vt:lpstr>The programming process</vt:lpstr>
      <vt:lpstr>documentation</vt:lpstr>
      <vt:lpstr>glossary</vt:lpstr>
      <vt:lpstr>Böhm and Jacopini's insight: 3 actions needed to do anything</vt:lpstr>
      <vt:lpstr>Functional vs. Procedural Languages</vt:lpstr>
      <vt:lpstr>How do compilers and interpreters help develop programs?</vt:lpstr>
      <vt:lpstr>glossary cont’</vt:lpstr>
      <vt:lpstr>What is a program</vt:lpstr>
      <vt:lpstr>Leibniz's, Boole's, Turing's, Shannon's, &amp; Morse's insight:</vt:lpstr>
      <vt:lpstr>Alan Turing's insight: 4 actions a computer must do</vt:lpstr>
      <vt:lpstr>Glossary</vt:lpstr>
      <vt:lpstr>glossary cont’</vt:lpstr>
      <vt:lpstr>Review the Rules for Brainstorming </vt:lpstr>
      <vt:lpstr>iteration, n.</vt:lpstr>
      <vt:lpstr>PowerPoint Presentation</vt:lpstr>
      <vt:lpstr>Brainstorming</vt:lpstr>
      <vt:lpstr>PowerPoint Presentation</vt:lpstr>
      <vt:lpstr>iterate</vt:lpstr>
      <vt:lpstr>formal vs. informal language</vt:lpstr>
      <vt:lpstr>How are programming languages similar to natural languages?</vt:lpstr>
      <vt:lpstr>Algebra</vt:lpstr>
      <vt:lpstr>many names</vt:lpstr>
      <vt:lpstr>What is research?</vt:lpstr>
      <vt:lpstr>Style</vt:lpstr>
      <vt:lpstr>Exact versus inexact</vt:lpstr>
      <vt:lpstr>Data Types</vt:lpstr>
      <vt:lpstr>Human - Computer Interface</vt:lpstr>
      <vt:lpstr>Functions and Types</vt:lpstr>
      <vt:lpstr>Four types</vt:lpstr>
      <vt:lpstr>Numbers</vt:lpstr>
      <vt:lpstr>Strings</vt:lpstr>
      <vt:lpstr>Booleans</vt:lpstr>
      <vt:lpstr>Booleans</vt:lpstr>
      <vt:lpstr>Images</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and Types</vt:lpstr>
      <vt:lpstr>PowerPoint Presentation</vt:lpstr>
      <vt:lpstr>PowerPoint Presentation</vt:lpstr>
      <vt:lpstr>PowerPoint Presentation</vt:lpstr>
      <vt:lpstr>PowerPoint Presentation</vt:lpstr>
      <vt:lpstr>language table</vt:lpstr>
      <vt:lpstr>numbers</vt:lpstr>
      <vt:lpstr>what is the difference between a type and a value?</vt:lpstr>
      <vt:lpstr>Objectives</vt:lpstr>
      <vt:lpstr>Program by Design API</vt:lpstr>
      <vt:lpstr>Write the contract for </vt:lpstr>
      <vt:lpstr>Draw the circle of evaluation</vt:lpstr>
      <vt:lpstr>Image Primitive Contracts</vt:lpstr>
      <vt:lpstr>Image Combiner Contracts</vt:lpstr>
      <vt:lpstr>Image Property Contracts</vt:lpstr>
      <vt:lpstr>more about contracts</vt:lpstr>
      <vt:lpstr>Contract Review</vt:lpstr>
      <vt:lpstr>Documentation to Contracts</vt:lpstr>
      <vt:lpstr>Contracts - Values vs. Types</vt:lpstr>
      <vt:lpstr>+</vt:lpstr>
      <vt:lpstr>PowerPoint Presentation</vt:lpstr>
      <vt:lpstr>Describe how the function + works.</vt:lpstr>
      <vt:lpstr>contracts  (API)</vt:lpstr>
      <vt:lpstr>expectation</vt:lpstr>
      <vt:lpstr>make a connection can you match each part of the contract with part of the example?</vt:lpstr>
      <vt:lpstr>nested place-image functions</vt:lpstr>
      <vt:lpstr>Contracts</vt:lpstr>
      <vt:lpstr>Contracts Day 2</vt:lpstr>
      <vt:lpstr>additional functions </vt:lpstr>
      <vt:lpstr>Given an example write the contract</vt:lpstr>
      <vt:lpstr>Other math function</vt:lpstr>
      <vt:lpstr>Problem statement</vt:lpstr>
      <vt:lpstr>Exercise 0</vt:lpstr>
      <vt:lpstr>Order of evaluation</vt:lpstr>
      <vt:lpstr>Order of evaluation</vt:lpstr>
      <vt:lpstr>Order of evaluation</vt:lpstr>
      <vt:lpstr>From last class:</vt:lpstr>
      <vt:lpstr>From last class:</vt:lpstr>
      <vt:lpstr>From last class:</vt:lpstr>
      <vt:lpstr>From last class:</vt:lpstr>
      <vt:lpstr>Practice 1</vt:lpstr>
      <vt:lpstr>Practice 2</vt:lpstr>
      <vt:lpstr>Practice 3</vt:lpstr>
      <vt:lpstr>Practice 4</vt:lpstr>
      <vt:lpstr>Practice 5</vt:lpstr>
      <vt:lpstr>Practice 6</vt:lpstr>
      <vt:lpstr>Other math function</vt:lpstr>
      <vt:lpstr>From last class:</vt:lpstr>
      <vt:lpstr>Evaluate the following expression</vt:lpstr>
      <vt:lpstr>Evaluate the following expression</vt:lpstr>
      <vt:lpstr>Evaluate the following expression</vt:lpstr>
      <vt:lpstr>Objectives</vt:lpstr>
      <vt:lpstr>Evaluate the following expression</vt:lpstr>
      <vt:lpstr>Evaluate the following expression</vt:lpstr>
      <vt:lpstr>PowerPoint Presentation</vt:lpstr>
      <vt:lpstr>Circles of evaluation</vt:lpstr>
      <vt:lpstr>Circles of evaluation</vt:lpstr>
      <vt:lpstr>PowerPoint Presentation</vt:lpstr>
      <vt:lpstr>parts of a expression</vt:lpstr>
      <vt:lpstr>parts of a function</vt:lpstr>
      <vt:lpstr>notes 1/4</vt:lpstr>
      <vt:lpstr>composition of expressions</vt:lpstr>
      <vt:lpstr>Arguments vs. Parameters</vt:lpstr>
      <vt:lpstr>PowerPoint Presentation</vt:lpstr>
      <vt:lpstr>PowerPoint Presentation</vt:lpstr>
      <vt:lpstr>Evaluating expressions</vt:lpstr>
      <vt:lpstr>Image Functions</vt:lpstr>
      <vt:lpstr>parts of an expression</vt:lpstr>
      <vt:lpstr>Write the code for this circle of evaluation.</vt:lpstr>
      <vt:lpstr>circles of evaluation</vt:lpstr>
      <vt:lpstr>composition of functions: putting one function inside of another</vt:lpstr>
      <vt:lpstr>Formal Language</vt:lpstr>
      <vt:lpstr>expression   </vt:lpstr>
      <vt:lpstr>Composition of Functions</vt:lpstr>
      <vt:lpstr>Common Errors</vt:lpstr>
      <vt:lpstr>Error messages</vt:lpstr>
      <vt:lpstr>Bug Finding</vt:lpstr>
      <vt:lpstr>error messages</vt:lpstr>
      <vt:lpstr>how about this one?</vt:lpstr>
      <vt:lpstr>This code is broken.  Can you fix it?</vt:lpstr>
      <vt:lpstr>Draw a picture of the output.</vt:lpstr>
      <vt:lpstr>Objective</vt:lpstr>
      <vt:lpstr>Lesson 02.00</vt:lpstr>
      <vt:lpstr>Pair programming task 0</vt:lpstr>
      <vt:lpstr>connect each argument to the diagram</vt:lpstr>
      <vt:lpstr>Slide keyboard</vt:lpstr>
      <vt:lpstr>Pair programming task 1</vt:lpstr>
      <vt:lpstr>Slide keyboard</vt:lpstr>
      <vt:lpstr>Guidelines</vt:lpstr>
      <vt:lpstr># image 0</vt:lpstr>
      <vt:lpstr>Slide keyboard</vt:lpstr>
      <vt:lpstr># image 1</vt:lpstr>
      <vt:lpstr>Slide keyboard</vt:lpstr>
      <vt:lpstr># image 2</vt:lpstr>
      <vt:lpstr>Slide keyboard</vt:lpstr>
      <vt:lpstr># image 3</vt:lpstr>
      <vt:lpstr>Slide keyboard</vt:lpstr>
      <vt:lpstr># image 4</vt:lpstr>
      <vt:lpstr>Slide keyboard</vt:lpstr>
      <vt:lpstr># image 5</vt:lpstr>
      <vt:lpstr>Slide keyboard</vt:lpstr>
      <vt:lpstr># image 6</vt:lpstr>
      <vt:lpstr>Slide keyboard</vt:lpstr>
      <vt:lpstr># image 7</vt:lpstr>
      <vt:lpstr>Slide keyboard</vt:lpstr>
      <vt:lpstr># image 8 </vt:lpstr>
      <vt:lpstr>Slide keyboard</vt:lpstr>
      <vt:lpstr># image 9 </vt:lpstr>
      <vt:lpstr>Slide keyboard</vt:lpstr>
      <vt:lpstr>;Constants</vt:lpstr>
      <vt:lpstr> &gt;(overlay/xy RED               0 0               BLUE)</vt:lpstr>
      <vt:lpstr> &gt;(overlay/xy RED               0 0               BLUE)</vt:lpstr>
      <vt:lpstr> &gt;(overlay/xy RED               25 0               BLUE)</vt:lpstr>
      <vt:lpstr> &gt;(overlay/xy RED               25 0               BLUE)</vt:lpstr>
      <vt:lpstr> &gt;(overlay/xy RED               0 25               BLUE)</vt:lpstr>
      <vt:lpstr> &gt;(overlay/xy RED               0 25               BLUE)</vt:lpstr>
      <vt:lpstr> &gt;(overlay/xy RED               25 25               BLUE)</vt:lpstr>
      <vt:lpstr> &gt;(overlay/xy RED               25 25               BLUE)</vt:lpstr>
      <vt:lpstr> &gt;(overlay/xy RED               50 0               BLUE)</vt:lpstr>
      <vt:lpstr> &gt;(overlay/xy RED               50 0               BLUE)</vt:lpstr>
      <vt:lpstr> &gt;(place-image RED               0 0               BLUE)</vt:lpstr>
      <vt:lpstr> &gt;(place-image RED               25 0               BLUE)</vt:lpstr>
      <vt:lpstr> &gt;(place-image RED               0 25               BLUE)</vt:lpstr>
      <vt:lpstr> &gt;(place-image RED               25 25               BLUE)</vt:lpstr>
      <vt:lpstr> &gt;(place-image RED                50 0                BLUE)</vt:lpstr>
      <vt:lpstr>Do Now</vt:lpstr>
      <vt:lpstr>Objective </vt:lpstr>
      <vt:lpstr>Which function? </vt:lpstr>
      <vt:lpstr>What coordinates? </vt:lpstr>
      <vt:lpstr>What coordinates? </vt:lpstr>
      <vt:lpstr>Return a property</vt:lpstr>
      <vt:lpstr>Images are like strings </vt:lpstr>
      <vt:lpstr>Satisfies predicate</vt:lpstr>
      <vt:lpstr>PowerPoint Presentation</vt:lpstr>
      <vt:lpstr>Unit 00 - Lesson 01 -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Vocabulary</vt:lpstr>
      <vt:lpstr>Concept Map (from wikipedia)  </vt:lpstr>
      <vt:lpstr>PowerPoint Presentation</vt:lpstr>
      <vt:lpstr>Related Questions</vt:lpstr>
      <vt:lpstr>Objective</vt:lpstr>
      <vt:lpstr>Where is the origin?</vt:lpstr>
      <vt:lpstr>Origins</vt:lpstr>
      <vt:lpstr>Programming images</vt:lpstr>
      <vt:lpstr>Order of Operations - Arithmetic of Images</vt:lpstr>
      <vt:lpstr>Order of Operations - Arithmetic of Images</vt:lpstr>
      <vt:lpstr>Order of Operations - Arithmetic of Images</vt:lpstr>
      <vt:lpstr>Where is the origin?</vt:lpstr>
      <vt:lpstr>Objectives</vt:lpstr>
      <vt:lpstr>Draw a sketch</vt:lpstr>
      <vt:lpstr>Make a scale drawing</vt:lpstr>
      <vt:lpstr>Which functions?</vt:lpstr>
      <vt:lpstr>Pair programming task 1</vt:lpstr>
      <vt:lpstr>connect each argument to the diagram</vt:lpstr>
      <vt:lpstr>connect each argument to the diagram</vt:lpstr>
      <vt:lpstr>place-image review</vt:lpstr>
      <vt:lpstr>notes 2/4 - Copy the example into your notebook, type the code into WeScheme and draw a picture of the output.</vt:lpstr>
      <vt:lpstr>place image takes 4 arguments</vt:lpstr>
      <vt:lpstr>What is the data type of the 1st argument?</vt:lpstr>
      <vt:lpstr>what other expressions could be Argument 1?</vt:lpstr>
      <vt:lpstr>What is the data type of the 3rd argument?</vt:lpstr>
      <vt:lpstr>what is the data type of the 3rd argument?</vt:lpstr>
      <vt:lpstr>Think deeper</vt:lpstr>
      <vt:lpstr>notes 1/4 - place-image example</vt:lpstr>
      <vt:lpstr>notes 3/4</vt:lpstr>
      <vt:lpstr>Example 1</vt:lpstr>
      <vt:lpstr>Example 1</vt:lpstr>
      <vt:lpstr>place-image circle of evaluation</vt:lpstr>
      <vt:lpstr>place-image circle of evaluation</vt:lpstr>
      <vt:lpstr>place-image circle of evaluation</vt:lpstr>
      <vt:lpstr>origin (0, 0) - top left corner</vt:lpstr>
      <vt:lpstr>origin (0, 0) - top left corner</vt:lpstr>
      <vt:lpstr>What is the data type of the 1st argument?</vt:lpstr>
      <vt:lpstr>What is the data type of the 1st argument?</vt:lpstr>
      <vt:lpstr>what other expressions could be Argument 1?</vt:lpstr>
      <vt:lpstr>What is the data type of the 3rd argument?</vt:lpstr>
      <vt:lpstr>what other expressions could be passed as the third argument?</vt:lpstr>
      <vt:lpstr>three new functions</vt:lpstr>
      <vt:lpstr>place-image circle of evaluation</vt:lpstr>
      <vt:lpstr>place-image circle of evaluation</vt:lpstr>
      <vt:lpstr>place-image circle of evaluation</vt:lpstr>
      <vt:lpstr>place-image circle of evaluation</vt:lpstr>
      <vt:lpstr>place-image circle of evaluation</vt:lpstr>
      <vt:lpstr>notes 2/4</vt:lpstr>
      <vt:lpstr>place-image</vt:lpstr>
      <vt:lpstr>Today’s New Function</vt:lpstr>
      <vt:lpstr>Problems are made of smaller problems</vt:lpstr>
      <vt:lpstr>let's remember the contracts for above and beside</vt:lpstr>
      <vt:lpstr>This makes an image...</vt:lpstr>
      <vt:lpstr>locating images relative to each other</vt:lpstr>
      <vt:lpstr>Review of computer screen coordinates</vt:lpstr>
      <vt:lpstr>computer screen coordinates</vt:lpstr>
      <vt:lpstr>What about this?</vt:lpstr>
      <vt:lpstr>search the documentation for place-image</vt:lpstr>
      <vt:lpstr>what is a scene?</vt:lpstr>
      <vt:lpstr>overlay/xy </vt:lpstr>
      <vt:lpstr>What does it do?</vt:lpstr>
      <vt:lpstr>bool-imply</vt:lpstr>
      <vt:lpstr>(fair difficulty time expectation ) -&gt; fairness</vt:lpstr>
      <vt:lpstr>What is the error?</vt:lpstr>
      <vt:lpstr>What is the error?</vt:lpstr>
      <vt:lpstr>What type of data?</vt:lpstr>
      <vt:lpstr>Predicates</vt:lpstr>
      <vt:lpstr>Predicates in use</vt:lpstr>
      <vt:lpstr>Applications</vt:lpstr>
      <vt:lpstr>Predicates in use</vt:lpstr>
      <vt:lpstr>Practice</vt:lpstr>
      <vt:lpstr>Objectives</vt:lpstr>
      <vt:lpstr>Is this surprising?</vt:lpstr>
      <vt:lpstr>and</vt:lpstr>
      <vt:lpstr>Will this produce an error?</vt:lpstr>
      <vt:lpstr>What could be the problem?</vt:lpstr>
      <vt:lpstr>This would be a problem</vt:lpstr>
      <vt:lpstr>Programs can check</vt:lpstr>
      <vt:lpstr>Will this produce an error?</vt:lpstr>
      <vt:lpstr>Will this produce an error?</vt:lpstr>
      <vt:lpstr>(if (= x 0) 0 (/ 1 x))  rules of evaluation</vt:lpstr>
      <vt:lpstr>Practice</vt:lpstr>
      <vt:lpstr>Practice</vt:lpstr>
      <vt:lpstr>Objectives</vt:lpstr>
      <vt:lpstr>6.</vt:lpstr>
      <vt:lpstr>4.</vt:lpstr>
      <vt:lpstr>2.</vt:lpstr>
      <vt:lpstr>and</vt:lpstr>
      <vt:lpstr>boolean contracts</vt:lpstr>
      <vt:lpstr>true or false</vt:lpstr>
      <vt:lpstr>7.</vt:lpstr>
      <vt:lpstr>5.</vt:lpstr>
      <vt:lpstr>AND OR EXAMPLES 1.</vt:lpstr>
      <vt:lpstr>3.</vt:lpstr>
      <vt:lpstr>more booleans</vt:lpstr>
      <vt:lpstr>Booleans</vt:lpstr>
      <vt:lpstr>Review String operators you will need</vt:lpstr>
      <vt:lpstr>A string is...</vt:lpstr>
      <vt:lpstr>Examples of Strings!</vt:lpstr>
      <vt:lpstr>Indices &amp; Length</vt:lpstr>
      <vt:lpstr>Indices &amp; Length</vt:lpstr>
      <vt:lpstr>Indices &amp; Length</vt:lpstr>
      <vt:lpstr>Indices &amp; Length</vt:lpstr>
      <vt:lpstr>Indices &amp; Length</vt:lpstr>
      <vt:lpstr>Contenation</vt:lpstr>
      <vt:lpstr>PowerPoint Presentation</vt:lpstr>
      <vt:lpstr>PowerPoint Presentation</vt:lpstr>
      <vt:lpstr>PowerPoint Presentation</vt:lpstr>
      <vt:lpstr>Practice</vt:lpstr>
      <vt:lpstr>Applications</vt:lpstr>
      <vt:lpstr>Opening question</vt:lpstr>
      <vt:lpstr>What do we expect?</vt:lpstr>
      <vt:lpstr>What do we expect?</vt:lpstr>
      <vt:lpstr>Last quiz</vt:lpstr>
      <vt:lpstr>Last quiz</vt:lpstr>
      <vt:lpstr>Last quiz</vt:lpstr>
      <vt:lpstr>Last quiz</vt:lpstr>
      <vt:lpstr>Additional String Functions add these to your class API</vt:lpstr>
      <vt:lpstr>Practice</vt:lpstr>
      <vt:lpstr>Extra Note</vt:lpstr>
      <vt:lpstr>From last class</vt:lpstr>
      <vt:lpstr>String</vt:lpstr>
      <vt:lpstr>String Addition</vt:lpstr>
      <vt:lpstr>String Addition</vt:lpstr>
      <vt:lpstr>Exercise 1</vt:lpstr>
      <vt:lpstr>Exercise 1</vt:lpstr>
      <vt:lpstr>Extra Note</vt:lpstr>
      <vt:lpstr>Additional String Functions add these to your class API</vt:lpstr>
      <vt:lpstr>Documentation scavenger hunt</vt:lpstr>
      <vt:lpstr>Slide keyboard</vt:lpstr>
      <vt:lpstr>Pair programming task 0</vt:lpstr>
      <vt:lpstr>Slide keyboard</vt:lpstr>
      <vt:lpstr>Pair programming task 1</vt:lpstr>
      <vt:lpstr>Slide keyboard</vt:lpstr>
      <vt:lpstr>Pair programming task 2</vt:lpstr>
      <vt:lpstr>Slide keyboard</vt:lpstr>
      <vt:lpstr>Pair programming task 3</vt:lpstr>
      <vt:lpstr>Slide keyboard</vt:lpstr>
      <vt:lpstr>Pair programming task 4</vt:lpstr>
      <vt:lpstr>Slide keyboard</vt:lpstr>
      <vt:lpstr>Pair programming task 5</vt:lpstr>
      <vt:lpstr>Slide keyboard</vt:lpstr>
      <vt:lpstr>Pair programming task 6</vt:lpstr>
      <vt:lpstr>Slide keyboard</vt:lpstr>
      <vt:lpstr>Pair programming task 7</vt:lpstr>
      <vt:lpstr>Slide keyboard</vt:lpstr>
      <vt:lpstr>Pair programming task 8</vt:lpstr>
      <vt:lpstr>Slide keyboard</vt:lpstr>
      <vt:lpstr>Pair programming task 9</vt:lpstr>
      <vt:lpstr>Slide keyboard</vt:lpstr>
      <vt:lpstr>Pair programming task 7</vt:lpstr>
      <vt:lpstr>Slide keyboard</vt:lpstr>
      <vt:lpstr>Pair programming task 10</vt:lpstr>
      <vt:lpstr>Slide keyboard</vt:lpstr>
      <vt:lpstr>Pair programming task 12</vt:lpstr>
      <vt:lpstr>Slide keyboard</vt:lpstr>
      <vt:lpstr>Pair programming task 13</vt:lpstr>
      <vt:lpstr>Slide keyboard</vt:lpstr>
      <vt:lpstr>Pair programming task 14</vt:lpstr>
      <vt:lpstr>Slide keyboard</vt:lpstr>
      <vt:lpstr>Pair programming task 15</vt:lpstr>
      <vt:lpstr>Slide keyboard</vt:lpstr>
      <vt:lpstr>Pair programming task 16</vt:lpstr>
      <vt:lpstr>Objectives</vt:lpstr>
      <vt:lpstr>notes 2/4</vt:lpstr>
      <vt:lpstr>notes 1/4</vt:lpstr>
      <vt:lpstr>notes 3/4</vt:lpstr>
      <vt:lpstr>on your hand-out: convert the code into algebra</vt:lpstr>
      <vt:lpstr>in Racket we define values this way:</vt:lpstr>
      <vt:lpstr>8. book beside calendar</vt:lpstr>
      <vt:lpstr>10. book above calendar</vt:lpstr>
      <vt:lpstr>11. book book        book book</vt:lpstr>
      <vt:lpstr>5. &amp; 6. define variables  book and calendar</vt:lpstr>
      <vt:lpstr>enter the following code and be prepared to discuss</vt:lpstr>
      <vt:lpstr>Using Variables </vt:lpstr>
      <vt:lpstr>Flag of Turkey</vt:lpstr>
      <vt:lpstr>PowerPoint Presentation</vt:lpstr>
      <vt:lpstr>PowerPoint Presentation</vt:lpstr>
      <vt:lpstr>PowerPoint Presentation</vt:lpstr>
      <vt:lpstr>PowerPoint Presentation</vt:lpstr>
      <vt:lpstr>Placing the star</vt:lpstr>
      <vt:lpstr>What do we know</vt:lpstr>
      <vt:lpstr>What do we know</vt:lpstr>
      <vt:lpstr>Vexillology </vt:lpstr>
      <vt:lpstr>Parts of a Flag</vt:lpstr>
      <vt:lpstr>United States</vt:lpstr>
      <vt:lpstr>Flag of USA specifications</vt:lpstr>
      <vt:lpstr>Flag of Japan Program</vt:lpstr>
      <vt:lpstr>flag of japan</vt:lpstr>
      <vt:lpstr>first we need to think about the pieces</vt:lpstr>
      <vt:lpstr>now we need to put it together</vt:lpstr>
      <vt:lpstr>but this is a program.</vt:lpstr>
      <vt:lpstr>Mr. Allatta's U.S. Flag Program </vt:lpstr>
      <vt:lpstr>lets write some code for each piece</vt:lpstr>
      <vt:lpstr>now that we know what to do, lets write the code </vt:lpstr>
      <vt:lpstr>add comments to help others understand your code</vt:lpstr>
      <vt:lpstr>make your own flag</vt:lpstr>
      <vt:lpstr>we want to create the following image</vt:lpstr>
      <vt:lpstr>Flag Project Requirements - Program</vt:lpstr>
      <vt:lpstr>Planning Requirements</vt:lpstr>
      <vt:lpstr>Documentation Requirements</vt:lpstr>
      <vt:lpstr>; taxi-fare : Number -&gt; Number</vt:lpstr>
      <vt:lpstr>Writing a test</vt:lpstr>
      <vt:lpstr>profit</vt:lpstr>
      <vt:lpstr>Stub or Template</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What are the steps to designing a function?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Do Now</vt:lpstr>
      <vt:lpstr>Write a function double-height, which takes in a number (the length of a rectangle) and produces a rectangle whose height is twice the given length. </vt:lpstr>
      <vt:lpstr>Do Now</vt:lpstr>
      <vt:lpstr>Design a function named two-by-two which, given an image, produces four copies of the image in a two-by-two-square.</vt:lpstr>
      <vt:lpstr>Quiz 01.16 Function Design</vt:lpstr>
      <vt:lpstr>Objectives</vt:lpstr>
      <vt:lpstr>Turning examples into tests</vt:lpstr>
      <vt:lpstr>Turning examples into tests</vt:lpstr>
      <vt:lpstr>Turning examples into tests</vt:lpstr>
      <vt:lpstr>Turning examples into tests</vt:lpstr>
      <vt:lpstr>Develop a function called profit that consumes the costs and revenue of a business and returns the companies profits. Profit is (revenue - costs). </vt:lpstr>
      <vt:lpstr>PowerPoint Presentation</vt:lpstr>
      <vt:lpstr>(= problem-solving question-asking)</vt:lpstr>
      <vt:lpstr>(= problem-solving question-asking)</vt:lpstr>
      <vt:lpstr>(= problem-solving question-asking)</vt:lpstr>
      <vt:lpstr>Brainstorm</vt:lpstr>
      <vt:lpstr>The problem</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You are expected to solve this problem</vt:lpstr>
      <vt:lpstr>Objectives:</vt:lpstr>
      <vt:lpstr>sqr-perim</vt:lpstr>
      <vt:lpstr>sqr-perim</vt:lpstr>
      <vt:lpstr>sqr-perim</vt:lpstr>
      <vt:lpstr>Step 1: Write contract and purpose statement</vt:lpstr>
      <vt:lpstr>Step 2: Give Examples</vt:lpstr>
      <vt:lpstr>Step 3: Define the function</vt:lpstr>
      <vt:lpstr>double-width</vt:lpstr>
      <vt:lpstr>Write function body</vt:lpstr>
      <vt:lpstr>Write examples</vt:lpstr>
      <vt:lpstr>Write function header</vt:lpstr>
      <vt:lpstr>Design recipe for functions review</vt:lpstr>
      <vt:lpstr>Lesson 01.01 - Function Design</vt:lpstr>
      <vt:lpstr>Step 1: Write contract and purpose statement</vt:lpstr>
      <vt:lpstr>Step 2: Give Examples</vt:lpstr>
      <vt:lpstr>Step 3: Define the function</vt:lpstr>
      <vt:lpstr>circle-diameter</vt:lpstr>
      <vt:lpstr>counterchange</vt:lpstr>
      <vt:lpstr>abstraction</vt:lpstr>
      <vt:lpstr>Finish the design recipe with two examples and a definition</vt:lpstr>
      <vt:lpstr>update-danger</vt:lpstr>
      <vt:lpstr>Rocket Height</vt:lpstr>
      <vt:lpstr>Distance</vt:lpstr>
      <vt:lpstr>you also know how to define functions like this one</vt:lpstr>
      <vt:lpstr>in algebra we define values using an equal sign</vt:lpstr>
      <vt:lpstr>PowerPoint Presentation</vt:lpstr>
      <vt:lpstr>Defining functions practice</vt:lpstr>
      <vt:lpstr>Review: by replacing define with an equal sign  we can write</vt:lpstr>
      <vt:lpstr>can you translate this algebra into code?</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show us how to define our functions.</vt:lpstr>
      <vt:lpstr>let's finish this design recipe the design recipe is a method to help us design our own functions</vt:lpstr>
      <vt:lpstr>Writing a test</vt:lpstr>
      <vt:lpstr>Functions are like shortcuts</vt:lpstr>
      <vt:lpstr>Defining Functions</vt:lpstr>
      <vt:lpstr>Writing examples</vt:lpstr>
      <vt:lpstr>What do we need to write an example?</vt:lpstr>
      <vt:lpstr>What is the big picture?</vt:lpstr>
      <vt:lpstr>Writing Examples of Functions</vt:lpstr>
      <vt:lpstr>Double</vt:lpstr>
      <vt:lpstr>Design a functions called counterchange,</vt:lpstr>
      <vt:lpstr>Design Recipe with Student Choice</vt:lpstr>
      <vt:lpstr>Design a function called two-by-two, </vt:lpstr>
      <vt:lpstr>More Defining Functions</vt:lpstr>
      <vt:lpstr>Write two tests for double </vt:lpstr>
      <vt:lpstr>Now write the function signature and body</vt:lpstr>
      <vt:lpstr>Design Recipe for anything, version 0</vt:lpstr>
      <vt:lpstr>Design Recipe for Functions, version 1</vt:lpstr>
      <vt:lpstr>tests for bc</vt:lpstr>
      <vt:lpstr>write a test for greenTri</vt:lpstr>
      <vt:lpstr>Testing</vt:lpstr>
      <vt:lpstr>circle what changes: this is where we will put our parameter</vt:lpstr>
      <vt:lpstr>gt: Write a function called greenTri that takes in a number and returns a solid green triangle with the size of the parameter.</vt:lpstr>
      <vt:lpstr>Green Triangle</vt:lpstr>
      <vt:lpstr>Can We Solve This?</vt:lpstr>
      <vt:lpstr>Work on #2!</vt:lpstr>
      <vt:lpstr>Three Parts of Function Definition</vt:lpstr>
      <vt:lpstr>How Did We Solve This Problem?</vt:lpstr>
      <vt:lpstr>gt</vt:lpstr>
      <vt:lpstr>Double</vt:lpstr>
      <vt:lpstr>Blue Circle</vt:lpstr>
      <vt:lpstr>composition of functions: putting one function inside of another</vt:lpstr>
      <vt:lpstr>functions</vt:lpstr>
      <vt:lpstr>Finish this design recipe.</vt:lpstr>
      <vt:lpstr>First actual case of bug being found.</vt:lpstr>
      <vt:lpstr>January, 1950</vt:lpstr>
      <vt:lpstr>computers were once larger arrays of relay tubes--similar to light bulbs</vt:lpstr>
      <vt:lpstr>What is a bug?</vt:lpstr>
      <vt:lpstr>Grace Hopper Celebration of Women in Computing</vt:lpstr>
      <vt:lpstr>How far apart? </vt:lpstr>
      <vt:lpstr>How far apart? </vt:lpstr>
      <vt:lpstr>big-bang project</vt:lpstr>
      <vt:lpstr>Warm Up</vt:lpstr>
      <vt:lpstr>create-rocket-scene version 3 takes in height But that isn't really what is happening</vt:lpstr>
      <vt:lpstr>create-rocket-scene should really take in time because the clock is what produces the animation</vt:lpstr>
      <vt:lpstr>Instead of giving time directly to create-rocket-scene we should pass the time to the distance function</vt:lpstr>
      <vt:lpstr>Now the height of the rocket can be computed by a proper distance function and we can add gravity and initial velocity.</vt:lpstr>
      <vt:lpstr>distance</vt:lpstr>
      <vt:lpstr>distance changes with respect to time</vt:lpstr>
      <vt:lpstr>distance as a function of time</vt:lpstr>
      <vt:lpstr>programs don’t need to abbreviate</vt:lpstr>
      <vt:lpstr>programs don’t need to abbreviate</vt:lpstr>
      <vt:lpstr>programs don’t need to abbreviate</vt:lpstr>
      <vt:lpstr>programs don’t need to abbreviate</vt:lpstr>
      <vt:lpstr>programs don’t need to abbreviate</vt:lpstr>
      <vt:lpstr>programs don’t need to abbreviate</vt:lpstr>
      <vt:lpstr>Agenda</vt:lpstr>
      <vt:lpstr>bounce</vt:lpstr>
      <vt:lpstr>keypress</vt:lpstr>
      <vt:lpstr>Warm Up - bounce</vt:lpstr>
      <vt:lpstr>look at the big-bang expression</vt:lpstr>
      <vt:lpstr>enhancing keypress</vt:lpstr>
      <vt:lpstr>Make a car move challenges</vt:lpstr>
      <vt:lpstr>Objectives (htdp.org 3.6 Designing World Programs)</vt:lpstr>
      <vt:lpstr>Define world constants</vt:lpstr>
      <vt:lpstr>Render the world state as image</vt:lpstr>
      <vt:lpstr>Update the world state to the next state</vt:lpstr>
      <vt:lpstr>The main function launches the program</vt:lpstr>
      <vt:lpstr>Warm Up</vt:lpstr>
      <vt:lpstr>Today’s Challenge</vt:lpstr>
      <vt:lpstr>Warm Up Problems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How do compilers and interpreters help develop programs?</vt:lpstr>
      <vt:lpstr>Constants vs. State</vt:lpstr>
      <vt:lpstr>Constants</vt:lpstr>
      <vt:lpstr>Constants</vt:lpstr>
      <vt:lpstr>2D Distance -&gt; Pythagorean Theorem</vt:lpstr>
      <vt:lpstr>Line-length</vt:lpstr>
      <vt:lpstr>Distance</vt:lpstr>
      <vt:lpstr>Collide</vt:lpstr>
      <vt:lpstr>Distance along one axis -&gt; 1D Distance</vt:lpstr>
      <vt:lpstr>2D Distance -&gt; Pythagorean Theorem</vt:lpstr>
      <vt:lpstr>2D Distance -&gt; Pythagorean Theorem</vt:lpstr>
      <vt:lpstr>2D Distance -&gt; Pythagorean Theorem</vt:lpstr>
      <vt:lpstr>Convert the expression to circles of evaluation</vt:lpstr>
      <vt:lpstr>Collision Detection</vt:lpstr>
      <vt:lpstr>how to design programs?</vt:lpstr>
      <vt:lpstr>7 - Conditional Branching</vt:lpstr>
      <vt:lpstr>how to design programs?</vt:lpstr>
      <vt:lpstr>PowerPoint Presentation</vt:lpstr>
      <vt:lpstr>lesson 6</vt:lpstr>
      <vt:lpstr>fix safe-left? and safe-right?</vt:lpstr>
      <vt:lpstr>scale your player</vt:lpstr>
      <vt:lpstr>find your player</vt:lpstr>
      <vt:lpstr>getting your game just right</vt:lpstr>
      <vt:lpstr>how to write examples for update-danger</vt:lpstr>
      <vt:lpstr>Complete the Design Recipe for update-target</vt:lpstr>
      <vt:lpstr>What is the domain of update-danger?</vt:lpstr>
      <vt:lpstr>Complete the Design Recipe for update-target</vt:lpstr>
      <vt:lpstr>update-danger</vt:lpstr>
      <vt:lpstr>how to write examples for update-danger</vt:lpstr>
      <vt:lpstr>scale your player</vt:lpstr>
      <vt:lpstr>find your player</vt:lpstr>
      <vt:lpstr>Complete the Design Recipe for update-target</vt:lpstr>
      <vt:lpstr>how to write examples for update-danger</vt:lpstr>
      <vt:lpstr>What is the domain of update-danger?</vt:lpstr>
      <vt:lpstr>Now you have a 90, don't just satisfy the requirements.  Impress me.</vt:lpstr>
      <vt:lpstr>PowerPoint Presentation</vt:lpstr>
      <vt:lpstr>Warm Up - Evaluate each expression</vt:lpstr>
      <vt:lpstr>; next : String -&gt; String ; consumes a traffic light state and returns the next light</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Finish design problems, email a working program</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Warm Up</vt:lpstr>
      <vt:lpstr>; next : String -&gt; String ; consumes a traffic light state and returns the next light</vt:lpstr>
      <vt:lpstr>PowerPoint Presentation</vt:lpstr>
      <vt:lpstr>PowerPoint Presentation</vt:lpstr>
      <vt:lpstr>PowerPoint Presentation</vt:lpstr>
      <vt:lpstr>PowerPoint Presentation</vt:lpstr>
      <vt:lpstr>Defining variables</vt:lpstr>
      <vt:lpstr>Reminder</vt:lpstr>
      <vt:lpstr>Math in Racket</vt:lpstr>
      <vt:lpstr>Math in Racket</vt:lpstr>
      <vt:lpstr>Using Variables</vt:lpstr>
      <vt:lpstr>On your own</vt:lpstr>
      <vt:lpstr>Data</vt:lpstr>
      <vt:lpstr>Tables</vt:lpstr>
      <vt:lpstr>Roles</vt:lpstr>
      <vt:lpstr>Routes</vt:lpstr>
      <vt:lpstr>Message Senders</vt:lpstr>
      <vt:lpstr>Message Senders</vt:lpstr>
      <vt:lpstr>Carriers </vt:lpstr>
      <vt:lpstr>Routers</vt:lpstr>
      <vt:lpstr>Message Receivers</vt:lpstr>
      <vt:lpstr>; make-color : Num Num Num (Num) -&gt; color</vt:lpstr>
      <vt:lpstr>Hex to Decimal</vt:lpstr>
      <vt:lpstr>Hex to Decimal</vt:lpstr>
      <vt:lpstr>Hex to Decimal</vt:lpstr>
      <vt:lpstr>Hex to Decimal</vt:lpstr>
      <vt:lpstr>IP Addresses use binary numbers</vt:lpstr>
      <vt:lpstr>Binary</vt:lpstr>
      <vt:lpstr>What is binary?</vt:lpstr>
      <vt:lpstr>What is binary?</vt:lpstr>
      <vt:lpstr>PowerPoint Presentation</vt:lpstr>
      <vt:lpstr>Why Use Binary?</vt:lpstr>
      <vt:lpstr>Why Use Binary?</vt:lpstr>
      <vt:lpstr>Why Use Binary?</vt:lpstr>
      <vt:lpstr>Why Use Binary?</vt:lpstr>
      <vt:lpstr>Why Use Binary?</vt:lpstr>
      <vt:lpstr>Translating Binary to Decimal</vt:lpstr>
      <vt:lpstr>Step 0: Make 8 Columns</vt:lpstr>
      <vt:lpstr>Step 1: Make 4 Rows</vt:lpstr>
      <vt:lpstr>Step 2: Powers of 2 in 2nd Row</vt:lpstr>
      <vt:lpstr>Step 3: Value of Powers of 2 in 1st Row</vt:lpstr>
      <vt:lpstr>Step 3: Value of Powers of 2 in 1st Row</vt:lpstr>
      <vt:lpstr>Step 4: 0’s in 3rd Row </vt:lpstr>
      <vt:lpstr>Step 5: Cut Columns in Last Row </vt:lpstr>
      <vt:lpstr>Step 5: 1’s on Back of Bottom Row</vt:lpstr>
      <vt:lpstr>Step 5: 1’s on Back of Bottom Row</vt:lpstr>
      <vt:lpstr>Step 5: 1’s on Back of Bottom Row</vt:lpstr>
      <vt:lpstr>Step 5: 1’s on Back of Bottom Row</vt:lpstr>
      <vt:lpstr>How does this work?</vt:lpstr>
      <vt:lpstr>Q0) Represent ten in binary.</vt:lpstr>
      <vt:lpstr>Q0) 10 = ?</vt:lpstr>
      <vt:lpstr>Q0) 10 = 8 + ?</vt:lpstr>
      <vt:lpstr>Q0) 10 = 8 + 2</vt:lpstr>
      <vt:lpstr>A0) Ten in binary is 1010!</vt:lpstr>
      <vt:lpstr>Q1) Represent seventy one in binary.</vt:lpstr>
      <vt:lpstr>Q1) 71 = ?</vt:lpstr>
      <vt:lpstr>Q1) 71 = 64 + ?</vt:lpstr>
      <vt:lpstr>Q1) 71 = 64 + 4 + ?</vt:lpstr>
      <vt:lpstr>Q1) 71 = 64 + 4 + 2 + ?</vt:lpstr>
      <vt:lpstr>Q1) 71 = 64 + 4 + 2 + 1</vt:lpstr>
      <vt:lpstr>Q1) 71 = 64 + 4 + 2 + 1</vt:lpstr>
      <vt:lpstr>A1) Seventy one in binary is 1000111</vt:lpstr>
      <vt:lpstr>Q2) Represent 0b1010101 in decimal.</vt:lpstr>
      <vt:lpstr>Q2) 0b1010101 = 64 + 16 + 4 + 1</vt:lpstr>
      <vt:lpstr>A2) 0b1010101 = 85</vt:lpstr>
      <vt:lpstr>Binary to Decimal Self Check</vt:lpstr>
      <vt:lpstr>Binary to Decimal Self Check</vt:lpstr>
      <vt:lpstr>What are we studying this week?</vt:lpstr>
      <vt:lpstr>Substition Cypher Key</vt:lpstr>
      <vt:lpstr>Explore Task Visual Artifact</vt:lpstr>
      <vt:lpstr>What makes a good infographic?</vt:lpstr>
      <vt:lpstr>chart junk</vt:lpstr>
      <vt:lpstr>Pyret builds on Racket</vt:lpstr>
      <vt:lpstr>Pyret use infix syntax.</vt:lpstr>
      <vt:lpstr>Infix vs prefix</vt:lpstr>
      <vt:lpstr>Pyret has a cloud based REPL</vt:lpstr>
      <vt:lpstr>Programmers use style conventions</vt:lpstr>
      <vt:lpstr>Defining constants</vt:lpstr>
      <vt:lpstr>Naming</vt:lpstr>
      <vt:lpstr>Line Length</vt:lpstr>
      <vt:lpstr>Test Blocks</vt:lpstr>
      <vt:lpstr>Documentation</vt:lpstr>
      <vt:lpstr>Indentation</vt:lpstr>
      <vt:lpstr>Pyret is a professional language</vt:lpstr>
      <vt:lpstr>Reading Pyret documentation</vt:lpstr>
      <vt:lpstr>Pyret is a professional language</vt:lpstr>
      <vt:lpstr>Pyret builds on Racket</vt:lpstr>
      <vt:lpstr>Pyret use infix syntax.</vt:lpstr>
      <vt:lpstr>Pyret has a cloud based REPL</vt:lpstr>
      <vt:lpstr>Programmers use style conventions</vt:lpstr>
      <vt:lpstr>Defining constants</vt:lpstr>
      <vt:lpstr>Naming</vt:lpstr>
      <vt:lpstr>Line Length</vt:lpstr>
      <vt:lpstr>Test Blocks</vt:lpstr>
      <vt:lpstr>Documentation</vt:lpstr>
      <vt:lpstr>How would you annotate these examples?</vt:lpstr>
      <vt:lpstr>How would access the name of b1?</vt:lpstr>
      <vt:lpstr>How would access the liveness of a1?</vt:lpstr>
      <vt:lpstr>Conditional data with one structured condition</vt:lpstr>
      <vt:lpstr>Conditional Data</vt:lpstr>
      <vt:lpstr>Learning Objectives</vt:lpstr>
      <vt:lpstr>PowerPoint Presentation</vt:lpstr>
      <vt:lpstr>What is it? What can you do with it? </vt:lpstr>
      <vt:lpstr>What is it? What can you do with it? </vt:lpstr>
      <vt:lpstr>What can you do with it? </vt:lpstr>
      <vt:lpstr>Where we are </vt:lpstr>
      <vt:lpstr>Which category or categories of data? </vt:lpstr>
      <vt:lpstr>Traffic Light State</vt:lpstr>
      <vt:lpstr>Traffic Light State</vt:lpstr>
      <vt:lpstr>Traffic Light State</vt:lpstr>
      <vt:lpstr>Traffic Light State</vt:lpstr>
      <vt:lpstr>Traffic Light State</vt:lpstr>
      <vt:lpstr>Data can be conditional and structured</vt:lpstr>
      <vt:lpstr>Data can be conditional</vt:lpstr>
      <vt:lpstr>Data can combine other data</vt:lpstr>
      <vt:lpstr>Unit 4 Lesson 0 - Introduction  to Compound Data</vt:lpstr>
      <vt:lpstr>Unit 4 Lesson 0 - Introduction  to Compound Data</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PowerPoint Presentation</vt:lpstr>
      <vt:lpstr>Do Now:</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Data can combine other data</vt:lpstr>
      <vt:lpstr>Data can combine other data</vt:lpstr>
      <vt:lpstr>Data can combine other data</vt:lpstr>
      <vt:lpstr>Data Structure Definitions</vt:lpstr>
      <vt:lpstr>Data Structure Definitions</vt:lpstr>
      <vt:lpstr>Data Structure Definitions</vt:lpstr>
      <vt:lpstr>Data Structure Definitions</vt:lpstr>
      <vt:lpstr>Data Structure Definitions</vt:lpstr>
      <vt:lpstr>Data Structure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Structure Definitions</vt:lpstr>
      <vt:lpstr>Data Structure Definitions</vt:lpstr>
      <vt:lpstr>Data Structure Definitions</vt:lpstr>
      <vt:lpstr>Data Structure Definitions</vt:lpstr>
      <vt:lpstr>Data Structure Definitions</vt:lpstr>
      <vt:lpstr>Data Structure Definitions</vt:lpstr>
      <vt:lpstr>Do Now</vt:lpstr>
      <vt:lpstr>Do Now</vt:lpstr>
      <vt:lpstr>Pull apart conditional data</vt:lpstr>
      <vt:lpstr>Pull apart conditional data</vt:lpstr>
      <vt:lpstr>Review Compound Data</vt:lpstr>
      <vt:lpstr>iTune</vt:lpstr>
      <vt:lpstr>iTunes</vt:lpstr>
      <vt:lpstr>a boa is a boa(string, number, string)</vt:lpstr>
      <vt:lpstr>a boa is a boa(string, number, string)</vt:lpstr>
      <vt:lpstr>data defintions also create functions</vt:lpstr>
      <vt:lpstr>write 3 examples of boa-fit-cage </vt:lpstr>
      <vt:lpstr>data definitions also create functions</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Structs practice 2 Party</vt:lpstr>
      <vt:lpstr>Structs practice 2 Party</vt:lpstr>
      <vt:lpstr>Structs practice 2 Party</vt:lpstr>
      <vt:lpstr>Party</vt:lpstr>
      <vt:lpstr>World</vt:lpstr>
      <vt:lpstr>Data</vt:lpstr>
      <vt:lpstr>Structs</vt:lpstr>
      <vt:lpstr>data definition for an Auto</vt:lpstr>
      <vt:lpstr>Taking apart conditional data</vt:lpstr>
      <vt:lpstr>cases</vt:lpstr>
      <vt:lpstr>cases</vt:lpstr>
      <vt:lpstr>traffic-light-color</vt:lpstr>
      <vt:lpstr>Problem 1</vt:lpstr>
      <vt:lpstr>Problem 1</vt:lpstr>
      <vt:lpstr>Problem 1</vt:lpstr>
      <vt:lpstr>Problem 1</vt:lpstr>
      <vt:lpstr>Problem 1</vt:lpstr>
      <vt:lpstr>Problem 1</vt:lpstr>
      <vt:lpstr>Problem 2</vt:lpstr>
      <vt:lpstr>Problem 1</vt:lpstr>
      <vt:lpstr>Problem 1</vt:lpstr>
      <vt:lpstr>Problem 1</vt:lpstr>
      <vt:lpstr>Conditional data with one structured condition</vt:lpstr>
      <vt:lpstr>Objectives</vt:lpstr>
      <vt:lpstr>Do Now</vt:lpstr>
      <vt:lpstr>Review</vt:lpstr>
      <vt:lpstr>PowerPoint Presentation</vt:lpstr>
      <vt:lpstr>What is it? What can you do with it? </vt:lpstr>
      <vt:lpstr>What is it? What can you do with it? </vt:lpstr>
      <vt:lpstr>What can you do with it? </vt:lpstr>
      <vt:lpstr>Review</vt:lpstr>
      <vt:lpstr>Review</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Data can be defined recursively</vt:lpstr>
      <vt:lpstr>PowerPoint Presentation</vt:lpstr>
      <vt:lpstr>Recursive Data Definition</vt:lpstr>
      <vt:lpstr>Accessing parts of a list</vt:lpstr>
      <vt:lpstr>Sample Problem</vt:lpstr>
      <vt:lpstr>List Data</vt:lpstr>
      <vt:lpstr>List Predicates</vt:lpstr>
      <vt:lpstr>We can define our own data</vt:lpstr>
      <vt:lpstr>Define your own list</vt:lpstr>
      <vt:lpstr>Define your own list</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Sample Problem</vt:lpstr>
      <vt:lpstr>Constants vs. State</vt:lpstr>
      <vt:lpstr>Constants</vt:lpstr>
      <vt:lpstr>Constants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List Data</vt:lpstr>
      <vt:lpstr>sum</vt:lpstr>
      <vt:lpstr>count</vt:lpstr>
      <vt:lpstr>double-all</vt:lpstr>
      <vt:lpstr>extract-positives</vt:lpstr>
      <vt:lpstr>extract-evens</vt:lpstr>
      <vt:lpstr>Template for Functions that Consume Lists</vt:lpstr>
      <vt:lpstr>Practice problems </vt:lpstr>
      <vt:lpstr>Average</vt:lpstr>
      <vt:lpstr>Count</vt:lpstr>
      <vt:lpstr>Do Now</vt:lpstr>
      <vt:lpstr>Do Now</vt:lpstr>
      <vt:lpstr>Review Compound Data</vt:lpstr>
      <vt:lpstr>Pull apart conditional data</vt:lpstr>
      <vt:lpstr>Pull apart conditional data</vt:lpstr>
      <vt:lpstr>List Data</vt:lpstr>
      <vt:lpstr>List Predicates</vt:lpstr>
      <vt:lpstr>We can define our own data</vt:lpstr>
      <vt:lpstr>Define your own list</vt:lpstr>
      <vt:lpstr>Define your own list</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Data can be defined recursively</vt:lpstr>
      <vt:lpstr>sum : Number -&gt; Number  Adds all integers from number down to 0</vt:lpstr>
      <vt:lpstr>Lists and World Programs</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Allatta</dc:creator>
  <cp:lastModifiedBy>Eric Allatta</cp:lastModifiedBy>
  <cp:revision>87</cp:revision>
  <dcterms:created xsi:type="dcterms:W3CDTF">2016-10-14T04:12:29Z</dcterms:created>
  <dcterms:modified xsi:type="dcterms:W3CDTF">2016-10-24T23:34:21Z</dcterms:modified>
</cp:coreProperties>
</file>